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8" d="100"/>
          <a:sy n="58" d="100"/>
        </p:scale>
        <p:origin x="1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226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5" name="Text 2"/>
          <p:cNvSpPr/>
          <p:nvPr/>
        </p:nvSpPr>
        <p:spPr>
          <a:xfrm>
            <a:off x="6319599" y="2279094"/>
            <a:ext cx="7477601" cy="1916430"/>
          </a:xfrm>
          <a:prstGeom prst="rect">
            <a:avLst/>
          </a:prstGeom>
          <a:noFill/>
          <a:ln/>
        </p:spPr>
        <p:txBody>
          <a:bodyPr wrap="square" rtlCol="0" anchor="t"/>
          <a:lstStyle/>
          <a:p>
            <a:pPr marL="0" indent="0">
              <a:lnSpc>
                <a:spcPts val="7545"/>
              </a:lnSpc>
              <a:buNone/>
            </a:pPr>
            <a:r>
              <a:rPr lang="en-US" sz="6036" dirty="0">
                <a:solidFill>
                  <a:srgbClr val="FFFFFF"/>
                </a:solidFill>
                <a:latin typeface="Fraunces" pitchFamily="34" charset="0"/>
                <a:ea typeface="Fraunces" pitchFamily="34" charset="-122"/>
                <a:cs typeface="Fraunces" pitchFamily="34" charset="-120"/>
              </a:rPr>
              <a:t>Preparing For Employment</a:t>
            </a:r>
            <a:endParaRPr lang="en-US" sz="6036" dirty="0"/>
          </a:p>
        </p:txBody>
      </p:sp>
      <p:sp>
        <p:nvSpPr>
          <p:cNvPr id="6" name="Text 3"/>
          <p:cNvSpPr/>
          <p:nvPr/>
        </p:nvSpPr>
        <p:spPr>
          <a:xfrm>
            <a:off x="6319599" y="4528780"/>
            <a:ext cx="7477601" cy="142160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 Finding the right job can be a daunting task, but with the right preparation and mindset, you can set yourself up for success. This presentation will guide you through the key steps to get ready for your next career opportunity.</a:t>
            </a:r>
            <a:endParaRPr lang="en-US" sz="1750" dirty="0"/>
          </a:p>
        </p:txBody>
      </p:sp>
      <p:sp>
        <p:nvSpPr>
          <p:cNvPr id="8" name="Shape 3">
            <a:extLst>
              <a:ext uri="{FF2B5EF4-FFF2-40B4-BE49-F238E27FC236}">
                <a16:creationId xmlns:a16="http://schemas.microsoft.com/office/drawing/2014/main" id="{5E4738CF-08A7-FD1E-8741-496FCA0C3388}"/>
              </a:ext>
            </a:extLst>
          </p:cNvPr>
          <p:cNvSpPr/>
          <p:nvPr/>
        </p:nvSpPr>
        <p:spPr>
          <a:xfrm>
            <a:off x="16616" y="0"/>
            <a:ext cx="5486399" cy="8229600"/>
          </a:xfrm>
          <a:prstGeom prst="roundRect">
            <a:avLst>
              <a:gd name="adj" fmla="val 4242"/>
            </a:avLst>
          </a:prstGeom>
          <a:solidFill>
            <a:srgbClr val="283157"/>
          </a:solidFill>
          <a:ln w="7620">
            <a:solidFill>
              <a:srgbClr val="414A70"/>
            </a:solidFill>
            <a:prstDash val="solid"/>
          </a:ln>
        </p:spPr>
      </p:sp>
      <p:pic>
        <p:nvPicPr>
          <p:cNvPr id="9"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4" name="Text 4">
            <a:extLst>
              <a:ext uri="{FF2B5EF4-FFF2-40B4-BE49-F238E27FC236}">
                <a16:creationId xmlns:a16="http://schemas.microsoft.com/office/drawing/2014/main" id="{2BB9426A-722B-107C-7C35-4E90D307DF9C}"/>
              </a:ext>
            </a:extLst>
          </p:cNvPr>
          <p:cNvSpPr/>
          <p:nvPr/>
        </p:nvSpPr>
        <p:spPr>
          <a:xfrm>
            <a:off x="7817643" y="6222027"/>
            <a:ext cx="5979557" cy="1735931"/>
          </a:xfrm>
          <a:prstGeom prst="rect">
            <a:avLst/>
          </a:prstGeom>
          <a:noFill/>
          <a:ln/>
        </p:spPr>
        <p:txBody>
          <a:bodyPr wrap="square" rtlCol="0" anchor="t"/>
          <a:lstStyle/>
          <a:p>
            <a:pPr marL="0" indent="0" algn="r">
              <a:lnSpc>
                <a:spcPts val="2734"/>
              </a:lnSpc>
              <a:buNone/>
            </a:pPr>
            <a:r>
              <a:rPr lang="en-US" sz="2187" dirty="0">
                <a:solidFill>
                  <a:srgbClr val="FFFFFF"/>
                </a:solidFill>
                <a:latin typeface="Fraunces" pitchFamily="34" charset="0"/>
                <a:ea typeface="Fraunces" pitchFamily="34" charset="-122"/>
                <a:cs typeface="Fraunces" pitchFamily="34" charset="-120"/>
              </a:rPr>
              <a:t>By						                                                                                                </a:t>
            </a:r>
            <a:r>
              <a:rPr lang="en-US" sz="2187" b="1" dirty="0">
                <a:solidFill>
                  <a:srgbClr val="FFFFFF"/>
                </a:solidFill>
                <a:latin typeface="Fraunces" pitchFamily="34" charset="0"/>
                <a:ea typeface="Fraunces" pitchFamily="34" charset="-122"/>
                <a:cs typeface="Fraunces" pitchFamily="34" charset="-120"/>
              </a:rPr>
              <a:t>
</a:t>
            </a:r>
            <a:r>
              <a:rPr lang="en-US" sz="2187" dirty="0">
                <a:solidFill>
                  <a:srgbClr val="FFFFFF"/>
                </a:solidFill>
                <a:latin typeface="Fraunces" pitchFamily="34" charset="0"/>
                <a:ea typeface="Fraunces" pitchFamily="34" charset="-122"/>
                <a:cs typeface="Fraunces" pitchFamily="34" charset="-120"/>
              </a:rPr>
              <a:t>    ABHISHEK KUMAR              VIVEK KUMAR</a:t>
            </a:r>
            <a:r>
              <a:rPr lang="en-US" sz="2187" b="1" dirty="0">
                <a:solidFill>
                  <a:srgbClr val="FFFFFF"/>
                </a:solidFill>
                <a:latin typeface="Fraunces" pitchFamily="34" charset="0"/>
                <a:ea typeface="Fraunces" pitchFamily="34" charset="-122"/>
                <a:cs typeface="Fraunces" pitchFamily="34" charset="-120"/>
              </a:rPr>
              <a:t>
</a:t>
            </a:r>
            <a:r>
              <a:rPr lang="en-US" sz="2187" dirty="0">
                <a:solidFill>
                  <a:srgbClr val="FFFFFF"/>
                </a:solidFill>
                <a:latin typeface="Fraunces" pitchFamily="34" charset="0"/>
                <a:ea typeface="Fraunces" pitchFamily="34" charset="-122"/>
                <a:cs typeface="Fraunces" pitchFamily="34" charset="-120"/>
              </a:rPr>
              <a:t>  YUGAL SUYAL                HIMANSHU BISHT</a:t>
            </a:r>
            <a:r>
              <a:rPr lang="en-US" sz="2187" b="1" dirty="0">
                <a:solidFill>
                  <a:srgbClr val="FFFFFF"/>
                </a:solidFill>
                <a:latin typeface="Fraunces" pitchFamily="34" charset="0"/>
                <a:ea typeface="Fraunces" pitchFamily="34" charset="-122"/>
                <a:cs typeface="Fraunces" pitchFamily="34" charset="-120"/>
              </a:rPr>
              <a:t>
</a:t>
            </a:r>
            <a:r>
              <a:rPr lang="en-US" sz="2187" dirty="0">
                <a:solidFill>
                  <a:srgbClr val="FFFFFF"/>
                </a:solidFill>
                <a:latin typeface="Fraunces" pitchFamily="34" charset="0"/>
                <a:ea typeface="Fraunces" pitchFamily="34" charset="-122"/>
                <a:cs typeface="Fraunces" pitchFamily="34" charset="-120"/>
              </a:rPr>
              <a:t>    NAVEEN SINGH RAWAT                  MOHIT </a:t>
            </a:r>
            <a:r>
              <a:rPr lang="en-US" sz="2187" b="1" dirty="0">
                <a:solidFill>
                  <a:srgbClr val="FFFFFF"/>
                </a:solidFill>
                <a:latin typeface="Fraunces" pitchFamily="34" charset="0"/>
                <a:ea typeface="Fraunces" pitchFamily="34" charset="-122"/>
                <a:cs typeface="Fraunces" pitchFamily="34" charset="-120"/>
              </a:rPr>
              <a:t>
</a:t>
            </a:r>
            <a:r>
              <a:rPr lang="en-US" sz="2187" dirty="0">
                <a:solidFill>
                  <a:srgbClr val="FFFFFF"/>
                </a:solidFill>
                <a:latin typeface="Fraunces" pitchFamily="34" charset="0"/>
                <a:ea typeface="Fraunces" pitchFamily="34" charset="-122"/>
                <a:cs typeface="Fraunces" pitchFamily="34" charset="-120"/>
              </a:rPr>
              <a:t>PRIYANKA                                                                    </a:t>
            </a:r>
            <a:endParaRPr lang="en-US" sz="2187"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1346121"/>
            <a:ext cx="9306401" cy="1388745"/>
          </a:xfrm>
          <a:prstGeom prst="rect">
            <a:avLst/>
          </a:prstGeom>
          <a:noFill/>
          <a:ln/>
        </p:spPr>
        <p:txBody>
          <a:bodyPr wrap="squar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Identifying Your Skills and Strengths</a:t>
            </a:r>
            <a:endParaRPr lang="en-US" sz="4374" dirty="0"/>
          </a:p>
        </p:txBody>
      </p:sp>
      <p:sp>
        <p:nvSpPr>
          <p:cNvPr id="6" name="Shape 3"/>
          <p:cNvSpPr/>
          <p:nvPr/>
        </p:nvSpPr>
        <p:spPr>
          <a:xfrm>
            <a:off x="4490799" y="3241715"/>
            <a:ext cx="499943" cy="499943"/>
          </a:xfrm>
          <a:prstGeom prst="roundRect">
            <a:avLst>
              <a:gd name="adj" fmla="val 20000"/>
            </a:avLst>
          </a:prstGeom>
          <a:solidFill>
            <a:srgbClr val="283157"/>
          </a:solidFill>
          <a:ln w="7620">
            <a:solidFill>
              <a:srgbClr val="414A70"/>
            </a:solidFill>
            <a:prstDash val="solid"/>
          </a:ln>
        </p:spPr>
      </p:sp>
      <p:sp>
        <p:nvSpPr>
          <p:cNvPr id="7" name="Text 4"/>
          <p:cNvSpPr/>
          <p:nvPr/>
        </p:nvSpPr>
        <p:spPr>
          <a:xfrm>
            <a:off x="4664273" y="3283387"/>
            <a:ext cx="152876"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8" name="Text 5"/>
          <p:cNvSpPr/>
          <p:nvPr/>
        </p:nvSpPr>
        <p:spPr>
          <a:xfrm>
            <a:off x="5212913" y="3318034"/>
            <a:ext cx="277749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Self-Assessment</a:t>
            </a:r>
            <a:endParaRPr lang="en-US" sz="2187" dirty="0"/>
          </a:p>
        </p:txBody>
      </p:sp>
      <p:sp>
        <p:nvSpPr>
          <p:cNvPr id="9" name="Text 6"/>
          <p:cNvSpPr/>
          <p:nvPr/>
        </p:nvSpPr>
        <p:spPr>
          <a:xfrm>
            <a:off x="5212913" y="3798451"/>
            <a:ext cx="3820001" cy="142160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Take the time to reflect on your unique skills, experiences, and passions. This will help you understand your value proposition.</a:t>
            </a:r>
            <a:endParaRPr lang="en-US" sz="1750" dirty="0"/>
          </a:p>
        </p:txBody>
      </p:sp>
      <p:sp>
        <p:nvSpPr>
          <p:cNvPr id="10" name="Shape 7"/>
          <p:cNvSpPr/>
          <p:nvPr/>
        </p:nvSpPr>
        <p:spPr>
          <a:xfrm>
            <a:off x="9255085" y="3241715"/>
            <a:ext cx="499943" cy="499943"/>
          </a:xfrm>
          <a:prstGeom prst="roundRect">
            <a:avLst>
              <a:gd name="adj" fmla="val 20000"/>
            </a:avLst>
          </a:prstGeom>
          <a:solidFill>
            <a:srgbClr val="283157"/>
          </a:solidFill>
          <a:ln w="7620">
            <a:solidFill>
              <a:srgbClr val="414A70"/>
            </a:solidFill>
            <a:prstDash val="solid"/>
          </a:ln>
        </p:spPr>
      </p:sp>
      <p:sp>
        <p:nvSpPr>
          <p:cNvPr id="11" name="Text 8"/>
          <p:cNvSpPr/>
          <p:nvPr/>
        </p:nvSpPr>
        <p:spPr>
          <a:xfrm>
            <a:off x="9404033" y="3283387"/>
            <a:ext cx="202049"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2" name="Text 9"/>
          <p:cNvSpPr/>
          <p:nvPr/>
        </p:nvSpPr>
        <p:spPr>
          <a:xfrm>
            <a:off x="9977199" y="3318034"/>
            <a:ext cx="277749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Skill Inventory</a:t>
            </a:r>
            <a:endParaRPr lang="en-US" sz="2187" dirty="0"/>
          </a:p>
        </p:txBody>
      </p:sp>
      <p:sp>
        <p:nvSpPr>
          <p:cNvPr id="13" name="Text 10"/>
          <p:cNvSpPr/>
          <p:nvPr/>
        </p:nvSpPr>
        <p:spPr>
          <a:xfrm>
            <a:off x="9977199" y="3798451"/>
            <a:ext cx="3820001" cy="1421606"/>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Make a comprehensive list of both your technical and soft skills. Identify your areas of expertise and where you can improve.</a:t>
            </a:r>
            <a:endParaRPr lang="en-US" sz="1750" dirty="0"/>
          </a:p>
        </p:txBody>
      </p:sp>
      <p:sp>
        <p:nvSpPr>
          <p:cNvPr id="14" name="Shape 11"/>
          <p:cNvSpPr/>
          <p:nvPr/>
        </p:nvSpPr>
        <p:spPr>
          <a:xfrm>
            <a:off x="4490799" y="5615821"/>
            <a:ext cx="499943" cy="499943"/>
          </a:xfrm>
          <a:prstGeom prst="roundRect">
            <a:avLst>
              <a:gd name="adj" fmla="val 20000"/>
            </a:avLst>
          </a:prstGeom>
          <a:solidFill>
            <a:srgbClr val="283157"/>
          </a:solidFill>
          <a:ln w="7620">
            <a:solidFill>
              <a:srgbClr val="414A70"/>
            </a:solidFill>
            <a:prstDash val="solid"/>
          </a:ln>
        </p:spPr>
      </p:sp>
      <p:sp>
        <p:nvSpPr>
          <p:cNvPr id="15" name="Text 12"/>
          <p:cNvSpPr/>
          <p:nvPr/>
        </p:nvSpPr>
        <p:spPr>
          <a:xfrm>
            <a:off x="4648676" y="5657493"/>
            <a:ext cx="184071"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3</a:t>
            </a:r>
            <a:endParaRPr lang="en-US" sz="2624" dirty="0"/>
          </a:p>
        </p:txBody>
      </p:sp>
      <p:sp>
        <p:nvSpPr>
          <p:cNvPr id="16" name="Text 13"/>
          <p:cNvSpPr/>
          <p:nvPr/>
        </p:nvSpPr>
        <p:spPr>
          <a:xfrm>
            <a:off x="5212913" y="5692140"/>
            <a:ext cx="277749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Transferable Skills</a:t>
            </a:r>
            <a:endParaRPr lang="en-US" sz="2187" dirty="0"/>
          </a:p>
        </p:txBody>
      </p:sp>
      <p:sp>
        <p:nvSpPr>
          <p:cNvPr id="17" name="Text 14"/>
          <p:cNvSpPr/>
          <p:nvPr/>
        </p:nvSpPr>
        <p:spPr>
          <a:xfrm>
            <a:off x="5212913" y="6172557"/>
            <a:ext cx="8584287"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Recognize how your skills can be applied to different roles and industries. This flexibility can open up more opportunities.</a:t>
            </a:r>
            <a:endParaRPr lang="en-US" sz="175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37993" y="2039064"/>
            <a:ext cx="8078986"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Crafting a Compelling Resume</a:t>
            </a:r>
            <a:endParaRPr lang="en-US" sz="4374" dirty="0"/>
          </a:p>
        </p:txBody>
      </p:sp>
      <p:sp>
        <p:nvSpPr>
          <p:cNvPr id="5" name="Text 3"/>
          <p:cNvSpPr/>
          <p:nvPr/>
        </p:nvSpPr>
        <p:spPr>
          <a:xfrm>
            <a:off x="2037993" y="3288863"/>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Fraunces" pitchFamily="34" charset="0"/>
                <a:ea typeface="Fraunces" pitchFamily="34" charset="-122"/>
                <a:cs typeface="Fraunces" pitchFamily="34" charset="-120"/>
              </a:rPr>
              <a:t>Structure</a:t>
            </a:r>
            <a:endParaRPr lang="en-US" sz="2187" dirty="0"/>
          </a:p>
        </p:txBody>
      </p:sp>
      <p:sp>
        <p:nvSpPr>
          <p:cNvPr id="7" name="Text 5"/>
          <p:cNvSpPr/>
          <p:nvPr/>
        </p:nvSpPr>
        <p:spPr>
          <a:xfrm>
            <a:off x="5743932" y="3288863"/>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Fraunces" pitchFamily="34" charset="0"/>
                <a:ea typeface="Fraunces" pitchFamily="34" charset="-122"/>
                <a:cs typeface="Fraunces" pitchFamily="34" charset="-120"/>
              </a:rPr>
              <a:t>Content</a:t>
            </a:r>
            <a:endParaRPr lang="en-US" sz="2187" dirty="0"/>
          </a:p>
        </p:txBody>
      </p:sp>
      <p:sp>
        <p:nvSpPr>
          <p:cNvPr id="9" name="Text 7"/>
          <p:cNvSpPr/>
          <p:nvPr/>
        </p:nvSpPr>
        <p:spPr>
          <a:xfrm>
            <a:off x="9449872" y="3288863"/>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Fraunces" pitchFamily="34" charset="0"/>
                <a:ea typeface="Fraunces" pitchFamily="34" charset="-122"/>
                <a:cs typeface="Fraunces" pitchFamily="34" charset="-120"/>
              </a:rPr>
              <a:t>Design</a:t>
            </a:r>
            <a:endParaRPr lang="en-US" sz="2187" dirty="0"/>
          </a:p>
        </p:txBody>
      </p:sp>
      <p:sp>
        <p:nvSpPr>
          <p:cNvPr id="14" name="Shape 3">
            <a:extLst>
              <a:ext uri="{FF2B5EF4-FFF2-40B4-BE49-F238E27FC236}">
                <a16:creationId xmlns:a16="http://schemas.microsoft.com/office/drawing/2014/main" id="{E8F180A9-5A53-662A-CE72-16B2437E6766}"/>
              </a:ext>
            </a:extLst>
          </p:cNvPr>
          <p:cNvSpPr/>
          <p:nvPr/>
        </p:nvSpPr>
        <p:spPr>
          <a:xfrm>
            <a:off x="1823627" y="3858220"/>
            <a:ext cx="3206222" cy="1944063"/>
          </a:xfrm>
          <a:prstGeom prst="roundRect">
            <a:avLst>
              <a:gd name="adj" fmla="val 12303"/>
            </a:avLst>
          </a:prstGeom>
          <a:solidFill>
            <a:srgbClr val="283157"/>
          </a:solidFill>
          <a:ln w="7620">
            <a:solidFill>
              <a:srgbClr val="414A70"/>
            </a:solidFill>
            <a:prstDash val="solid"/>
          </a:ln>
        </p:spPr>
      </p:sp>
      <p:sp>
        <p:nvSpPr>
          <p:cNvPr id="15" name="Text 4"/>
          <p:cNvSpPr/>
          <p:nvPr/>
        </p:nvSpPr>
        <p:spPr>
          <a:xfrm>
            <a:off x="1890733" y="3961203"/>
            <a:ext cx="3156347" cy="1777008"/>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Your resume should have a clear and organized structure, highlighting your most relevant experience and achievements.</a:t>
            </a:r>
            <a:endParaRPr lang="en-US" sz="1750" dirty="0"/>
          </a:p>
        </p:txBody>
      </p:sp>
      <p:sp>
        <p:nvSpPr>
          <p:cNvPr id="17" name="Shape 3">
            <a:extLst>
              <a:ext uri="{FF2B5EF4-FFF2-40B4-BE49-F238E27FC236}">
                <a16:creationId xmlns:a16="http://schemas.microsoft.com/office/drawing/2014/main" id="{788AC187-FDDE-B641-C76D-A2A604032E77}"/>
              </a:ext>
            </a:extLst>
          </p:cNvPr>
          <p:cNvSpPr/>
          <p:nvPr/>
        </p:nvSpPr>
        <p:spPr>
          <a:xfrm>
            <a:off x="5595552" y="3877675"/>
            <a:ext cx="3206222" cy="1944063"/>
          </a:xfrm>
          <a:prstGeom prst="roundRect">
            <a:avLst>
              <a:gd name="adj" fmla="val 12303"/>
            </a:avLst>
          </a:prstGeom>
          <a:solidFill>
            <a:srgbClr val="283157"/>
          </a:solidFill>
          <a:ln w="7620">
            <a:solidFill>
              <a:srgbClr val="414A70"/>
            </a:solidFill>
            <a:prstDash val="solid"/>
          </a:ln>
        </p:spPr>
      </p:sp>
      <p:sp>
        <p:nvSpPr>
          <p:cNvPr id="18" name="Text 6"/>
          <p:cNvSpPr/>
          <p:nvPr/>
        </p:nvSpPr>
        <p:spPr>
          <a:xfrm>
            <a:off x="5727307" y="3920141"/>
            <a:ext cx="3156347" cy="1777008"/>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Focus on quantifiable accomplishments that demonstrate your skills and impact. Tailor your resume to each job you apply for.</a:t>
            </a:r>
            <a:endParaRPr lang="en-US" sz="1750" dirty="0"/>
          </a:p>
        </p:txBody>
      </p:sp>
      <p:sp>
        <p:nvSpPr>
          <p:cNvPr id="19" name="Shape 3">
            <a:extLst>
              <a:ext uri="{FF2B5EF4-FFF2-40B4-BE49-F238E27FC236}">
                <a16:creationId xmlns:a16="http://schemas.microsoft.com/office/drawing/2014/main" id="{D942B9C7-0943-DC53-E839-0779F870366D}"/>
              </a:ext>
            </a:extLst>
          </p:cNvPr>
          <p:cNvSpPr/>
          <p:nvPr/>
        </p:nvSpPr>
        <p:spPr>
          <a:xfrm>
            <a:off x="9302006" y="3913561"/>
            <a:ext cx="3206222" cy="1944063"/>
          </a:xfrm>
          <a:prstGeom prst="roundRect">
            <a:avLst>
              <a:gd name="adj" fmla="val 12303"/>
            </a:avLst>
          </a:prstGeom>
          <a:solidFill>
            <a:srgbClr val="283157"/>
          </a:solidFill>
          <a:ln w="7620">
            <a:solidFill>
              <a:srgbClr val="414A70"/>
            </a:solidFill>
            <a:prstDash val="solid"/>
          </a:ln>
        </p:spPr>
      </p:sp>
      <p:sp>
        <p:nvSpPr>
          <p:cNvPr id="20" name="Text 8"/>
          <p:cNvSpPr/>
          <p:nvPr/>
        </p:nvSpPr>
        <p:spPr>
          <a:xfrm>
            <a:off x="9449872" y="3969477"/>
            <a:ext cx="3156347" cy="2132409"/>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Use a clean and professional layout that is easy to read. Ensure your resume is visually appealing and reflects your personal brand.</a:t>
            </a:r>
            <a:endParaRPr lang="en-US" sz="175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37993" y="1958459"/>
            <a:ext cx="10554414" cy="1388745"/>
          </a:xfrm>
          <a:prstGeom prst="rect">
            <a:avLst/>
          </a:prstGeom>
          <a:noFill/>
          <a:ln/>
        </p:spPr>
        <p:txBody>
          <a:bodyPr wrap="squar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Developing a Professional Online Presence</a:t>
            </a:r>
            <a:endParaRPr lang="en-US" sz="4374" dirty="0"/>
          </a:p>
        </p:txBody>
      </p:sp>
      <p:sp>
        <p:nvSpPr>
          <p:cNvPr id="6" name="Text 4"/>
          <p:cNvSpPr/>
          <p:nvPr/>
        </p:nvSpPr>
        <p:spPr>
          <a:xfrm>
            <a:off x="2037993" y="4494133"/>
            <a:ext cx="3295888" cy="1777008"/>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Optimize your LinkedIn profile to showcase your experience, skills, and professional accomplishments.</a:t>
            </a:r>
            <a:endParaRPr lang="en-US" sz="1750" dirty="0"/>
          </a:p>
        </p:txBody>
      </p:sp>
      <p:sp>
        <p:nvSpPr>
          <p:cNvPr id="8" name="Text 6"/>
          <p:cNvSpPr/>
          <p:nvPr/>
        </p:nvSpPr>
        <p:spPr>
          <a:xfrm>
            <a:off x="5667137" y="4494133"/>
            <a:ext cx="3296007" cy="1421606"/>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Create an online portfolio to highlight your best work and demonstrate your capabilities.</a:t>
            </a:r>
            <a:endParaRPr lang="en-US" sz="1750" dirty="0"/>
          </a:p>
        </p:txBody>
      </p:sp>
      <p:sp>
        <p:nvSpPr>
          <p:cNvPr id="10" name="Text 8"/>
          <p:cNvSpPr/>
          <p:nvPr/>
        </p:nvSpPr>
        <p:spPr>
          <a:xfrm>
            <a:off x="9296400" y="4494133"/>
            <a:ext cx="3296007" cy="1421606"/>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Carefully curate your social media presence to align with your professional brand and goals.</a:t>
            </a:r>
            <a:endParaRPr lang="en-US" sz="1750" dirty="0"/>
          </a:p>
        </p:txBody>
      </p:sp>
      <p:sp>
        <p:nvSpPr>
          <p:cNvPr id="12" name="Shape 3">
            <a:extLst>
              <a:ext uri="{FF2B5EF4-FFF2-40B4-BE49-F238E27FC236}">
                <a16:creationId xmlns:a16="http://schemas.microsoft.com/office/drawing/2014/main" id="{910067C0-32A2-496B-FA2F-1403D8341682}"/>
              </a:ext>
            </a:extLst>
          </p:cNvPr>
          <p:cNvSpPr/>
          <p:nvPr/>
        </p:nvSpPr>
        <p:spPr>
          <a:xfrm>
            <a:off x="2026033" y="3706702"/>
            <a:ext cx="1681443" cy="614027"/>
          </a:xfrm>
          <a:prstGeom prst="roundRect">
            <a:avLst>
              <a:gd name="adj" fmla="val 12303"/>
            </a:avLst>
          </a:prstGeom>
          <a:solidFill>
            <a:srgbClr val="283157"/>
          </a:solidFill>
          <a:ln w="7620">
            <a:solidFill>
              <a:srgbClr val="414A70"/>
            </a:solidFill>
            <a:prstDash val="solid"/>
          </a:ln>
        </p:spPr>
      </p:sp>
      <p:sp>
        <p:nvSpPr>
          <p:cNvPr id="13" name="Text 3"/>
          <p:cNvSpPr/>
          <p:nvPr/>
        </p:nvSpPr>
        <p:spPr>
          <a:xfrm>
            <a:off x="2037993" y="3805654"/>
            <a:ext cx="2777490" cy="347186"/>
          </a:xfrm>
          <a:prstGeom prst="rect">
            <a:avLst/>
          </a:prstGeom>
          <a:noFill/>
          <a:ln/>
        </p:spPr>
        <p:txBody>
          <a:bodyPr wrap="non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LinkedIn</a:t>
            </a:r>
            <a:endParaRPr lang="en-US" sz="2187" dirty="0"/>
          </a:p>
        </p:txBody>
      </p:sp>
      <p:sp>
        <p:nvSpPr>
          <p:cNvPr id="14" name="Shape 3">
            <a:extLst>
              <a:ext uri="{FF2B5EF4-FFF2-40B4-BE49-F238E27FC236}">
                <a16:creationId xmlns:a16="http://schemas.microsoft.com/office/drawing/2014/main" id="{14EFC192-CECE-CDB2-9929-C005163872A3}"/>
              </a:ext>
            </a:extLst>
          </p:cNvPr>
          <p:cNvSpPr/>
          <p:nvPr/>
        </p:nvSpPr>
        <p:spPr>
          <a:xfrm>
            <a:off x="5722056" y="3672233"/>
            <a:ext cx="1681443" cy="614027"/>
          </a:xfrm>
          <a:prstGeom prst="roundRect">
            <a:avLst>
              <a:gd name="adj" fmla="val 12303"/>
            </a:avLst>
          </a:prstGeom>
          <a:solidFill>
            <a:srgbClr val="283157"/>
          </a:solidFill>
          <a:ln w="7620">
            <a:solidFill>
              <a:srgbClr val="414A70"/>
            </a:solidFill>
            <a:prstDash val="solid"/>
          </a:ln>
        </p:spPr>
      </p:sp>
      <p:sp>
        <p:nvSpPr>
          <p:cNvPr id="15" name="Shape 3">
            <a:extLst>
              <a:ext uri="{FF2B5EF4-FFF2-40B4-BE49-F238E27FC236}">
                <a16:creationId xmlns:a16="http://schemas.microsoft.com/office/drawing/2014/main" id="{528A615F-87E4-9097-1A33-BA8939D05F8C}"/>
              </a:ext>
            </a:extLst>
          </p:cNvPr>
          <p:cNvSpPr/>
          <p:nvPr/>
        </p:nvSpPr>
        <p:spPr>
          <a:xfrm>
            <a:off x="9374613" y="3807786"/>
            <a:ext cx="1681443" cy="614027"/>
          </a:xfrm>
          <a:prstGeom prst="roundRect">
            <a:avLst>
              <a:gd name="adj" fmla="val 12303"/>
            </a:avLst>
          </a:prstGeom>
          <a:solidFill>
            <a:srgbClr val="283157"/>
          </a:solidFill>
          <a:ln w="7620">
            <a:solidFill>
              <a:srgbClr val="414A70"/>
            </a:solidFill>
            <a:prstDash val="solid"/>
          </a:ln>
        </p:spPr>
      </p:sp>
      <p:sp>
        <p:nvSpPr>
          <p:cNvPr id="16" name="Text 7"/>
          <p:cNvSpPr/>
          <p:nvPr/>
        </p:nvSpPr>
        <p:spPr>
          <a:xfrm>
            <a:off x="9431328" y="3937194"/>
            <a:ext cx="2777490" cy="347186"/>
          </a:xfrm>
          <a:prstGeom prst="rect">
            <a:avLst/>
          </a:prstGeom>
          <a:noFill/>
          <a:ln/>
        </p:spPr>
        <p:txBody>
          <a:bodyPr wrap="non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Social Media</a:t>
            </a:r>
            <a:endParaRPr lang="en-US" sz="2187" dirty="0"/>
          </a:p>
        </p:txBody>
      </p:sp>
      <p:sp>
        <p:nvSpPr>
          <p:cNvPr id="17" name="Text 5"/>
          <p:cNvSpPr/>
          <p:nvPr/>
        </p:nvSpPr>
        <p:spPr>
          <a:xfrm>
            <a:off x="5667137" y="3829260"/>
            <a:ext cx="2777490" cy="347186"/>
          </a:xfrm>
          <a:prstGeom prst="rect">
            <a:avLst/>
          </a:prstGeom>
          <a:noFill/>
          <a:ln/>
        </p:spPr>
        <p:txBody>
          <a:bodyPr wrap="non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Portfolio</a:t>
            </a:r>
            <a:endParaRPr lang="en-US" sz="2187"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37993" y="1428155"/>
            <a:ext cx="10079117"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Networking and Building Connections</a:t>
            </a:r>
            <a:endParaRPr lang="en-US" sz="4374" dirty="0"/>
          </a:p>
        </p:txBody>
      </p:sp>
      <p:sp>
        <p:nvSpPr>
          <p:cNvPr id="5" name="Shape 3"/>
          <p:cNvSpPr/>
          <p:nvPr/>
        </p:nvSpPr>
        <p:spPr>
          <a:xfrm>
            <a:off x="2037993" y="2566868"/>
            <a:ext cx="5166122" cy="2006203"/>
          </a:xfrm>
          <a:prstGeom prst="roundRect">
            <a:avLst>
              <a:gd name="adj" fmla="val 4984"/>
            </a:avLst>
          </a:prstGeom>
          <a:solidFill>
            <a:srgbClr val="283157"/>
          </a:solidFill>
          <a:ln w="7620">
            <a:solidFill>
              <a:srgbClr val="414A70"/>
            </a:solidFill>
            <a:prstDash val="solid"/>
          </a:ln>
        </p:spPr>
      </p:sp>
      <p:sp>
        <p:nvSpPr>
          <p:cNvPr id="6" name="Text 4"/>
          <p:cNvSpPr/>
          <p:nvPr/>
        </p:nvSpPr>
        <p:spPr>
          <a:xfrm>
            <a:off x="2267783" y="2796659"/>
            <a:ext cx="277749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Identify Connections</a:t>
            </a:r>
            <a:endParaRPr lang="en-US" sz="2187" dirty="0"/>
          </a:p>
        </p:txBody>
      </p:sp>
      <p:sp>
        <p:nvSpPr>
          <p:cNvPr id="7" name="Text 5"/>
          <p:cNvSpPr/>
          <p:nvPr/>
        </p:nvSpPr>
        <p:spPr>
          <a:xfrm>
            <a:off x="2267783" y="3277076"/>
            <a:ext cx="4706541"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Reach out to your existing network of family, friends, and former colleagues to uncover potential job leads.</a:t>
            </a:r>
            <a:endParaRPr lang="en-US" sz="1750" dirty="0"/>
          </a:p>
        </p:txBody>
      </p:sp>
      <p:sp>
        <p:nvSpPr>
          <p:cNvPr id="8" name="Shape 6"/>
          <p:cNvSpPr/>
          <p:nvPr/>
        </p:nvSpPr>
        <p:spPr>
          <a:xfrm>
            <a:off x="7426285" y="2566868"/>
            <a:ext cx="5166122" cy="2006203"/>
          </a:xfrm>
          <a:prstGeom prst="roundRect">
            <a:avLst>
              <a:gd name="adj" fmla="val 4984"/>
            </a:avLst>
          </a:prstGeom>
          <a:solidFill>
            <a:srgbClr val="283157"/>
          </a:solidFill>
          <a:ln w="7620">
            <a:solidFill>
              <a:srgbClr val="414A70"/>
            </a:solidFill>
            <a:prstDash val="solid"/>
          </a:ln>
        </p:spPr>
      </p:sp>
      <p:sp>
        <p:nvSpPr>
          <p:cNvPr id="9" name="Text 7"/>
          <p:cNvSpPr/>
          <p:nvPr/>
        </p:nvSpPr>
        <p:spPr>
          <a:xfrm>
            <a:off x="7656076" y="2796659"/>
            <a:ext cx="277749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Attend Events</a:t>
            </a:r>
            <a:endParaRPr lang="en-US" sz="2187" dirty="0"/>
          </a:p>
        </p:txBody>
      </p:sp>
      <p:sp>
        <p:nvSpPr>
          <p:cNvPr id="10" name="Text 8"/>
          <p:cNvSpPr/>
          <p:nvPr/>
        </p:nvSpPr>
        <p:spPr>
          <a:xfrm>
            <a:off x="7656076" y="3277076"/>
            <a:ext cx="4706541"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Attend industry events, conferences, and meetups to expand your network and make new connections.</a:t>
            </a:r>
            <a:endParaRPr lang="en-US" sz="1750" dirty="0"/>
          </a:p>
        </p:txBody>
      </p:sp>
      <p:sp>
        <p:nvSpPr>
          <p:cNvPr id="11" name="Shape 9"/>
          <p:cNvSpPr/>
          <p:nvPr/>
        </p:nvSpPr>
        <p:spPr>
          <a:xfrm>
            <a:off x="2037993" y="4795242"/>
            <a:ext cx="5166122" cy="2006203"/>
          </a:xfrm>
          <a:prstGeom prst="roundRect">
            <a:avLst>
              <a:gd name="adj" fmla="val 4984"/>
            </a:avLst>
          </a:prstGeom>
          <a:solidFill>
            <a:srgbClr val="283157"/>
          </a:solidFill>
          <a:ln w="7620">
            <a:solidFill>
              <a:srgbClr val="414A70"/>
            </a:solidFill>
            <a:prstDash val="solid"/>
          </a:ln>
        </p:spPr>
      </p:sp>
      <p:sp>
        <p:nvSpPr>
          <p:cNvPr id="12" name="Text 10"/>
          <p:cNvSpPr/>
          <p:nvPr/>
        </p:nvSpPr>
        <p:spPr>
          <a:xfrm>
            <a:off x="2267783" y="5025033"/>
            <a:ext cx="277749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Engage Online</a:t>
            </a:r>
            <a:endParaRPr lang="en-US" sz="2187" dirty="0"/>
          </a:p>
        </p:txBody>
      </p:sp>
      <p:sp>
        <p:nvSpPr>
          <p:cNvPr id="13" name="Text 11"/>
          <p:cNvSpPr/>
          <p:nvPr/>
        </p:nvSpPr>
        <p:spPr>
          <a:xfrm>
            <a:off x="2267783" y="5505450"/>
            <a:ext cx="4706541"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Participate in relevant online communities and discussions to build your reputation and visibility.</a:t>
            </a:r>
            <a:endParaRPr lang="en-US" sz="1750" dirty="0"/>
          </a:p>
        </p:txBody>
      </p:sp>
      <p:sp>
        <p:nvSpPr>
          <p:cNvPr id="14" name="Shape 12"/>
          <p:cNvSpPr/>
          <p:nvPr/>
        </p:nvSpPr>
        <p:spPr>
          <a:xfrm>
            <a:off x="7426285" y="4795242"/>
            <a:ext cx="5166122" cy="2006203"/>
          </a:xfrm>
          <a:prstGeom prst="roundRect">
            <a:avLst>
              <a:gd name="adj" fmla="val 4984"/>
            </a:avLst>
          </a:prstGeom>
          <a:solidFill>
            <a:srgbClr val="283157"/>
          </a:solidFill>
          <a:ln w="7620">
            <a:solidFill>
              <a:srgbClr val="414A70"/>
            </a:solidFill>
            <a:prstDash val="solid"/>
          </a:ln>
        </p:spPr>
      </p:sp>
      <p:sp>
        <p:nvSpPr>
          <p:cNvPr id="15" name="Text 13"/>
          <p:cNvSpPr/>
          <p:nvPr/>
        </p:nvSpPr>
        <p:spPr>
          <a:xfrm>
            <a:off x="7656076" y="5025033"/>
            <a:ext cx="2777490" cy="347186"/>
          </a:xfrm>
          <a:prstGeom prst="rect">
            <a:avLst/>
          </a:prstGeom>
          <a:noFill/>
          <a:ln/>
        </p:spPr>
        <p:txBody>
          <a:bodyPr wrap="none" rtlCol="0" anchor="t"/>
          <a:lstStyle/>
          <a:p>
            <a:pPr marL="0" indent="0">
              <a:lnSpc>
                <a:spcPts val="2734"/>
              </a:lnSpc>
              <a:buNone/>
            </a:pPr>
            <a:r>
              <a:rPr lang="en-US" sz="2187" dirty="0">
                <a:solidFill>
                  <a:srgbClr val="EBECEF"/>
                </a:solidFill>
                <a:latin typeface="Fraunces" pitchFamily="34" charset="0"/>
                <a:ea typeface="Fraunces" pitchFamily="34" charset="-122"/>
                <a:cs typeface="Fraunces" pitchFamily="34" charset="-120"/>
              </a:rPr>
              <a:t>Follow Up</a:t>
            </a:r>
            <a:endParaRPr lang="en-US" sz="2187" dirty="0"/>
          </a:p>
        </p:txBody>
      </p:sp>
      <p:sp>
        <p:nvSpPr>
          <p:cNvPr id="16" name="Text 14"/>
          <p:cNvSpPr/>
          <p:nvPr/>
        </p:nvSpPr>
        <p:spPr>
          <a:xfrm>
            <a:off x="7656076" y="5505450"/>
            <a:ext cx="4706541"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Maintain regular communication with your network and follow up on any leads or introductions.</a:t>
            </a:r>
            <a:endParaRPr lang="en-US" sz="175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0" y="0"/>
            <a:ext cx="3657600" cy="8229600"/>
          </a:xfrm>
          <a:prstGeom prst="rect">
            <a:avLst/>
          </a:prstGeom>
        </p:spPr>
      </p:pic>
      <p:sp>
        <p:nvSpPr>
          <p:cNvPr id="5" name="Text 2"/>
          <p:cNvSpPr/>
          <p:nvPr/>
        </p:nvSpPr>
        <p:spPr>
          <a:xfrm>
            <a:off x="4490799" y="934760"/>
            <a:ext cx="6540222"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Preparing for Interviews</a:t>
            </a:r>
            <a:endParaRPr lang="en-US" sz="4374" dirty="0"/>
          </a:p>
        </p:txBody>
      </p:sp>
      <p:sp>
        <p:nvSpPr>
          <p:cNvPr id="7" name="Text 3"/>
          <p:cNvSpPr/>
          <p:nvPr/>
        </p:nvSpPr>
        <p:spPr>
          <a:xfrm>
            <a:off x="5935028" y="2184559"/>
            <a:ext cx="2777490" cy="347186"/>
          </a:xfrm>
          <a:prstGeom prst="rect">
            <a:avLst/>
          </a:prstGeom>
          <a:noFill/>
          <a:ln/>
        </p:spPr>
        <p:txBody>
          <a:bodyPr wrap="non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Research</a:t>
            </a:r>
            <a:endParaRPr lang="en-US" sz="2187" dirty="0"/>
          </a:p>
        </p:txBody>
      </p:sp>
      <p:sp>
        <p:nvSpPr>
          <p:cNvPr id="8" name="Text 4"/>
          <p:cNvSpPr/>
          <p:nvPr/>
        </p:nvSpPr>
        <p:spPr>
          <a:xfrm>
            <a:off x="5935028" y="2664976"/>
            <a:ext cx="7862173" cy="710803"/>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Thoroughly research the company, the role, and the key responsibilities to prepare thoughtful responses.</a:t>
            </a:r>
            <a:endParaRPr lang="en-US" sz="1750" dirty="0"/>
          </a:p>
        </p:txBody>
      </p:sp>
      <p:sp>
        <p:nvSpPr>
          <p:cNvPr id="10" name="Text 5"/>
          <p:cNvSpPr/>
          <p:nvPr/>
        </p:nvSpPr>
        <p:spPr>
          <a:xfrm>
            <a:off x="5935028" y="3962043"/>
            <a:ext cx="2777490" cy="347186"/>
          </a:xfrm>
          <a:prstGeom prst="rect">
            <a:avLst/>
          </a:prstGeom>
          <a:noFill/>
          <a:ln/>
        </p:spPr>
        <p:txBody>
          <a:bodyPr wrap="non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Practice</a:t>
            </a:r>
            <a:endParaRPr lang="en-US" sz="2187" dirty="0"/>
          </a:p>
        </p:txBody>
      </p:sp>
      <p:sp>
        <p:nvSpPr>
          <p:cNvPr id="11" name="Text 6"/>
          <p:cNvSpPr/>
          <p:nvPr/>
        </p:nvSpPr>
        <p:spPr>
          <a:xfrm>
            <a:off x="5935028" y="4442460"/>
            <a:ext cx="7862173" cy="710803"/>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Practice answering common interview questions, and be ready to discuss your background and qualifications.</a:t>
            </a:r>
            <a:endParaRPr lang="en-US" sz="1750" dirty="0"/>
          </a:p>
        </p:txBody>
      </p:sp>
      <p:sp>
        <p:nvSpPr>
          <p:cNvPr id="13" name="Text 7"/>
          <p:cNvSpPr/>
          <p:nvPr/>
        </p:nvSpPr>
        <p:spPr>
          <a:xfrm>
            <a:off x="5935028" y="5739527"/>
            <a:ext cx="2777490" cy="347186"/>
          </a:xfrm>
          <a:prstGeom prst="rect">
            <a:avLst/>
          </a:prstGeom>
          <a:noFill/>
          <a:ln/>
        </p:spPr>
        <p:txBody>
          <a:bodyPr wrap="non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Confidence</a:t>
            </a:r>
            <a:endParaRPr lang="en-US" sz="2187" dirty="0"/>
          </a:p>
        </p:txBody>
      </p:sp>
      <p:sp>
        <p:nvSpPr>
          <p:cNvPr id="14" name="Text 8"/>
          <p:cNvSpPr/>
          <p:nvPr/>
        </p:nvSpPr>
        <p:spPr>
          <a:xfrm>
            <a:off x="5935028" y="6219944"/>
            <a:ext cx="7862173" cy="710803"/>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Approach the interview with confidence, enthusiasm, and a positive attitude to make a great impression.</a:t>
            </a:r>
            <a:endParaRPr lang="en-US" sz="1750" dirty="0"/>
          </a:p>
        </p:txBody>
      </p:sp>
      <p:sp>
        <p:nvSpPr>
          <p:cNvPr id="16" name="TextBox 15">
            <a:extLst>
              <a:ext uri="{FF2B5EF4-FFF2-40B4-BE49-F238E27FC236}">
                <a16:creationId xmlns:a16="http://schemas.microsoft.com/office/drawing/2014/main" id="{6789BA6A-989B-09E0-15DA-5149CD235DB0}"/>
              </a:ext>
            </a:extLst>
          </p:cNvPr>
          <p:cNvSpPr txBox="1"/>
          <p:nvPr/>
        </p:nvSpPr>
        <p:spPr>
          <a:xfrm>
            <a:off x="4895442" y="2666464"/>
            <a:ext cx="301686" cy="369332"/>
          </a:xfrm>
          <a:prstGeom prst="rect">
            <a:avLst/>
          </a:prstGeom>
          <a:noFill/>
        </p:spPr>
        <p:txBody>
          <a:bodyPr wrap="none" rtlCol="0">
            <a:spAutoFit/>
          </a:bodyPr>
          <a:lstStyle/>
          <a:p>
            <a:r>
              <a:rPr lang="en-IN" dirty="0">
                <a:solidFill>
                  <a:schemeClr val="bg1">
                    <a:lumMod val="95000"/>
                  </a:schemeClr>
                </a:solidFill>
              </a:rPr>
              <a:t>1</a:t>
            </a:r>
          </a:p>
        </p:txBody>
      </p:sp>
      <p:sp>
        <p:nvSpPr>
          <p:cNvPr id="17" name="TextBox 16">
            <a:extLst>
              <a:ext uri="{FF2B5EF4-FFF2-40B4-BE49-F238E27FC236}">
                <a16:creationId xmlns:a16="http://schemas.microsoft.com/office/drawing/2014/main" id="{0AC68977-6992-F304-C4BD-E127525ED68B}"/>
              </a:ext>
            </a:extLst>
          </p:cNvPr>
          <p:cNvSpPr txBox="1"/>
          <p:nvPr/>
        </p:nvSpPr>
        <p:spPr>
          <a:xfrm>
            <a:off x="4895442" y="4408245"/>
            <a:ext cx="301686" cy="369332"/>
          </a:xfrm>
          <a:prstGeom prst="rect">
            <a:avLst/>
          </a:prstGeom>
          <a:noFill/>
        </p:spPr>
        <p:txBody>
          <a:bodyPr wrap="none" rtlCol="0">
            <a:spAutoFit/>
          </a:bodyPr>
          <a:lstStyle/>
          <a:p>
            <a:r>
              <a:rPr lang="en-IN" dirty="0">
                <a:solidFill>
                  <a:schemeClr val="bg1">
                    <a:lumMod val="95000"/>
                  </a:schemeClr>
                </a:solidFill>
              </a:rPr>
              <a:t>2</a:t>
            </a:r>
          </a:p>
        </p:txBody>
      </p:sp>
      <p:sp>
        <p:nvSpPr>
          <p:cNvPr id="18" name="TextBox 17">
            <a:extLst>
              <a:ext uri="{FF2B5EF4-FFF2-40B4-BE49-F238E27FC236}">
                <a16:creationId xmlns:a16="http://schemas.microsoft.com/office/drawing/2014/main" id="{D563E5AC-9D3C-9A96-6FD7-574449CEA779}"/>
              </a:ext>
            </a:extLst>
          </p:cNvPr>
          <p:cNvSpPr txBox="1"/>
          <p:nvPr/>
        </p:nvSpPr>
        <p:spPr>
          <a:xfrm>
            <a:off x="4903056" y="6153328"/>
            <a:ext cx="286458" cy="369332"/>
          </a:xfrm>
          <a:prstGeom prst="rect">
            <a:avLst/>
          </a:prstGeom>
          <a:noFill/>
        </p:spPr>
        <p:txBody>
          <a:bodyPr wrap="square" rtlCol="0">
            <a:spAutoFit/>
          </a:bodyPr>
          <a:lstStyle/>
          <a:p>
            <a:r>
              <a:rPr lang="en-IN" dirty="0">
                <a:solidFill>
                  <a:schemeClr val="bg1">
                    <a:lumMod val="95000"/>
                  </a:schemeClr>
                </a:solidFill>
              </a:rPr>
              <a:t>3</a:t>
            </a:r>
          </a:p>
        </p:txBody>
      </p:sp>
      <p:pic>
        <p:nvPicPr>
          <p:cNvPr id="19" name="Image 3" descr="preencoded.png"/>
          <p:cNvPicPr>
            <a:picLocks noChangeAspect="1"/>
          </p:cNvPicPr>
          <p:nvPr/>
        </p:nvPicPr>
        <p:blipFill>
          <a:blip r:embed="rId4"/>
          <a:stretch>
            <a:fillRect/>
          </a:stretch>
        </p:blipFill>
        <p:spPr>
          <a:xfrm>
            <a:off x="4490799" y="5517356"/>
            <a:ext cx="1110972" cy="1777484"/>
          </a:xfrm>
          <a:prstGeom prst="rect">
            <a:avLst/>
          </a:prstGeom>
        </p:spPr>
      </p:pic>
      <p:pic>
        <p:nvPicPr>
          <p:cNvPr id="20" name="Image 2" descr="preencoded.png"/>
          <p:cNvPicPr>
            <a:picLocks noChangeAspect="1"/>
          </p:cNvPicPr>
          <p:nvPr/>
        </p:nvPicPr>
        <p:blipFill>
          <a:blip r:embed="rId5"/>
          <a:stretch>
            <a:fillRect/>
          </a:stretch>
        </p:blipFill>
        <p:spPr>
          <a:xfrm>
            <a:off x="4490799" y="3739872"/>
            <a:ext cx="1110972" cy="1777484"/>
          </a:xfrm>
          <a:prstGeom prst="rect">
            <a:avLst/>
          </a:prstGeom>
        </p:spPr>
      </p:pic>
      <p:pic>
        <p:nvPicPr>
          <p:cNvPr id="21" name="Image 1" descr="preencoded.png"/>
          <p:cNvPicPr>
            <a:picLocks noChangeAspect="1"/>
          </p:cNvPicPr>
          <p:nvPr/>
        </p:nvPicPr>
        <p:blipFill>
          <a:blip r:embed="rId6"/>
          <a:stretch>
            <a:fillRect/>
          </a:stretch>
        </p:blipFill>
        <p:spPr>
          <a:xfrm>
            <a:off x="4490799" y="1962388"/>
            <a:ext cx="1110972" cy="1777484"/>
          </a:xfrm>
          <a:prstGeom prst="rect">
            <a:avLst/>
          </a:prstGeom>
        </p:spPr>
      </p:pic>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pic>
        <p:nvPicPr>
          <p:cNvPr id="4"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080E26">
              <a:alpha val="80000"/>
            </a:srgbClr>
          </a:solidFill>
          <a:ln/>
        </p:spPr>
      </p:sp>
      <p:sp>
        <p:nvSpPr>
          <p:cNvPr id="6" name="Text 3"/>
          <p:cNvSpPr/>
          <p:nvPr/>
        </p:nvSpPr>
        <p:spPr>
          <a:xfrm>
            <a:off x="2037993" y="1143476"/>
            <a:ext cx="9055179"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Navigating the Job Search Process</a:t>
            </a:r>
            <a:endParaRPr lang="en-US" sz="4374" dirty="0"/>
          </a:p>
        </p:txBody>
      </p:sp>
      <p:sp>
        <p:nvSpPr>
          <p:cNvPr id="7" name="Shape 4"/>
          <p:cNvSpPr/>
          <p:nvPr/>
        </p:nvSpPr>
        <p:spPr>
          <a:xfrm>
            <a:off x="7293054" y="2171105"/>
            <a:ext cx="44410" cy="4914900"/>
          </a:xfrm>
          <a:prstGeom prst="roundRect">
            <a:avLst>
              <a:gd name="adj" fmla="val 225151"/>
            </a:avLst>
          </a:prstGeom>
          <a:solidFill>
            <a:srgbClr val="414A70"/>
          </a:solidFill>
          <a:ln/>
        </p:spPr>
      </p:sp>
      <p:sp>
        <p:nvSpPr>
          <p:cNvPr id="8" name="Shape 5"/>
          <p:cNvSpPr/>
          <p:nvPr/>
        </p:nvSpPr>
        <p:spPr>
          <a:xfrm>
            <a:off x="6287631" y="2572405"/>
            <a:ext cx="777597" cy="44410"/>
          </a:xfrm>
          <a:prstGeom prst="roundRect">
            <a:avLst>
              <a:gd name="adj" fmla="val 225151"/>
            </a:avLst>
          </a:prstGeom>
          <a:solidFill>
            <a:srgbClr val="414A70"/>
          </a:solidFill>
          <a:ln/>
        </p:spPr>
      </p:sp>
      <p:sp>
        <p:nvSpPr>
          <p:cNvPr id="9" name="Shape 6"/>
          <p:cNvSpPr/>
          <p:nvPr/>
        </p:nvSpPr>
        <p:spPr>
          <a:xfrm>
            <a:off x="7065228" y="2344698"/>
            <a:ext cx="499943" cy="499943"/>
          </a:xfrm>
          <a:prstGeom prst="roundRect">
            <a:avLst>
              <a:gd name="adj" fmla="val 20000"/>
            </a:avLst>
          </a:prstGeom>
          <a:solidFill>
            <a:srgbClr val="283157"/>
          </a:solidFill>
          <a:ln w="7620">
            <a:solidFill>
              <a:srgbClr val="414A70"/>
            </a:solidFill>
            <a:prstDash val="solid"/>
          </a:ln>
        </p:spPr>
      </p:sp>
      <p:sp>
        <p:nvSpPr>
          <p:cNvPr id="10" name="Text 7"/>
          <p:cNvSpPr/>
          <p:nvPr/>
        </p:nvSpPr>
        <p:spPr>
          <a:xfrm>
            <a:off x="7238702" y="2386370"/>
            <a:ext cx="152876"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1</a:t>
            </a:r>
            <a:endParaRPr lang="en-US" sz="2624" dirty="0"/>
          </a:p>
        </p:txBody>
      </p:sp>
      <p:sp>
        <p:nvSpPr>
          <p:cNvPr id="11" name="Text 8"/>
          <p:cNvSpPr/>
          <p:nvPr/>
        </p:nvSpPr>
        <p:spPr>
          <a:xfrm>
            <a:off x="3116461" y="2393275"/>
            <a:ext cx="2976682" cy="347186"/>
          </a:xfrm>
          <a:prstGeom prst="rect">
            <a:avLst/>
          </a:prstGeom>
          <a:noFill/>
          <a:ln/>
        </p:spPr>
        <p:txBody>
          <a:bodyPr wrap="none" rtlCol="0" anchor="t"/>
          <a:lstStyle/>
          <a:p>
            <a:pPr marL="0" indent="0" algn="r">
              <a:lnSpc>
                <a:spcPts val="2734"/>
              </a:lnSpc>
              <a:buNone/>
            </a:pPr>
            <a:r>
              <a:rPr lang="en-US" sz="2187" dirty="0">
                <a:solidFill>
                  <a:srgbClr val="EBECEF"/>
                </a:solidFill>
                <a:latin typeface="Fraunces" pitchFamily="34" charset="0"/>
                <a:ea typeface="Fraunces" pitchFamily="34" charset="-122"/>
                <a:cs typeface="Fraunces" pitchFamily="34" charset="-120"/>
              </a:rPr>
              <a:t>Identify Opportunities</a:t>
            </a:r>
            <a:endParaRPr lang="en-US" sz="2187" dirty="0"/>
          </a:p>
        </p:txBody>
      </p:sp>
      <p:sp>
        <p:nvSpPr>
          <p:cNvPr id="12" name="Text 9"/>
          <p:cNvSpPr/>
          <p:nvPr/>
        </p:nvSpPr>
        <p:spPr>
          <a:xfrm>
            <a:off x="2037993" y="2873693"/>
            <a:ext cx="4055150" cy="1421606"/>
          </a:xfrm>
          <a:prstGeom prst="rect">
            <a:avLst/>
          </a:prstGeom>
          <a:noFill/>
          <a:ln/>
        </p:spPr>
        <p:txBody>
          <a:bodyPr wrap="square" rtlCol="0" anchor="t"/>
          <a:lstStyle/>
          <a:p>
            <a:pPr marL="0" indent="0" algn="r">
              <a:lnSpc>
                <a:spcPts val="2799"/>
              </a:lnSpc>
              <a:buNone/>
            </a:pPr>
            <a:r>
              <a:rPr lang="en-US" sz="1750" dirty="0">
                <a:solidFill>
                  <a:srgbClr val="EBECEF"/>
                </a:solidFill>
                <a:latin typeface="Epilogue" pitchFamily="34" charset="0"/>
                <a:ea typeface="Epilogue" pitchFamily="34" charset="-122"/>
                <a:cs typeface="Epilogue" pitchFamily="34" charset="-120"/>
              </a:rPr>
              <a:t>Actively search for job postings that align with your skills and interests, using a variety of job boards and resources.</a:t>
            </a:r>
            <a:endParaRPr lang="en-US" sz="1750" dirty="0"/>
          </a:p>
        </p:txBody>
      </p:sp>
      <p:sp>
        <p:nvSpPr>
          <p:cNvPr id="13" name="Shape 10"/>
          <p:cNvSpPr/>
          <p:nvPr/>
        </p:nvSpPr>
        <p:spPr>
          <a:xfrm>
            <a:off x="7565172" y="3683258"/>
            <a:ext cx="777597" cy="44410"/>
          </a:xfrm>
          <a:prstGeom prst="roundRect">
            <a:avLst>
              <a:gd name="adj" fmla="val 225151"/>
            </a:avLst>
          </a:prstGeom>
          <a:solidFill>
            <a:srgbClr val="414A70"/>
          </a:solidFill>
          <a:ln/>
        </p:spPr>
      </p:sp>
      <p:sp>
        <p:nvSpPr>
          <p:cNvPr id="14" name="Shape 11"/>
          <p:cNvSpPr/>
          <p:nvPr/>
        </p:nvSpPr>
        <p:spPr>
          <a:xfrm>
            <a:off x="7065228" y="3455551"/>
            <a:ext cx="499943" cy="499943"/>
          </a:xfrm>
          <a:prstGeom prst="roundRect">
            <a:avLst>
              <a:gd name="adj" fmla="val 20000"/>
            </a:avLst>
          </a:prstGeom>
          <a:solidFill>
            <a:srgbClr val="283157"/>
          </a:solidFill>
          <a:ln w="7620">
            <a:solidFill>
              <a:srgbClr val="414A70"/>
            </a:solidFill>
            <a:prstDash val="solid"/>
          </a:ln>
        </p:spPr>
      </p:sp>
      <p:sp>
        <p:nvSpPr>
          <p:cNvPr id="15" name="Text 12"/>
          <p:cNvSpPr/>
          <p:nvPr/>
        </p:nvSpPr>
        <p:spPr>
          <a:xfrm>
            <a:off x="7214175" y="3497223"/>
            <a:ext cx="202049"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2</a:t>
            </a:r>
            <a:endParaRPr lang="en-US" sz="2624" dirty="0"/>
          </a:p>
        </p:txBody>
      </p:sp>
      <p:sp>
        <p:nvSpPr>
          <p:cNvPr id="16" name="Text 13"/>
          <p:cNvSpPr/>
          <p:nvPr/>
        </p:nvSpPr>
        <p:spPr>
          <a:xfrm>
            <a:off x="8537258" y="3504128"/>
            <a:ext cx="2777490" cy="347186"/>
          </a:xfrm>
          <a:prstGeom prst="rect">
            <a:avLst/>
          </a:prstGeom>
          <a:noFill/>
          <a:ln/>
        </p:spPr>
        <p:txBody>
          <a:bodyPr wrap="none" rtlCol="0" anchor="t"/>
          <a:lstStyle/>
          <a:p>
            <a:pPr marL="0" indent="0" algn="l">
              <a:lnSpc>
                <a:spcPts val="2734"/>
              </a:lnSpc>
              <a:buNone/>
            </a:pPr>
            <a:r>
              <a:rPr lang="en-US" sz="2187" dirty="0">
                <a:solidFill>
                  <a:srgbClr val="EBECEF"/>
                </a:solidFill>
                <a:latin typeface="Fraunces" pitchFamily="34" charset="0"/>
                <a:ea typeface="Fraunces" pitchFamily="34" charset="-122"/>
                <a:cs typeface="Fraunces" pitchFamily="34" charset="-120"/>
              </a:rPr>
              <a:t>Apply Strategically</a:t>
            </a:r>
            <a:endParaRPr lang="en-US" sz="2187" dirty="0"/>
          </a:p>
        </p:txBody>
      </p:sp>
      <p:sp>
        <p:nvSpPr>
          <p:cNvPr id="17" name="Text 14"/>
          <p:cNvSpPr/>
          <p:nvPr/>
        </p:nvSpPr>
        <p:spPr>
          <a:xfrm>
            <a:off x="8537258" y="3984546"/>
            <a:ext cx="4055150" cy="1066205"/>
          </a:xfrm>
          <a:prstGeom prst="rect">
            <a:avLst/>
          </a:prstGeom>
          <a:noFill/>
          <a:ln/>
        </p:spPr>
        <p:txBody>
          <a:bodyPr wrap="square" rtlCol="0" anchor="t"/>
          <a:lstStyle/>
          <a:p>
            <a:pPr marL="0" indent="0" algn="l">
              <a:lnSpc>
                <a:spcPts val="2799"/>
              </a:lnSpc>
              <a:buNone/>
            </a:pPr>
            <a:r>
              <a:rPr lang="en-US" sz="1750" dirty="0">
                <a:solidFill>
                  <a:srgbClr val="EBECEF"/>
                </a:solidFill>
                <a:latin typeface="Epilogue" pitchFamily="34" charset="0"/>
                <a:ea typeface="Epilogue" pitchFamily="34" charset="-122"/>
                <a:cs typeface="Epilogue" pitchFamily="34" charset="-120"/>
              </a:rPr>
              <a:t>Tailor your application materials for each opportunity and follow the application instructions carefully.</a:t>
            </a:r>
            <a:endParaRPr lang="en-US" sz="1750" dirty="0"/>
          </a:p>
        </p:txBody>
      </p:sp>
      <p:sp>
        <p:nvSpPr>
          <p:cNvPr id="18" name="Shape 15"/>
          <p:cNvSpPr/>
          <p:nvPr/>
        </p:nvSpPr>
        <p:spPr>
          <a:xfrm>
            <a:off x="6287631" y="5140940"/>
            <a:ext cx="777597" cy="44410"/>
          </a:xfrm>
          <a:prstGeom prst="roundRect">
            <a:avLst>
              <a:gd name="adj" fmla="val 225151"/>
            </a:avLst>
          </a:prstGeom>
          <a:solidFill>
            <a:srgbClr val="414A70"/>
          </a:solidFill>
          <a:ln/>
        </p:spPr>
      </p:sp>
      <p:sp>
        <p:nvSpPr>
          <p:cNvPr id="19" name="Shape 16"/>
          <p:cNvSpPr/>
          <p:nvPr/>
        </p:nvSpPr>
        <p:spPr>
          <a:xfrm>
            <a:off x="7065228" y="4913233"/>
            <a:ext cx="499943" cy="499943"/>
          </a:xfrm>
          <a:prstGeom prst="roundRect">
            <a:avLst>
              <a:gd name="adj" fmla="val 20000"/>
            </a:avLst>
          </a:prstGeom>
          <a:solidFill>
            <a:srgbClr val="283157"/>
          </a:solidFill>
          <a:ln w="7620">
            <a:solidFill>
              <a:srgbClr val="414A70"/>
            </a:solidFill>
            <a:prstDash val="solid"/>
          </a:ln>
        </p:spPr>
      </p:sp>
      <p:sp>
        <p:nvSpPr>
          <p:cNvPr id="20" name="Text 17"/>
          <p:cNvSpPr/>
          <p:nvPr/>
        </p:nvSpPr>
        <p:spPr>
          <a:xfrm>
            <a:off x="7223105" y="4954905"/>
            <a:ext cx="184071" cy="416481"/>
          </a:xfrm>
          <a:prstGeom prst="rect">
            <a:avLst/>
          </a:prstGeom>
          <a:noFill/>
          <a:ln/>
        </p:spPr>
        <p:txBody>
          <a:bodyPr wrap="none" rtlCol="0" anchor="t"/>
          <a:lstStyle/>
          <a:p>
            <a:pPr marL="0" indent="0" algn="ctr">
              <a:lnSpc>
                <a:spcPts val="3281"/>
              </a:lnSpc>
              <a:buNone/>
            </a:pPr>
            <a:r>
              <a:rPr lang="en-US" sz="2624" dirty="0">
                <a:solidFill>
                  <a:srgbClr val="EBECEF"/>
                </a:solidFill>
                <a:latin typeface="Fraunces" pitchFamily="34" charset="0"/>
                <a:ea typeface="Fraunces" pitchFamily="34" charset="-122"/>
                <a:cs typeface="Fraunces" pitchFamily="34" charset="-120"/>
              </a:rPr>
              <a:t>3</a:t>
            </a:r>
            <a:endParaRPr lang="en-US" sz="2624" dirty="0"/>
          </a:p>
        </p:txBody>
      </p:sp>
      <p:sp>
        <p:nvSpPr>
          <p:cNvPr id="21" name="Text 18"/>
          <p:cNvSpPr/>
          <p:nvPr/>
        </p:nvSpPr>
        <p:spPr>
          <a:xfrm>
            <a:off x="3315653" y="4961811"/>
            <a:ext cx="2777490" cy="347186"/>
          </a:xfrm>
          <a:prstGeom prst="rect">
            <a:avLst/>
          </a:prstGeom>
          <a:noFill/>
          <a:ln/>
        </p:spPr>
        <p:txBody>
          <a:bodyPr wrap="none" rtlCol="0" anchor="t"/>
          <a:lstStyle/>
          <a:p>
            <a:pPr marL="0" indent="0" algn="r">
              <a:lnSpc>
                <a:spcPts val="2734"/>
              </a:lnSpc>
              <a:buNone/>
            </a:pPr>
            <a:r>
              <a:rPr lang="en-US" sz="2187" dirty="0">
                <a:solidFill>
                  <a:srgbClr val="EBECEF"/>
                </a:solidFill>
                <a:latin typeface="Fraunces" pitchFamily="34" charset="0"/>
                <a:ea typeface="Fraunces" pitchFamily="34" charset="-122"/>
                <a:cs typeface="Fraunces" pitchFamily="34" charset="-120"/>
              </a:rPr>
              <a:t>Follow Up</a:t>
            </a:r>
            <a:endParaRPr lang="en-US" sz="2187" dirty="0"/>
          </a:p>
        </p:txBody>
      </p:sp>
      <p:sp>
        <p:nvSpPr>
          <p:cNvPr id="22" name="Text 19"/>
          <p:cNvSpPr/>
          <p:nvPr/>
        </p:nvSpPr>
        <p:spPr>
          <a:xfrm>
            <a:off x="2037993" y="5442228"/>
            <a:ext cx="4055150" cy="1421606"/>
          </a:xfrm>
          <a:prstGeom prst="rect">
            <a:avLst/>
          </a:prstGeom>
          <a:noFill/>
          <a:ln/>
        </p:spPr>
        <p:txBody>
          <a:bodyPr wrap="square" rtlCol="0" anchor="t"/>
          <a:lstStyle/>
          <a:p>
            <a:pPr marL="0" indent="0" algn="r">
              <a:lnSpc>
                <a:spcPts val="2799"/>
              </a:lnSpc>
              <a:buNone/>
            </a:pPr>
            <a:r>
              <a:rPr lang="en-US" sz="1750" dirty="0">
                <a:solidFill>
                  <a:srgbClr val="EBECEF"/>
                </a:solidFill>
                <a:latin typeface="Epilogue" pitchFamily="34" charset="0"/>
                <a:ea typeface="Epilogue" pitchFamily="34" charset="-122"/>
                <a:cs typeface="Epilogue" pitchFamily="34" charset="-120"/>
              </a:rPr>
              <a:t>Stay on top of the application process and be proactive in following up with potential employers.</a:t>
            </a:r>
            <a:endParaRPr lang="en-US" sz="175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8AFCC"/>
          </a:solidFill>
          <a:ln/>
        </p:spPr>
      </p:sp>
      <p:sp>
        <p:nvSpPr>
          <p:cNvPr id="3" name="Shape 1"/>
          <p:cNvSpPr/>
          <p:nvPr/>
        </p:nvSpPr>
        <p:spPr>
          <a:xfrm>
            <a:off x="0" y="0"/>
            <a:ext cx="14630400" cy="8229600"/>
          </a:xfrm>
          <a:prstGeom prst="rect">
            <a:avLst/>
          </a:prstGeom>
          <a:solidFill>
            <a:srgbClr val="080E26"/>
          </a:solidFill>
          <a:ln/>
        </p:spPr>
      </p:sp>
      <p:sp>
        <p:nvSpPr>
          <p:cNvPr id="4" name="Text 2"/>
          <p:cNvSpPr/>
          <p:nvPr/>
        </p:nvSpPr>
        <p:spPr>
          <a:xfrm>
            <a:off x="2037993" y="1375053"/>
            <a:ext cx="7850148" cy="694373"/>
          </a:xfrm>
          <a:prstGeom prst="rect">
            <a:avLst/>
          </a:prstGeom>
          <a:noFill/>
          <a:ln/>
        </p:spPr>
        <p:txBody>
          <a:bodyPr wrap="none" rtlCol="0" anchor="t"/>
          <a:lstStyle/>
          <a:p>
            <a:pPr marL="0" indent="0">
              <a:lnSpc>
                <a:spcPts val="5468"/>
              </a:lnSpc>
              <a:buNone/>
            </a:pPr>
            <a:r>
              <a:rPr lang="en-US" sz="4374" dirty="0">
                <a:solidFill>
                  <a:srgbClr val="FFFFFF"/>
                </a:solidFill>
                <a:latin typeface="Fraunces" pitchFamily="34" charset="0"/>
                <a:ea typeface="Fraunces" pitchFamily="34" charset="-122"/>
                <a:cs typeface="Fraunces" pitchFamily="34" charset="-120"/>
              </a:rPr>
              <a:t>Transitioning into a New Role</a:t>
            </a:r>
            <a:endParaRPr lang="en-US" sz="4374" dirty="0"/>
          </a:p>
        </p:txBody>
      </p:sp>
      <p:sp>
        <p:nvSpPr>
          <p:cNvPr id="5" name="Shape 3"/>
          <p:cNvSpPr/>
          <p:nvPr/>
        </p:nvSpPr>
        <p:spPr>
          <a:xfrm>
            <a:off x="2037993" y="2513767"/>
            <a:ext cx="10554414" cy="4340662"/>
          </a:xfrm>
          <a:prstGeom prst="roundRect">
            <a:avLst>
              <a:gd name="adj" fmla="val 2304"/>
            </a:avLst>
          </a:prstGeom>
          <a:noFill/>
          <a:ln w="7620">
            <a:solidFill>
              <a:srgbClr val="FFFFFF">
                <a:alpha val="24000"/>
              </a:srgbClr>
            </a:solidFill>
            <a:prstDash val="solid"/>
          </a:ln>
        </p:spPr>
      </p:sp>
      <p:sp>
        <p:nvSpPr>
          <p:cNvPr id="6" name="Shape 4"/>
          <p:cNvSpPr/>
          <p:nvPr/>
        </p:nvSpPr>
        <p:spPr>
          <a:xfrm>
            <a:off x="2045613" y="2521387"/>
            <a:ext cx="10539174" cy="992505"/>
          </a:xfrm>
          <a:prstGeom prst="rect">
            <a:avLst/>
          </a:prstGeom>
          <a:solidFill>
            <a:srgbClr val="FFFFFF">
              <a:alpha val="4000"/>
            </a:srgbClr>
          </a:solidFill>
          <a:ln/>
        </p:spPr>
      </p:sp>
      <p:sp>
        <p:nvSpPr>
          <p:cNvPr id="9" name="Shape 7"/>
          <p:cNvSpPr/>
          <p:nvPr/>
        </p:nvSpPr>
        <p:spPr>
          <a:xfrm>
            <a:off x="2045613" y="3513892"/>
            <a:ext cx="10539174" cy="992505"/>
          </a:xfrm>
          <a:prstGeom prst="rect">
            <a:avLst/>
          </a:prstGeom>
          <a:solidFill>
            <a:srgbClr val="000000">
              <a:alpha val="4000"/>
            </a:srgbClr>
          </a:solidFill>
          <a:ln/>
        </p:spPr>
      </p:sp>
      <p:sp>
        <p:nvSpPr>
          <p:cNvPr id="10" name="Text 8"/>
          <p:cNvSpPr/>
          <p:nvPr/>
        </p:nvSpPr>
        <p:spPr>
          <a:xfrm>
            <a:off x="2267783" y="3654743"/>
            <a:ext cx="4821436" cy="355402"/>
          </a:xfrm>
          <a:prstGeom prst="rect">
            <a:avLst/>
          </a:prstGeom>
          <a:noFill/>
          <a:ln/>
        </p:spPr>
        <p:txBody>
          <a:bodyPr wrap="non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Seek Feedback</a:t>
            </a:r>
            <a:endParaRPr lang="en-US" sz="1750" dirty="0"/>
          </a:p>
        </p:txBody>
      </p:sp>
      <p:sp>
        <p:nvSpPr>
          <p:cNvPr id="11" name="Text 9"/>
          <p:cNvSpPr/>
          <p:nvPr/>
        </p:nvSpPr>
        <p:spPr>
          <a:xfrm>
            <a:off x="7541181" y="3654743"/>
            <a:ext cx="4821436"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Be open to constructive feedback and use it to continually improve your performance.</a:t>
            </a:r>
            <a:endParaRPr lang="en-US" sz="1750" dirty="0"/>
          </a:p>
        </p:txBody>
      </p:sp>
      <p:sp>
        <p:nvSpPr>
          <p:cNvPr id="12" name="Shape 10"/>
          <p:cNvSpPr/>
          <p:nvPr/>
        </p:nvSpPr>
        <p:spPr>
          <a:xfrm>
            <a:off x="2045613" y="4506397"/>
            <a:ext cx="10539174" cy="1347907"/>
          </a:xfrm>
          <a:prstGeom prst="rect">
            <a:avLst/>
          </a:prstGeom>
          <a:solidFill>
            <a:srgbClr val="FFFFFF">
              <a:alpha val="4000"/>
            </a:srgbClr>
          </a:solidFill>
          <a:ln/>
        </p:spPr>
      </p:sp>
      <p:sp>
        <p:nvSpPr>
          <p:cNvPr id="15" name="Shape 13"/>
          <p:cNvSpPr/>
          <p:nvPr/>
        </p:nvSpPr>
        <p:spPr>
          <a:xfrm>
            <a:off x="2045613" y="5854303"/>
            <a:ext cx="10539174" cy="992505"/>
          </a:xfrm>
          <a:prstGeom prst="rect">
            <a:avLst/>
          </a:prstGeom>
          <a:solidFill>
            <a:srgbClr val="000000">
              <a:alpha val="4000"/>
            </a:srgbClr>
          </a:solidFill>
          <a:ln/>
        </p:spPr>
      </p:sp>
      <p:sp>
        <p:nvSpPr>
          <p:cNvPr id="16" name="Text 14"/>
          <p:cNvSpPr/>
          <p:nvPr/>
        </p:nvSpPr>
        <p:spPr>
          <a:xfrm>
            <a:off x="2267783" y="5995154"/>
            <a:ext cx="4821436" cy="355402"/>
          </a:xfrm>
          <a:prstGeom prst="rect">
            <a:avLst/>
          </a:prstGeom>
          <a:noFill/>
          <a:ln/>
        </p:spPr>
        <p:txBody>
          <a:bodyPr wrap="non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Contribute Quickly</a:t>
            </a:r>
            <a:endParaRPr lang="en-US" sz="1750" dirty="0"/>
          </a:p>
        </p:txBody>
      </p:sp>
      <p:sp>
        <p:nvSpPr>
          <p:cNvPr id="17" name="Text 15"/>
          <p:cNvSpPr/>
          <p:nvPr/>
        </p:nvSpPr>
        <p:spPr>
          <a:xfrm>
            <a:off x="7541181" y="5995154"/>
            <a:ext cx="4821436"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Demonstrate your value by taking on tasks and contributing to the team's success.</a:t>
            </a:r>
            <a:endParaRPr lang="en-US" sz="1750" dirty="0"/>
          </a:p>
        </p:txBody>
      </p:sp>
      <p:sp>
        <p:nvSpPr>
          <p:cNvPr id="19" name="Shape 16">
            <a:extLst>
              <a:ext uri="{FF2B5EF4-FFF2-40B4-BE49-F238E27FC236}">
                <a16:creationId xmlns:a16="http://schemas.microsoft.com/office/drawing/2014/main" id="{CB9164CA-03EF-778F-4238-3DEC8E1B46CB}"/>
              </a:ext>
            </a:extLst>
          </p:cNvPr>
          <p:cNvSpPr/>
          <p:nvPr/>
        </p:nvSpPr>
        <p:spPr>
          <a:xfrm>
            <a:off x="2045613" y="2526660"/>
            <a:ext cx="10539174" cy="992505"/>
          </a:xfrm>
          <a:prstGeom prst="roundRect">
            <a:avLst>
              <a:gd name="adj" fmla="val 11625"/>
            </a:avLst>
          </a:prstGeom>
          <a:solidFill>
            <a:srgbClr val="283157"/>
          </a:solidFill>
          <a:ln w="7620">
            <a:solidFill>
              <a:srgbClr val="414A70"/>
            </a:solidFill>
            <a:prstDash val="solid"/>
          </a:ln>
        </p:spPr>
      </p:sp>
      <p:sp>
        <p:nvSpPr>
          <p:cNvPr id="20" name="Text 5"/>
          <p:cNvSpPr/>
          <p:nvPr/>
        </p:nvSpPr>
        <p:spPr>
          <a:xfrm>
            <a:off x="2267783" y="2805725"/>
            <a:ext cx="4821436" cy="355402"/>
          </a:xfrm>
          <a:prstGeom prst="rect">
            <a:avLst/>
          </a:prstGeom>
          <a:noFill/>
          <a:ln/>
        </p:spPr>
        <p:txBody>
          <a:bodyPr wrap="non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Adapt to the Culture</a:t>
            </a:r>
            <a:endParaRPr lang="en-US" sz="1750" dirty="0"/>
          </a:p>
        </p:txBody>
      </p:sp>
      <p:sp>
        <p:nvSpPr>
          <p:cNvPr id="21" name="Text 6"/>
          <p:cNvSpPr/>
          <p:nvPr/>
        </p:nvSpPr>
        <p:spPr>
          <a:xfrm>
            <a:off x="7541181" y="2647779"/>
            <a:ext cx="4821436" cy="710803"/>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Understand the company's values, norms, and work style to integrate seamlessly.</a:t>
            </a:r>
            <a:endParaRPr lang="en-US" sz="1750" dirty="0"/>
          </a:p>
        </p:txBody>
      </p:sp>
      <p:sp>
        <p:nvSpPr>
          <p:cNvPr id="22" name="Shape 16">
            <a:extLst>
              <a:ext uri="{FF2B5EF4-FFF2-40B4-BE49-F238E27FC236}">
                <a16:creationId xmlns:a16="http://schemas.microsoft.com/office/drawing/2014/main" id="{57C54040-F351-4849-39DD-99971E6D7D78}"/>
              </a:ext>
            </a:extLst>
          </p:cNvPr>
          <p:cNvSpPr/>
          <p:nvPr/>
        </p:nvSpPr>
        <p:spPr>
          <a:xfrm>
            <a:off x="2037993" y="4506397"/>
            <a:ext cx="10539174" cy="1311055"/>
          </a:xfrm>
          <a:prstGeom prst="roundRect">
            <a:avLst>
              <a:gd name="adj" fmla="val 11625"/>
            </a:avLst>
          </a:prstGeom>
          <a:solidFill>
            <a:srgbClr val="283157"/>
          </a:solidFill>
          <a:ln w="7620">
            <a:solidFill>
              <a:srgbClr val="414A70"/>
            </a:solidFill>
            <a:prstDash val="solid"/>
          </a:ln>
        </p:spPr>
        <p:txBody>
          <a:bodyPr/>
          <a:lstStyle/>
          <a:p>
            <a:endParaRPr lang="en-IN" dirty="0"/>
          </a:p>
        </p:txBody>
      </p:sp>
      <p:sp>
        <p:nvSpPr>
          <p:cNvPr id="23" name="Text 12"/>
          <p:cNvSpPr/>
          <p:nvPr/>
        </p:nvSpPr>
        <p:spPr>
          <a:xfrm>
            <a:off x="7477423" y="4675884"/>
            <a:ext cx="4821436" cy="1066205"/>
          </a:xfrm>
          <a:prstGeom prst="rect">
            <a:avLst/>
          </a:prstGeom>
          <a:noFill/>
          <a:ln/>
        </p:spPr>
        <p:txBody>
          <a:bodyPr wrap="squar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Proactively connect with your new colleagues and build strong working relationships.</a:t>
            </a:r>
            <a:endParaRPr lang="en-US" sz="1750" dirty="0"/>
          </a:p>
        </p:txBody>
      </p:sp>
      <p:sp>
        <p:nvSpPr>
          <p:cNvPr id="24" name="Text 11"/>
          <p:cNvSpPr/>
          <p:nvPr/>
        </p:nvSpPr>
        <p:spPr>
          <a:xfrm>
            <a:off x="2267783" y="4872470"/>
            <a:ext cx="4821436" cy="355402"/>
          </a:xfrm>
          <a:prstGeom prst="rect">
            <a:avLst/>
          </a:prstGeom>
          <a:noFill/>
          <a:ln/>
        </p:spPr>
        <p:txBody>
          <a:bodyPr wrap="none" rtlCol="0" anchor="t"/>
          <a:lstStyle/>
          <a:p>
            <a:pPr marL="0" indent="0">
              <a:lnSpc>
                <a:spcPts val="2799"/>
              </a:lnSpc>
              <a:buNone/>
            </a:pPr>
            <a:r>
              <a:rPr lang="en-US" sz="1750" dirty="0">
                <a:solidFill>
                  <a:srgbClr val="EBECEF"/>
                </a:solidFill>
                <a:latin typeface="Epilogue" pitchFamily="34" charset="0"/>
                <a:ea typeface="Epilogue" pitchFamily="34" charset="-122"/>
                <a:cs typeface="Epilogue" pitchFamily="34" charset="-120"/>
              </a:rPr>
              <a:t>Build Relationships</a:t>
            </a:r>
            <a:endParaRPr lang="en-US" sz="175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562</Words>
  <Application>Microsoft Office PowerPoint</Application>
  <PresentationFormat>Custom</PresentationFormat>
  <Paragraphs>73</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Epilogue</vt:lpstr>
      <vt:lpstr>Fraunces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ABHIJEET SINGH RANA</cp:lastModifiedBy>
  <cp:revision>10</cp:revision>
  <dcterms:created xsi:type="dcterms:W3CDTF">2024-04-06T06:13:34Z</dcterms:created>
  <dcterms:modified xsi:type="dcterms:W3CDTF">2024-05-12T14:03:52Z</dcterms:modified>
</cp:coreProperties>
</file>