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7" r:id="rId3"/>
    <p:sldId id="262" r:id="rId4"/>
    <p:sldId id="256" r:id="rId5"/>
    <p:sldId id="259" r:id="rId6"/>
    <p:sldId id="263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5097" autoAdjust="0"/>
  </p:normalViewPr>
  <p:slideViewPr>
    <p:cSldViewPr snapToGrid="0">
      <p:cViewPr varScale="1">
        <p:scale>
          <a:sx n="103" d="100"/>
          <a:sy n="103" d="100"/>
        </p:scale>
        <p:origin x="138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B46C-F20E-47DB-B1EB-0A513BBCF67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8A5C2-EBAC-4827-BA57-5B7010DF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19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8A5C2-EBAC-4827-BA57-5B7010DF807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06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8A5C2-EBAC-4827-BA57-5B7010DF807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71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3CE9-C689-602D-28DD-250D38A0D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7A0E3-37E0-B3AC-2FB5-981ED5841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C2197-3320-8D97-7632-DA150C50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688B6-088A-C813-5A50-061B0737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E324-8788-42A3-26F7-2A86C486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32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FE16-FBD5-91E0-0928-164892E2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704D1-EE1C-926C-F511-017D69A46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C9DA7-46C4-7F55-4771-3F23224F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7217C-EF9D-7C79-2783-C6965768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2A44E-075D-0F79-3180-9A49E4A6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4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F7107-10B2-22FF-F037-91FF18759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3CD0B-0A03-1AEE-84F0-9F55C4247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34CE-E84E-F97F-F1FF-1138D2FF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A13F-036D-1FE2-818E-87E08FED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5FAFB-3EEF-19A0-733D-5C1A403F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00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E770-C852-61AA-22D2-0D81B737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A562-E232-FC7D-F97E-B5F8D039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CE6FD-0CB6-139B-50FB-F6E9FA4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D644A-3301-026F-822D-9782F12C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B35F-C41E-E7A2-51D4-78B2C0C8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2618-C6CF-4EC3-B043-407F9EA6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CE465-F185-9A48-75BA-1FCD530D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DB838-2BA5-1D0A-D221-4D2AD2AD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BA13-5491-F008-D057-00E550B5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864ED-6B55-AC68-EB0C-EA454E25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8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9502-7E1A-76CB-3BA4-BB8D052A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4A55-32B7-9F77-CAF0-723A8A9C4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19AF-C8BD-B5E7-FFAF-357C3902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4A695-4F22-0B86-B186-7808C37D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D218F-6CE0-0531-3843-FD39528F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79959-8FA2-D620-A285-010C7755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25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E0F8-3370-A22C-536B-271E0157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FE59D-229F-B47F-1C2A-98BCF9EC0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1EBFD-C636-E4CC-32E1-EFDFE9498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F5CAF-125D-ADE1-5E20-02FF713E8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C9EF5-0859-C0D1-1872-4ECC54F48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8C0D1-3228-6ED6-72C7-F77DDFD0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632B3-4A1D-0FA5-FBA0-DC1E33DA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735BD-4A10-604E-EB5F-5F3FA8E3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82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C4E1-4749-56CB-16AE-45112CE7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CC333-4A9D-DDEB-5C89-C691022F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0E510-A879-675C-0387-18F3A857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66C37-DE9A-1C00-FC0E-2493E1AB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6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C4942-662E-E316-8607-5E49CC87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3145E-9E53-AEDC-13AA-8D5244A2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96C89-20B5-5004-B0AC-C5652429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96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D498-81EF-1724-F615-7E81E399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5CC1-0DF2-6E00-9F2B-A93363E2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5C097-9540-ABB0-8231-2AA69AEE0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90999-A975-8097-F0C3-62DAE919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0F6B-59E8-3E39-BB10-4A17E71A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90B7F-26BA-945C-1183-88C1F1DD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2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6CEE-5B97-94C6-06E4-CDBA3200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E67B0-71EC-174F-6A25-2C34DBCB9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DF910-528F-C9B3-DFFB-8A94DCBCF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AFD88-90A9-69A0-B727-B80B1166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9763-EC34-86BA-F43E-3A84E875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0FC01-26BA-5C07-1697-73490E22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2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BB43B-E04B-3B02-5E7F-4331B6D8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7AD56-7718-64F4-628C-69466239F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9BA8C-52D8-3BC7-F16A-E817CD812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4533-328B-45B6-92B4-629F356A0036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331B-3E5F-E861-30F8-6A1284C30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62C3-00DF-6AC0-94E1-208A162A5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88C5-99B6-4F4E-8792-390CAA19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3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A811-34EA-2E00-7D60-9E3CA743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Meeting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34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681673-94C9-6088-689A-34CAA61B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51"/>
            <a:ext cx="10515600" cy="878477"/>
          </a:xfrm>
        </p:spPr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956C6C-09F7-D93D-24A1-ED4260AB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240"/>
            <a:ext cx="10515600" cy="579402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Phase I  </a:t>
            </a:r>
            <a:r>
              <a:rPr lang="en-US" sz="2000" dirty="0"/>
              <a:t>[Mid-evaluation (Jan 20)</a:t>
            </a:r>
            <a:r>
              <a:rPr lang="en-US" sz="2400" dirty="0"/>
              <a:t> ]</a:t>
            </a:r>
            <a:endParaRPr lang="en-US" sz="2000" dirty="0"/>
          </a:p>
          <a:p>
            <a:pPr lvl="1"/>
            <a:r>
              <a:rPr lang="en-IN" dirty="0"/>
              <a:t>Literature survey  </a:t>
            </a:r>
          </a:p>
          <a:p>
            <a:pPr lvl="1"/>
            <a:r>
              <a:rPr lang="en-IN" dirty="0"/>
              <a:t>Experiment design </a:t>
            </a:r>
          </a:p>
          <a:p>
            <a:pPr lvl="1"/>
            <a:r>
              <a:rPr lang="en-IN" dirty="0"/>
              <a:t>Observations</a:t>
            </a:r>
          </a:p>
          <a:p>
            <a:pPr marL="457200" lvl="1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Phase II </a:t>
            </a:r>
            <a:r>
              <a:rPr lang="en-US" sz="2000" dirty="0"/>
              <a:t>[March</a:t>
            </a:r>
            <a:r>
              <a:rPr lang="en-US" sz="2400" dirty="0"/>
              <a:t>]</a:t>
            </a:r>
            <a:endParaRPr lang="en-US" sz="2000" dirty="0"/>
          </a:p>
          <a:p>
            <a:pPr lvl="1"/>
            <a:r>
              <a:rPr lang="en-IN" dirty="0"/>
              <a:t>Algorithm I design (KTI -&gt; Metrics) </a:t>
            </a:r>
          </a:p>
          <a:p>
            <a:pPr lvl="1"/>
            <a:r>
              <a:rPr lang="en-IN" dirty="0"/>
              <a:t>Algorithm II design (Metrics -&gt; Diagnosis)</a:t>
            </a:r>
          </a:p>
          <a:p>
            <a:pPr marL="457200" lvl="1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Phase III </a:t>
            </a:r>
            <a:r>
              <a:rPr lang="en-US" sz="2000" dirty="0"/>
              <a:t>[April</a:t>
            </a:r>
            <a:r>
              <a:rPr lang="en-US" sz="2400" dirty="0"/>
              <a:t>]</a:t>
            </a:r>
            <a:endParaRPr lang="en-US" dirty="0"/>
          </a:p>
          <a:p>
            <a:pPr lvl="1"/>
            <a:r>
              <a:rPr lang="en-IN" dirty="0"/>
              <a:t>Results</a:t>
            </a:r>
          </a:p>
          <a:p>
            <a:pPr lvl="1"/>
            <a:r>
              <a:rPr lang="en-IN" dirty="0"/>
              <a:t>Conclusion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Phase IV </a:t>
            </a:r>
            <a:r>
              <a:rPr lang="en-US" sz="2000" dirty="0"/>
              <a:t>[April</a:t>
            </a:r>
            <a:r>
              <a:rPr lang="en-US" sz="2400" dirty="0"/>
              <a:t>]</a:t>
            </a:r>
            <a:endParaRPr lang="en-US" dirty="0"/>
          </a:p>
          <a:p>
            <a:pPr lvl="1"/>
            <a:r>
              <a:rPr lang="en-IN" dirty="0"/>
              <a:t>Thesis writeup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45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2646-0877-D71B-D677-108945012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system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77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B21345-8066-96C4-8A43-0B6F80C818A4}"/>
              </a:ext>
            </a:extLst>
          </p:cNvPr>
          <p:cNvGrpSpPr/>
          <p:nvPr/>
        </p:nvGrpSpPr>
        <p:grpSpPr>
          <a:xfrm>
            <a:off x="8659092" y="456903"/>
            <a:ext cx="2720108" cy="916521"/>
            <a:chOff x="563417" y="1019849"/>
            <a:chExt cx="2780145" cy="137621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0443924-B183-D935-DB11-448A9BABF8BF}"/>
                </a:ext>
              </a:extLst>
            </p:cNvPr>
            <p:cNvSpPr/>
            <p:nvPr/>
          </p:nvSpPr>
          <p:spPr>
            <a:xfrm>
              <a:off x="563417" y="1019849"/>
              <a:ext cx="2780145" cy="13762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34575C-CEB0-7931-E471-B85C2B3A1D2C}"/>
                </a:ext>
              </a:extLst>
            </p:cNvPr>
            <p:cNvSpPr txBox="1"/>
            <p:nvPr/>
          </p:nvSpPr>
          <p:spPr>
            <a:xfrm>
              <a:off x="1337003" y="1240700"/>
              <a:ext cx="1442027" cy="1155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Battery</a:t>
              </a:r>
            </a:p>
            <a:p>
              <a:pPr algn="ctr"/>
              <a:r>
                <a:rPr lang="en-US" sz="1600" dirty="0"/>
                <a:t>11.1V</a:t>
              </a:r>
              <a:endParaRPr lang="en-IN" sz="16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A9B7AE-D9F5-CD39-9455-2B32B933BDE3}"/>
              </a:ext>
            </a:extLst>
          </p:cNvPr>
          <p:cNvGrpSpPr/>
          <p:nvPr/>
        </p:nvGrpSpPr>
        <p:grpSpPr>
          <a:xfrm>
            <a:off x="1150296" y="4211781"/>
            <a:ext cx="10735494" cy="1461939"/>
            <a:chOff x="1233423" y="3043505"/>
            <a:chExt cx="10735494" cy="146193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AA7A9CF-B26E-9D56-E0A5-C3E77D164E83}"/>
                </a:ext>
              </a:extLst>
            </p:cNvPr>
            <p:cNvGrpSpPr/>
            <p:nvPr/>
          </p:nvGrpSpPr>
          <p:grpSpPr>
            <a:xfrm>
              <a:off x="4651373" y="3457251"/>
              <a:ext cx="2953324" cy="809617"/>
              <a:chOff x="5922816" y="997527"/>
              <a:chExt cx="2780145" cy="137621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F6D7B27-BD06-A06F-73BF-85AF48351A45}"/>
                  </a:ext>
                </a:extLst>
              </p:cNvPr>
              <p:cNvSpPr/>
              <p:nvPr/>
            </p:nvSpPr>
            <p:spPr>
              <a:xfrm>
                <a:off x="5922816" y="997527"/>
                <a:ext cx="2780145" cy="137621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664DA0-FF8F-ED22-399E-04330BA6956E}"/>
                  </a:ext>
                </a:extLst>
              </p:cNvPr>
              <p:cNvSpPr txBox="1"/>
              <p:nvPr/>
            </p:nvSpPr>
            <p:spPr>
              <a:xfrm>
                <a:off x="6359234" y="1166421"/>
                <a:ext cx="1907309" cy="519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Motor driver</a:t>
                </a:r>
              </a:p>
              <a:p>
                <a:pPr algn="ctr"/>
                <a:r>
                  <a:rPr lang="en-US" sz="1600" dirty="0"/>
                  <a:t>MD 10C R3</a:t>
                </a:r>
                <a:endParaRPr lang="en-IN" sz="16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56CD9F-8D46-C1BA-69FE-1E77242C0363}"/>
                </a:ext>
              </a:extLst>
            </p:cNvPr>
            <p:cNvGrpSpPr/>
            <p:nvPr/>
          </p:nvGrpSpPr>
          <p:grpSpPr>
            <a:xfrm>
              <a:off x="1233423" y="3457251"/>
              <a:ext cx="2120445" cy="809618"/>
              <a:chOff x="498764" y="997527"/>
              <a:chExt cx="2780145" cy="1376218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F4EA4B4-515F-04CA-E4DC-5FDB65847F0C}"/>
                  </a:ext>
                </a:extLst>
              </p:cNvPr>
              <p:cNvSpPr/>
              <p:nvPr/>
            </p:nvSpPr>
            <p:spPr>
              <a:xfrm>
                <a:off x="498764" y="997527"/>
                <a:ext cx="2780145" cy="137621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27AFB9-26EC-0842-E505-225B7E9A18DF}"/>
                  </a:ext>
                </a:extLst>
              </p:cNvPr>
              <p:cNvSpPr txBox="1"/>
              <p:nvPr/>
            </p:nvSpPr>
            <p:spPr>
              <a:xfrm>
                <a:off x="1459345" y="1235650"/>
                <a:ext cx="8589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solidFill>
                      <a:srgbClr val="FF0000"/>
                    </a:solidFill>
                  </a:rPr>
                  <a:t>Rpi</a:t>
                </a:r>
                <a:endParaRPr lang="en-IN" sz="28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07AC4E9-E08D-4A37-CFB8-4A2F282847DF}"/>
                </a:ext>
              </a:extLst>
            </p:cNvPr>
            <p:cNvGrpSpPr/>
            <p:nvPr/>
          </p:nvGrpSpPr>
          <p:grpSpPr>
            <a:xfrm>
              <a:off x="8742219" y="3043505"/>
              <a:ext cx="3226698" cy="1461939"/>
              <a:chOff x="568588" y="1237274"/>
              <a:chExt cx="2710321" cy="141859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F9BEBD6-C482-6991-D825-4235B0E86CE0}"/>
                  </a:ext>
                </a:extLst>
              </p:cNvPr>
              <p:cNvSpPr/>
              <p:nvPr/>
            </p:nvSpPr>
            <p:spPr>
              <a:xfrm>
                <a:off x="568588" y="1237274"/>
                <a:ext cx="2710321" cy="113647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F9E02D-9DB5-E29F-301C-14DDA782AB3B}"/>
                  </a:ext>
                </a:extLst>
              </p:cNvPr>
              <p:cNvSpPr txBox="1"/>
              <p:nvPr/>
            </p:nvSpPr>
            <p:spPr>
              <a:xfrm>
                <a:off x="1111963" y="1237274"/>
                <a:ext cx="1791855" cy="1418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Motor</a:t>
                </a:r>
              </a:p>
              <a:p>
                <a:r>
                  <a:rPr lang="en-IN" sz="1100" b="0" i="0" cap="all" dirty="0">
                    <a:solidFill>
                      <a:srgbClr val="333333"/>
                    </a:solidFill>
                    <a:effectLst/>
                    <a:latin typeface="Ubuntu" panose="020F0502020204030204" pitchFamily="34" charset="0"/>
                  </a:rPr>
                  <a:t>RHINO 60RPM 40KGCM 12V DC PLANETARY GEARED QUAD ENCODER MOTOR</a:t>
                </a:r>
              </a:p>
              <a:p>
                <a:endParaRPr lang="en-IN" sz="28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BC8139-7962-D18C-C3FE-EECFDD6955C6}"/>
              </a:ext>
            </a:extLst>
          </p:cNvPr>
          <p:cNvGrpSpPr/>
          <p:nvPr/>
        </p:nvGrpSpPr>
        <p:grpSpPr>
          <a:xfrm>
            <a:off x="8779164" y="2433691"/>
            <a:ext cx="2660072" cy="809618"/>
            <a:chOff x="498764" y="997527"/>
            <a:chExt cx="2780145" cy="1376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4A6EEF8-3AB9-ACAD-3D5E-E07A94BEE254}"/>
                </a:ext>
              </a:extLst>
            </p:cNvPr>
            <p:cNvSpPr/>
            <p:nvPr/>
          </p:nvSpPr>
          <p:spPr>
            <a:xfrm>
              <a:off x="498764" y="997527"/>
              <a:ext cx="2780145" cy="13762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67A7CD-31ED-C113-9D91-8D08BB5B4384}"/>
                </a:ext>
              </a:extLst>
            </p:cNvPr>
            <p:cNvSpPr txBox="1"/>
            <p:nvPr/>
          </p:nvSpPr>
          <p:spPr>
            <a:xfrm>
              <a:off x="1392119" y="1256827"/>
              <a:ext cx="1334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Buck</a:t>
              </a:r>
              <a:endParaRPr lang="en-IN" sz="28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BA587D-B06D-C330-D1A7-1B2E502E294A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flipH="1">
            <a:off x="10109200" y="1373424"/>
            <a:ext cx="12216" cy="106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5AA1B3-0E3A-EFA0-2968-9D986470E804}"/>
              </a:ext>
            </a:extLst>
          </p:cNvPr>
          <p:cNvCxnSpPr>
            <a:stCxn id="14" idx="3"/>
            <a:endCxn id="5" idx="1"/>
          </p:cNvCxnSpPr>
          <p:nvPr/>
        </p:nvCxnSpPr>
        <p:spPr>
          <a:xfrm>
            <a:off x="3270741" y="5030336"/>
            <a:ext cx="1297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8103BC-8969-028E-5E91-44D3282577BA}"/>
              </a:ext>
            </a:extLst>
          </p:cNvPr>
          <p:cNvCxnSpPr>
            <a:cxnSpLocks/>
          </p:cNvCxnSpPr>
          <p:nvPr/>
        </p:nvCxnSpPr>
        <p:spPr>
          <a:xfrm>
            <a:off x="7521570" y="5017332"/>
            <a:ext cx="1137522" cy="1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CFCB926-0825-D709-30C3-5BA5ED2416E0}"/>
              </a:ext>
            </a:extLst>
          </p:cNvPr>
          <p:cNvCxnSpPr>
            <a:stCxn id="20" idx="1"/>
            <a:endCxn id="5" idx="0"/>
          </p:cNvCxnSpPr>
          <p:nvPr/>
        </p:nvCxnSpPr>
        <p:spPr>
          <a:xfrm rot="10800000" flipV="1">
            <a:off x="6044908" y="2838499"/>
            <a:ext cx="2734256" cy="1787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E681EB-0F17-44DC-F2C8-9FEA9C206EDE}"/>
              </a:ext>
            </a:extLst>
          </p:cNvPr>
          <p:cNvSpPr txBox="1"/>
          <p:nvPr/>
        </p:nvSpPr>
        <p:spPr>
          <a:xfrm>
            <a:off x="3542117" y="5170056"/>
            <a:ext cx="79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PWM,</a:t>
            </a:r>
          </a:p>
          <a:p>
            <a:r>
              <a:rPr lang="en-US" dirty="0"/>
              <a:t>DIR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5D3B71-8D99-B5AC-E628-4E95358C61B0}"/>
              </a:ext>
            </a:extLst>
          </p:cNvPr>
          <p:cNvSpPr txBox="1"/>
          <p:nvPr/>
        </p:nvSpPr>
        <p:spPr>
          <a:xfrm>
            <a:off x="6727243" y="2894041"/>
            <a:ext cx="11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 supply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133DAB-CC9A-7E4A-6D78-2E5580130A2C}"/>
              </a:ext>
            </a:extLst>
          </p:cNvPr>
          <p:cNvSpPr txBox="1"/>
          <p:nvPr/>
        </p:nvSpPr>
        <p:spPr>
          <a:xfrm>
            <a:off x="10136910" y="1680670"/>
            <a:ext cx="143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11.1V supply</a:t>
            </a:r>
            <a:endParaRPr lang="en-IN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EF7F554-ADD3-31D4-13E1-F2233CEC83DB}"/>
              </a:ext>
            </a:extLst>
          </p:cNvPr>
          <p:cNvCxnSpPr>
            <a:endCxn id="14" idx="2"/>
          </p:cNvCxnSpPr>
          <p:nvPr/>
        </p:nvCxnSpPr>
        <p:spPr>
          <a:xfrm rot="10800000" flipV="1">
            <a:off x="2210519" y="5382975"/>
            <a:ext cx="8149438" cy="52169"/>
          </a:xfrm>
          <a:prstGeom prst="bentConnector4">
            <a:avLst>
              <a:gd name="adj1" fmla="val -2580"/>
              <a:gd name="adj2" fmla="val 1731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0C0BFA9-95CF-20AE-BCAC-6028BCF2EB86}"/>
              </a:ext>
            </a:extLst>
          </p:cNvPr>
          <p:cNvSpPr txBox="1"/>
          <p:nvPr/>
        </p:nvSpPr>
        <p:spPr>
          <a:xfrm>
            <a:off x="5031850" y="6279765"/>
            <a:ext cx="311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 from encoder</a:t>
            </a:r>
          </a:p>
        </p:txBody>
      </p:sp>
      <p:pic>
        <p:nvPicPr>
          <p:cNvPr id="2" name="Picture 1" descr="A group of electrical components on a table&#10;&#10;Description automatically generated">
            <a:extLst>
              <a:ext uri="{FF2B5EF4-FFF2-40B4-BE49-F238E27FC236}">
                <a16:creationId xmlns:a16="http://schemas.microsoft.com/office/drawing/2014/main" id="{6D7B4603-E6AB-FF59-A618-C10142DFC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1" y="349814"/>
            <a:ext cx="5548816" cy="31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8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electrical components on a table&#10;&#10;Description automatically generated">
            <a:extLst>
              <a:ext uri="{FF2B5EF4-FFF2-40B4-BE49-F238E27FC236}">
                <a16:creationId xmlns:a16="http://schemas.microsoft.com/office/drawing/2014/main" id="{B16848C5-656E-F9D6-7C82-12C26819A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61" y="626522"/>
            <a:ext cx="9964366" cy="560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2646-0877-D71B-D677-108945012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897" y="2752927"/>
            <a:ext cx="8946205" cy="1107231"/>
          </a:xfrm>
        </p:spPr>
        <p:txBody>
          <a:bodyPr/>
          <a:lstStyle/>
          <a:p>
            <a:r>
              <a:rPr lang="en-US" dirty="0"/>
              <a:t>System Design - 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56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B21345-8066-96C4-8A43-0B6F80C818A4}"/>
              </a:ext>
            </a:extLst>
          </p:cNvPr>
          <p:cNvGrpSpPr/>
          <p:nvPr/>
        </p:nvGrpSpPr>
        <p:grpSpPr>
          <a:xfrm>
            <a:off x="8892563" y="456903"/>
            <a:ext cx="2720108" cy="916521"/>
            <a:chOff x="563417" y="1019849"/>
            <a:chExt cx="2780145" cy="137621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0443924-B183-D935-DB11-448A9BABF8BF}"/>
                </a:ext>
              </a:extLst>
            </p:cNvPr>
            <p:cNvSpPr/>
            <p:nvPr/>
          </p:nvSpPr>
          <p:spPr>
            <a:xfrm>
              <a:off x="563417" y="1019849"/>
              <a:ext cx="2780145" cy="13762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34575C-CEB0-7931-E471-B85C2B3A1D2C}"/>
                </a:ext>
              </a:extLst>
            </p:cNvPr>
            <p:cNvSpPr txBox="1"/>
            <p:nvPr/>
          </p:nvSpPr>
          <p:spPr>
            <a:xfrm>
              <a:off x="1337003" y="1240700"/>
              <a:ext cx="1442027" cy="1155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Battery</a:t>
              </a:r>
            </a:p>
            <a:p>
              <a:pPr algn="ctr"/>
              <a:r>
                <a:rPr lang="en-US" sz="1600" dirty="0"/>
                <a:t>11.1V</a:t>
              </a:r>
              <a:endParaRPr lang="en-IN" sz="1600" dirty="0"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6D7B27-BD06-A06F-73BF-85AF48351A45}"/>
              </a:ext>
            </a:extLst>
          </p:cNvPr>
          <p:cNvSpPr/>
          <p:nvPr/>
        </p:nvSpPr>
        <p:spPr>
          <a:xfrm>
            <a:off x="4840628" y="4772521"/>
            <a:ext cx="2953324" cy="8096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64DA0-FF8F-ED22-399E-04330BA6956E}"/>
              </a:ext>
            </a:extLst>
          </p:cNvPr>
          <p:cNvSpPr txBox="1"/>
          <p:nvPr/>
        </p:nvSpPr>
        <p:spPr>
          <a:xfrm>
            <a:off x="5304231" y="4871880"/>
            <a:ext cx="2026118" cy="30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Motor driver</a:t>
            </a:r>
          </a:p>
          <a:p>
            <a:pPr algn="ctr"/>
            <a:r>
              <a:rPr lang="en-US" sz="1600" dirty="0"/>
              <a:t>MD 10C R3</a:t>
            </a:r>
            <a:endParaRPr lang="en-IN"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D8F91-2FB8-E871-1353-FFDB4306CD8A}"/>
              </a:ext>
            </a:extLst>
          </p:cNvPr>
          <p:cNvGrpSpPr/>
          <p:nvPr/>
        </p:nvGrpSpPr>
        <p:grpSpPr>
          <a:xfrm>
            <a:off x="257686" y="4856492"/>
            <a:ext cx="1615566" cy="809618"/>
            <a:chOff x="1214144" y="4807670"/>
            <a:chExt cx="2120445" cy="80961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F4EA4B4-515F-04CA-E4DC-5FDB65847F0C}"/>
                </a:ext>
              </a:extLst>
            </p:cNvPr>
            <p:cNvSpPr/>
            <p:nvPr/>
          </p:nvSpPr>
          <p:spPr>
            <a:xfrm>
              <a:off x="1214144" y="4807670"/>
              <a:ext cx="2120445" cy="8096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27AFB9-26EC-0842-E505-225B7E9A18DF}"/>
                </a:ext>
              </a:extLst>
            </p:cNvPr>
            <p:cNvSpPr txBox="1"/>
            <p:nvPr/>
          </p:nvSpPr>
          <p:spPr>
            <a:xfrm>
              <a:off x="1683144" y="4981932"/>
              <a:ext cx="965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rgbClr val="FF0000"/>
                  </a:solidFill>
                </a:rPr>
                <a:t>Rpi</a:t>
              </a:r>
              <a:endParaRPr lang="en-IN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9BEBD6-C482-6991-D825-4235B0E86CE0}"/>
              </a:ext>
            </a:extLst>
          </p:cNvPr>
          <p:cNvSpPr/>
          <p:nvPr/>
        </p:nvSpPr>
        <p:spPr>
          <a:xfrm>
            <a:off x="8955730" y="4410943"/>
            <a:ext cx="2742838" cy="11711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9E02D-9DB5-E29F-301C-14DDA782AB3B}"/>
              </a:ext>
            </a:extLst>
          </p:cNvPr>
          <p:cNvSpPr txBox="1"/>
          <p:nvPr/>
        </p:nvSpPr>
        <p:spPr>
          <a:xfrm>
            <a:off x="9344903" y="4358775"/>
            <a:ext cx="2133244" cy="1539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Motor</a:t>
            </a:r>
          </a:p>
          <a:p>
            <a:r>
              <a:rPr lang="en-IN" sz="1100" b="0" i="0" cap="all" dirty="0">
                <a:solidFill>
                  <a:srgbClr val="333333"/>
                </a:solidFill>
                <a:effectLst/>
                <a:latin typeface="Ubuntu" panose="020F0502020204030204" pitchFamily="34" charset="0"/>
              </a:rPr>
              <a:t>RHINO 60RPM 40KGCM 12V DC PLANETARY GEARED QUAD ENCODER SERVO MOTOR</a:t>
            </a: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BC8139-7962-D18C-C3FE-EECFDD6955C6}"/>
              </a:ext>
            </a:extLst>
          </p:cNvPr>
          <p:cNvGrpSpPr/>
          <p:nvPr/>
        </p:nvGrpSpPr>
        <p:grpSpPr>
          <a:xfrm>
            <a:off x="9012635" y="2433691"/>
            <a:ext cx="2660072" cy="809618"/>
            <a:chOff x="498764" y="997527"/>
            <a:chExt cx="2780145" cy="1376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4A6EEF8-3AB9-ACAD-3D5E-E07A94BEE254}"/>
                </a:ext>
              </a:extLst>
            </p:cNvPr>
            <p:cNvSpPr/>
            <p:nvPr/>
          </p:nvSpPr>
          <p:spPr>
            <a:xfrm>
              <a:off x="498764" y="997527"/>
              <a:ext cx="2780145" cy="13762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67A7CD-31ED-C113-9D91-8D08BB5B4384}"/>
                </a:ext>
              </a:extLst>
            </p:cNvPr>
            <p:cNvSpPr txBox="1"/>
            <p:nvPr/>
          </p:nvSpPr>
          <p:spPr>
            <a:xfrm>
              <a:off x="1392119" y="1256827"/>
              <a:ext cx="1334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Buck</a:t>
              </a:r>
              <a:endParaRPr lang="en-IN" sz="28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BA587D-B06D-C330-D1A7-1B2E502E294A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flipH="1">
            <a:off x="10342671" y="1373424"/>
            <a:ext cx="12216" cy="106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8103BC-8969-028E-5E91-44D3282577BA}"/>
              </a:ext>
            </a:extLst>
          </p:cNvPr>
          <p:cNvCxnSpPr>
            <a:cxnSpLocks/>
          </p:cNvCxnSpPr>
          <p:nvPr/>
        </p:nvCxnSpPr>
        <p:spPr>
          <a:xfrm>
            <a:off x="7755041" y="5017332"/>
            <a:ext cx="1137522" cy="1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CFCB926-0825-D709-30C3-5BA5ED2416E0}"/>
              </a:ext>
            </a:extLst>
          </p:cNvPr>
          <p:cNvCxnSpPr>
            <a:stCxn id="20" idx="1"/>
            <a:endCxn id="5" idx="0"/>
          </p:cNvCxnSpPr>
          <p:nvPr/>
        </p:nvCxnSpPr>
        <p:spPr>
          <a:xfrm rot="10800000" flipV="1">
            <a:off x="6317291" y="2838499"/>
            <a:ext cx="2695345" cy="1934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5D3B71-8D99-B5AC-E628-4E95358C61B0}"/>
              </a:ext>
            </a:extLst>
          </p:cNvPr>
          <p:cNvSpPr txBox="1"/>
          <p:nvPr/>
        </p:nvSpPr>
        <p:spPr>
          <a:xfrm>
            <a:off x="6960714" y="2894041"/>
            <a:ext cx="11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 supply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133DAB-CC9A-7E4A-6D78-2E5580130A2C}"/>
              </a:ext>
            </a:extLst>
          </p:cNvPr>
          <p:cNvSpPr txBox="1"/>
          <p:nvPr/>
        </p:nvSpPr>
        <p:spPr>
          <a:xfrm>
            <a:off x="10370381" y="1680670"/>
            <a:ext cx="143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11.1V supply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1D61D2-10F8-95E4-1897-9E44DBD8250F}"/>
              </a:ext>
            </a:extLst>
          </p:cNvPr>
          <p:cNvSpPr/>
          <p:nvPr/>
        </p:nvSpPr>
        <p:spPr>
          <a:xfrm>
            <a:off x="3764604" y="4958187"/>
            <a:ext cx="612421" cy="7102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BEE11-4096-5174-44B1-859C836846F8}"/>
              </a:ext>
            </a:extLst>
          </p:cNvPr>
          <p:cNvSpPr txBox="1"/>
          <p:nvPr/>
        </p:nvSpPr>
        <p:spPr>
          <a:xfrm>
            <a:off x="3764604" y="5073120"/>
            <a:ext cx="655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esp32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76CE32-ED95-DA7A-98ED-E5C389E34B23}"/>
              </a:ext>
            </a:extLst>
          </p:cNvPr>
          <p:cNvCxnSpPr>
            <a:cxnSpLocks/>
          </p:cNvCxnSpPr>
          <p:nvPr/>
        </p:nvCxnSpPr>
        <p:spPr>
          <a:xfrm>
            <a:off x="4425544" y="5217701"/>
            <a:ext cx="326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957C70F-3B23-84C8-FCC4-CEEB10727A7A}"/>
              </a:ext>
            </a:extLst>
          </p:cNvPr>
          <p:cNvSpPr txBox="1"/>
          <p:nvPr/>
        </p:nvSpPr>
        <p:spPr>
          <a:xfrm>
            <a:off x="4370001" y="4754491"/>
            <a:ext cx="6640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PWM,</a:t>
            </a:r>
          </a:p>
          <a:p>
            <a:r>
              <a:rPr lang="en-US" sz="1100" dirty="0"/>
              <a:t>DIR</a:t>
            </a:r>
            <a:endParaRPr lang="en-IN" sz="11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402969-4AF3-37A3-01FB-126F5FA0E3AB}"/>
              </a:ext>
            </a:extLst>
          </p:cNvPr>
          <p:cNvGrpSpPr/>
          <p:nvPr/>
        </p:nvGrpSpPr>
        <p:grpSpPr>
          <a:xfrm>
            <a:off x="2016291" y="4667565"/>
            <a:ext cx="1666361" cy="1383931"/>
            <a:chOff x="1951855" y="4911304"/>
            <a:chExt cx="1666361" cy="138393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86E53F6-3E70-A992-7B10-EDFA20EA1F7B}"/>
                </a:ext>
              </a:extLst>
            </p:cNvPr>
            <p:cNvGrpSpPr/>
            <p:nvPr/>
          </p:nvGrpSpPr>
          <p:grpSpPr>
            <a:xfrm>
              <a:off x="1951855" y="4981973"/>
              <a:ext cx="1407911" cy="1313262"/>
              <a:chOff x="1951855" y="4981973"/>
              <a:chExt cx="1407911" cy="131326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A2DFAD-D7F3-0BD7-4203-F355C28E6A0F}"/>
                  </a:ext>
                </a:extLst>
              </p:cNvPr>
              <p:cNvSpPr txBox="1"/>
              <p:nvPr/>
            </p:nvSpPr>
            <p:spPr>
              <a:xfrm>
                <a:off x="2452775" y="5017962"/>
                <a:ext cx="906991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Publish motor control command and receive encoder information</a:t>
                </a:r>
                <a:endParaRPr lang="en-IN" sz="1100" dirty="0"/>
              </a:p>
            </p:txBody>
          </p:sp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6AA54F8A-60B8-5A30-44E6-91C2DD69F8A6}"/>
                  </a:ext>
                </a:extLst>
              </p:cNvPr>
              <p:cNvSpPr/>
              <p:nvPr/>
            </p:nvSpPr>
            <p:spPr>
              <a:xfrm>
                <a:off x="1951855" y="4981973"/>
                <a:ext cx="576417" cy="1313262"/>
              </a:xfrm>
              <a:prstGeom prst="leftBrace">
                <a:avLst>
                  <a:gd name="adj1" fmla="val 8333"/>
                  <a:gd name="adj2" fmla="val 3908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5165E69D-1112-C814-FC59-96DD097EB25D}"/>
                </a:ext>
              </a:extLst>
            </p:cNvPr>
            <p:cNvSpPr/>
            <p:nvPr/>
          </p:nvSpPr>
          <p:spPr>
            <a:xfrm>
              <a:off x="3089550" y="4911304"/>
              <a:ext cx="528666" cy="1383931"/>
            </a:xfrm>
            <a:prstGeom prst="rightBrace">
              <a:avLst>
                <a:gd name="adj1" fmla="val 8333"/>
                <a:gd name="adj2" fmla="val 4117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DE3DA0C-586D-F9CB-3471-16801B837F69}"/>
              </a:ext>
            </a:extLst>
          </p:cNvPr>
          <p:cNvCxnSpPr>
            <a:endCxn id="3" idx="2"/>
          </p:cNvCxnSpPr>
          <p:nvPr/>
        </p:nvCxnSpPr>
        <p:spPr>
          <a:xfrm rot="10800000" flipV="1">
            <a:off x="4070815" y="5582137"/>
            <a:ext cx="6340710" cy="86307"/>
          </a:xfrm>
          <a:prstGeom prst="bentConnector4">
            <a:avLst>
              <a:gd name="adj1" fmla="val -127"/>
              <a:gd name="adj2" fmla="val 781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6F9356-893D-3F0C-47BB-8A5781A02CCE}"/>
              </a:ext>
            </a:extLst>
          </p:cNvPr>
          <p:cNvSpPr txBox="1"/>
          <p:nvPr/>
        </p:nvSpPr>
        <p:spPr>
          <a:xfrm>
            <a:off x="5405613" y="6207089"/>
            <a:ext cx="311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 from encoder</a:t>
            </a:r>
          </a:p>
        </p:txBody>
      </p:sp>
    </p:spTree>
    <p:extLst>
      <p:ext uri="{BB962C8B-B14F-4D97-AF65-F5344CB8AC3E}">
        <p14:creationId xmlns:p14="http://schemas.microsoft.com/office/powerpoint/2010/main" val="95086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3377-D52A-F66C-33EA-5DD46A0B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41" y="0"/>
            <a:ext cx="10515600" cy="1325563"/>
          </a:xfrm>
        </p:spPr>
        <p:txBody>
          <a:bodyPr/>
          <a:lstStyle/>
          <a:p>
            <a:r>
              <a:rPr lang="en-US" dirty="0"/>
              <a:t>Data to be collected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DB18-8675-5B34-C17E-3366AF53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18" y="1325563"/>
            <a:ext cx="11853965" cy="3742548"/>
          </a:xfrm>
        </p:spPr>
        <p:txBody>
          <a:bodyPr/>
          <a:lstStyle/>
          <a:p>
            <a:r>
              <a:rPr lang="en-US" dirty="0"/>
              <a:t>CPU usage of </a:t>
            </a:r>
            <a:r>
              <a:rPr lang="en-US" dirty="0" err="1"/>
              <a:t>Rpi</a:t>
            </a:r>
            <a:endParaRPr lang="en-US" dirty="0"/>
          </a:p>
          <a:p>
            <a:r>
              <a:rPr lang="en-US" dirty="0"/>
              <a:t>Information from esp32 {Network activity, commands received and published}</a:t>
            </a:r>
          </a:p>
          <a:p>
            <a:r>
              <a:rPr lang="en-US" dirty="0"/>
              <a:t>Memory usage of </a:t>
            </a:r>
            <a:r>
              <a:rPr lang="en-US" dirty="0" err="1"/>
              <a:t>Rpi</a:t>
            </a:r>
            <a:endParaRPr lang="en-US" dirty="0"/>
          </a:p>
          <a:p>
            <a:r>
              <a:rPr lang="en-US" dirty="0"/>
              <a:t>Network activity of </a:t>
            </a:r>
            <a:r>
              <a:rPr lang="en-US" dirty="0" err="1"/>
              <a:t>Rpi</a:t>
            </a:r>
            <a:endParaRPr lang="en-US" dirty="0"/>
          </a:p>
          <a:p>
            <a:r>
              <a:rPr lang="en-US" dirty="0"/>
              <a:t>Command given to motor from pi</a:t>
            </a:r>
          </a:p>
          <a:p>
            <a:r>
              <a:rPr lang="en-US" dirty="0"/>
              <a:t>Information received from esp32</a:t>
            </a:r>
          </a:p>
          <a:p>
            <a:r>
              <a:rPr lang="en-IN" dirty="0"/>
              <a:t>Temperature of the esp32, </a:t>
            </a:r>
            <a:r>
              <a:rPr lang="en-IN" dirty="0" err="1"/>
              <a:t>Rpi</a:t>
            </a:r>
            <a:r>
              <a:rPr lang="en-IN" dirty="0"/>
              <a:t>, motor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7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F734-2A50-A663-9F5A-3F5FEA34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C01A-AFC1-A2B0-FFD0-5510C9CE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 KTI -- concept</a:t>
            </a:r>
          </a:p>
          <a:p>
            <a:r>
              <a:rPr lang="en-US" dirty="0"/>
              <a:t>Cybersecurity KTI -- concept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6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7669</TotalTime>
  <Words>185</Words>
  <Application>Microsoft Office PowerPoint</Application>
  <PresentationFormat>Widescreen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Ubuntu</vt:lpstr>
      <vt:lpstr>Wingdings</vt:lpstr>
      <vt:lpstr>Office Theme</vt:lpstr>
      <vt:lpstr>Progress Meeting</vt:lpstr>
      <vt:lpstr>Timeline</vt:lpstr>
      <vt:lpstr>Current system design</vt:lpstr>
      <vt:lpstr>PowerPoint Presentation</vt:lpstr>
      <vt:lpstr>PowerPoint Presentation</vt:lpstr>
      <vt:lpstr>System Design - II</vt:lpstr>
      <vt:lpstr>PowerPoint Presentation</vt:lpstr>
      <vt:lpstr>Data to be collected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Abhijeet Antony Tomy</dc:creator>
  <cp:lastModifiedBy>Abhijeet Antony Tomy</cp:lastModifiedBy>
  <cp:revision>23</cp:revision>
  <dcterms:created xsi:type="dcterms:W3CDTF">2023-12-13T09:22:41Z</dcterms:created>
  <dcterms:modified xsi:type="dcterms:W3CDTF">2023-12-21T09:05:41Z</dcterms:modified>
</cp:coreProperties>
</file>