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6ce8b953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6ce8b953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6ce8b95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6ce8b95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6ce8b953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6ce8b953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6ce8b953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6ce8b953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6ce8b953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6ce8b953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6ce8b953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6ce8b953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6ce8b953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6ce8b953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6ce8b953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6ce8b953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ata.gov.in/catalog/all-india-pincode-directory" TargetMode="External"/><Relationship Id="rId4" Type="http://schemas.openxmlformats.org/officeDocument/2006/relationships/hyperlink" Target="https://api.foursquare.com/v2/venues/explore" TargetMode="External"/><Relationship Id="rId5" Type="http://schemas.openxmlformats.org/officeDocument/2006/relationships/hyperlink" Target="https://foursquare.com/explore?mode=url&amp;near=Bangalore%2C%20Karn%C4%81taka%2C%20India&amp;nearGeoId=72057594039205269"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abhi-2693/Coursera_capstone/blob/master/Capstone%20project/CapstoneProj_BattleoftheNeighborhoods.ipyn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Battle of Neighborhoods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Author - Abhinav Paul</a:t>
            </a:r>
            <a:endParaRPr/>
          </a:p>
          <a:p>
            <a:pPr indent="0" lvl="0" marL="0" rtl="0" algn="ctr">
              <a:spcBef>
                <a:spcPts val="0"/>
              </a:spcBef>
              <a:spcAft>
                <a:spcPts val="0"/>
              </a:spcAft>
              <a:buNone/>
            </a:pPr>
            <a:r>
              <a:rPr lang="en"/>
              <a:t>Created - 30 April ‘20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Introduction - Problem Statement</a:t>
            </a:r>
            <a:endParaRPr sz="1400"/>
          </a:p>
          <a:p>
            <a:pPr indent="-317500" lvl="0" marL="457200" rtl="0" algn="l">
              <a:spcBef>
                <a:spcPts val="0"/>
              </a:spcBef>
              <a:spcAft>
                <a:spcPts val="0"/>
              </a:spcAft>
              <a:buSzPts val="1400"/>
              <a:buAutoNum type="arabicPeriod"/>
            </a:pPr>
            <a:r>
              <a:rPr lang="en" sz="1400"/>
              <a:t>Data - sources and Preparation Methods</a:t>
            </a:r>
            <a:endParaRPr sz="1400"/>
          </a:p>
          <a:p>
            <a:pPr indent="-317500" lvl="0" marL="457200" rtl="0" algn="l">
              <a:spcBef>
                <a:spcPts val="0"/>
              </a:spcBef>
              <a:spcAft>
                <a:spcPts val="0"/>
              </a:spcAft>
              <a:buSzPts val="1400"/>
              <a:buAutoNum type="arabicPeriod"/>
            </a:pPr>
            <a:r>
              <a:rPr lang="en" sz="1400"/>
              <a:t>Methods of Clustering</a:t>
            </a:r>
            <a:endParaRPr sz="1400"/>
          </a:p>
          <a:p>
            <a:pPr indent="-317500" lvl="0" marL="457200" rtl="0" algn="l">
              <a:spcBef>
                <a:spcPts val="0"/>
              </a:spcBef>
              <a:spcAft>
                <a:spcPts val="0"/>
              </a:spcAft>
              <a:buSzPts val="1400"/>
              <a:buAutoNum type="arabicPeriod"/>
            </a:pPr>
            <a:r>
              <a:rPr lang="en" sz="1400"/>
              <a:t>Analysis - Findings and Insight</a:t>
            </a:r>
            <a:endParaRPr sz="1400"/>
          </a:p>
          <a:p>
            <a:pPr indent="-317500" lvl="0" marL="457200" rtl="0" algn="l">
              <a:spcBef>
                <a:spcPts val="0"/>
              </a:spcBef>
              <a:spcAft>
                <a:spcPts val="0"/>
              </a:spcAft>
              <a:buSzPts val="1400"/>
              <a:buAutoNum type="arabicPeriod"/>
            </a:pPr>
            <a:r>
              <a:rPr lang="en" sz="1400"/>
              <a:t>Assumptions</a:t>
            </a:r>
            <a:endParaRPr sz="1400"/>
          </a:p>
          <a:p>
            <a:pPr indent="-317500" lvl="0" marL="457200" rtl="0" algn="l">
              <a:spcBef>
                <a:spcPts val="0"/>
              </a:spcBef>
              <a:spcAft>
                <a:spcPts val="0"/>
              </a:spcAft>
              <a:buSzPts val="1400"/>
              <a:buAutoNum type="arabicPeriod"/>
            </a:pPr>
            <a:r>
              <a:rPr lang="en" sz="1400"/>
              <a:t>Conclusion</a:t>
            </a:r>
            <a:r>
              <a:rPr lang="en"/>
              <a:t> </a:t>
            </a:r>
            <a:endParaRPr/>
          </a:p>
        </p:txBody>
      </p:sp>
      <p:pic>
        <p:nvPicPr>
          <p:cNvPr id="62" name="Google Shape;62;p14"/>
          <p:cNvPicPr preferRelativeResize="0"/>
          <p:nvPr/>
        </p:nvPicPr>
        <p:blipFill>
          <a:blip r:embed="rId3">
            <a:alphaModFix/>
          </a:blip>
          <a:stretch>
            <a:fillRect/>
          </a:stretch>
        </p:blipFill>
        <p:spPr>
          <a:xfrm>
            <a:off x="4390472" y="1774725"/>
            <a:ext cx="4622725" cy="3227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400">
                <a:solidFill>
                  <a:schemeClr val="dk1"/>
                </a:solidFill>
                <a:highlight>
                  <a:srgbClr val="FFFFFF"/>
                </a:highlight>
              </a:rPr>
              <a:t>Current State</a:t>
            </a:r>
            <a:endParaRPr b="1" sz="1400">
              <a:solidFill>
                <a:schemeClr val="dk1"/>
              </a:solidFill>
              <a:highlight>
                <a:srgbClr val="FFFFFF"/>
              </a:highlight>
            </a:endParaRPr>
          </a:p>
          <a:p>
            <a:pPr indent="0" lvl="0" marL="0" rtl="0" algn="just">
              <a:spcBef>
                <a:spcPts val="0"/>
              </a:spcBef>
              <a:spcAft>
                <a:spcPts val="0"/>
              </a:spcAft>
              <a:buNone/>
            </a:pPr>
            <a:r>
              <a:rPr lang="en" sz="1250">
                <a:solidFill>
                  <a:schemeClr val="dk1"/>
                </a:solidFill>
                <a:highlight>
                  <a:srgbClr val="FFFFFF"/>
                </a:highlight>
              </a:rPr>
              <a:t>Bangalore city is too big for immigrant workforce to explore in a targeted way and know which area hold establishments offering activities and services to their liking, so that they can feel at home away from home just by exploring that place sooner.  </a:t>
            </a:r>
            <a:r>
              <a:rPr b="1" lang="en" sz="1250">
                <a:solidFill>
                  <a:schemeClr val="dk1"/>
                </a:solidFill>
                <a:highlight>
                  <a:srgbClr val="FFFFFF"/>
                </a:highlight>
              </a:rPr>
              <a:t> </a:t>
            </a:r>
            <a:endParaRPr b="1" sz="1250">
              <a:solidFill>
                <a:schemeClr val="dk1"/>
              </a:solidFill>
              <a:highlight>
                <a:srgbClr val="FFFFFF"/>
              </a:highlight>
            </a:endParaRPr>
          </a:p>
          <a:p>
            <a:pPr indent="0" lvl="0" marL="0" rtl="0" algn="just">
              <a:spcBef>
                <a:spcPts val="0"/>
              </a:spcBef>
              <a:spcAft>
                <a:spcPts val="0"/>
              </a:spcAft>
              <a:buClr>
                <a:schemeClr val="dk1"/>
              </a:buClr>
              <a:buSzPts val="1100"/>
              <a:buFont typeface="Arial"/>
              <a:buNone/>
            </a:pPr>
            <a:r>
              <a:rPr lang="en" sz="1250">
                <a:solidFill>
                  <a:schemeClr val="dk1"/>
                </a:solidFill>
                <a:highlight>
                  <a:srgbClr val="FFFFFF"/>
                </a:highlight>
              </a:rPr>
              <a:t>There is a need of an exploratory page that can provide information on similar Localities. The similarity can be based on the types of venue categories which are most frequently available in a given Neighborhood of Bangalore.</a:t>
            </a:r>
            <a:endParaRPr sz="1250">
              <a:solidFill>
                <a:schemeClr val="dk1"/>
              </a:solidFill>
              <a:highlight>
                <a:srgbClr val="FFFFFF"/>
              </a:highlight>
            </a:endParaRPr>
          </a:p>
          <a:p>
            <a:pPr indent="0" lvl="0" marL="0" marR="0" rtl="0" algn="just">
              <a:lnSpc>
                <a:spcPct val="115000"/>
              </a:lnSpc>
              <a:spcBef>
                <a:spcPts val="0"/>
              </a:spcBef>
              <a:spcAft>
                <a:spcPts val="0"/>
              </a:spcAft>
              <a:buNone/>
            </a:pPr>
            <a:r>
              <a:t/>
            </a:r>
            <a:endParaRPr b="1" sz="1250">
              <a:solidFill>
                <a:schemeClr val="dk1"/>
              </a:solidFill>
              <a:highlight>
                <a:srgbClr val="FFFFFF"/>
              </a:highlight>
            </a:endParaRPr>
          </a:p>
          <a:p>
            <a:pPr indent="0" lvl="0" marL="0" marR="0" rtl="0" algn="just">
              <a:lnSpc>
                <a:spcPct val="115000"/>
              </a:lnSpc>
              <a:spcBef>
                <a:spcPts val="0"/>
              </a:spcBef>
              <a:spcAft>
                <a:spcPts val="0"/>
              </a:spcAft>
              <a:buNone/>
            </a:pPr>
            <a:r>
              <a:rPr b="1" lang="en" sz="1400">
                <a:solidFill>
                  <a:schemeClr val="dk1"/>
                </a:solidFill>
                <a:highlight>
                  <a:srgbClr val="FFFFFF"/>
                </a:highlight>
              </a:rPr>
              <a:t>Desired Output</a:t>
            </a:r>
            <a:endParaRPr b="1" sz="1400">
              <a:solidFill>
                <a:schemeClr val="dk1"/>
              </a:solidFill>
              <a:highlight>
                <a:srgbClr val="FFFFFF"/>
              </a:highlight>
            </a:endParaRPr>
          </a:p>
          <a:p>
            <a:pPr indent="0" lvl="0" marL="0" marR="0" rtl="0" algn="just">
              <a:lnSpc>
                <a:spcPct val="115000"/>
              </a:lnSpc>
              <a:spcBef>
                <a:spcPts val="0"/>
              </a:spcBef>
              <a:spcAft>
                <a:spcPts val="0"/>
              </a:spcAft>
              <a:buNone/>
            </a:pPr>
            <a:r>
              <a:rPr lang="en" sz="1250">
                <a:solidFill>
                  <a:schemeClr val="dk1"/>
                </a:solidFill>
                <a:highlight>
                  <a:srgbClr val="FFFFFF"/>
                </a:highlight>
              </a:rPr>
              <a:t>This notebook will be used to explore Bangalore for answering the question of what kind of venues are mainly available in any given Locality of the City and cluster similar Neighborhoods.</a:t>
            </a:r>
            <a:endParaRPr sz="1250">
              <a:solidFill>
                <a:schemeClr val="dk1"/>
              </a:solidFill>
              <a:highlight>
                <a:srgbClr val="FFFFFF"/>
              </a:highlight>
            </a:endParaRPr>
          </a:p>
          <a:p>
            <a:pPr indent="0" lvl="0" marL="0" marR="0" rtl="0" algn="just">
              <a:lnSpc>
                <a:spcPct val="115000"/>
              </a:lnSpc>
              <a:spcBef>
                <a:spcPts val="0"/>
              </a:spcBef>
              <a:spcAft>
                <a:spcPts val="0"/>
              </a:spcAft>
              <a:buNone/>
            </a:pPr>
            <a:r>
              <a:t/>
            </a:r>
            <a:endParaRPr sz="1250">
              <a:solidFill>
                <a:schemeClr val="dk1"/>
              </a:solidFill>
              <a:highlight>
                <a:srgbClr val="FFFFFF"/>
              </a:highlight>
            </a:endParaRPr>
          </a:p>
          <a:p>
            <a:pPr indent="0" lvl="0" marL="0" marR="0" rtl="0" algn="just">
              <a:lnSpc>
                <a:spcPct val="115000"/>
              </a:lnSpc>
              <a:spcBef>
                <a:spcPts val="0"/>
              </a:spcBef>
              <a:spcAft>
                <a:spcPts val="0"/>
              </a:spcAft>
              <a:buNone/>
            </a:pPr>
            <a:r>
              <a:t/>
            </a:r>
            <a:endParaRPr sz="125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 Sources and Preparation methods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b="1" lang="en" sz="1400">
                <a:solidFill>
                  <a:schemeClr val="dk1"/>
                </a:solidFill>
                <a:highlight>
                  <a:srgbClr val="FFFFFF"/>
                </a:highlight>
              </a:rPr>
              <a:t>Postal Code Raw Data*</a:t>
            </a:r>
            <a:r>
              <a:rPr lang="en" sz="1400">
                <a:solidFill>
                  <a:schemeClr val="dk1"/>
                </a:solidFill>
                <a:highlight>
                  <a:srgbClr val="FFFFFF"/>
                </a:highlight>
              </a:rPr>
              <a:t> - </a:t>
            </a:r>
            <a:r>
              <a:rPr lang="en" sz="1400" u="sng">
                <a:solidFill>
                  <a:srgbClr val="0088CC"/>
                </a:solidFill>
                <a:highlight>
                  <a:srgbClr val="FFFFFF"/>
                </a:highlight>
                <a:hlinkClick r:id="rId3"/>
              </a:rPr>
              <a:t>https://data.gov.in/catalog/all-india-pincode-directory</a:t>
            </a:r>
            <a:endParaRPr sz="1400" u="sng">
              <a:solidFill>
                <a:srgbClr val="0088CC"/>
              </a:solidFill>
              <a:highlight>
                <a:srgbClr val="FFFFFF"/>
              </a:highlight>
            </a:endParaRPr>
          </a:p>
          <a:p>
            <a:pPr indent="-307975" lvl="0" marL="457200" rtl="0" algn="l">
              <a:lnSpc>
                <a:spcPct val="100000"/>
              </a:lnSpc>
              <a:spcBef>
                <a:spcPts val="0"/>
              </a:spcBef>
              <a:spcAft>
                <a:spcPts val="0"/>
              </a:spcAft>
              <a:buClr>
                <a:schemeClr val="dk1"/>
              </a:buClr>
              <a:buSzPts val="1250"/>
              <a:buChar char="●"/>
            </a:pPr>
            <a:r>
              <a:rPr b="1" lang="en" sz="1250">
                <a:solidFill>
                  <a:schemeClr val="dk1"/>
                </a:solidFill>
                <a:highlight>
                  <a:srgbClr val="FFFFFF"/>
                </a:highlight>
              </a:rPr>
              <a:t>Content</a:t>
            </a:r>
            <a:r>
              <a:rPr lang="en" sz="1250">
                <a:solidFill>
                  <a:schemeClr val="dk1"/>
                </a:solidFill>
                <a:highlight>
                  <a:srgbClr val="FFFFFF"/>
                </a:highlight>
              </a:rPr>
              <a:t> - Pincode, Suboffice name, Taluka , District, State and other official data</a:t>
            </a:r>
            <a:endParaRPr sz="1250">
              <a:solidFill>
                <a:schemeClr val="dk1"/>
              </a:solidFill>
              <a:highlight>
                <a:srgbClr val="FFFFFF"/>
              </a:highlight>
            </a:endParaRPr>
          </a:p>
          <a:p>
            <a:pPr indent="-307975" lvl="0" marL="457200" rtl="0" algn="l">
              <a:lnSpc>
                <a:spcPct val="100000"/>
              </a:lnSpc>
              <a:spcBef>
                <a:spcPts val="0"/>
              </a:spcBef>
              <a:spcAft>
                <a:spcPts val="0"/>
              </a:spcAft>
              <a:buClr>
                <a:schemeClr val="dk1"/>
              </a:buClr>
              <a:buSzPts val="1250"/>
              <a:buChar char="●"/>
            </a:pPr>
            <a:r>
              <a:rPr b="1" lang="en" sz="1250">
                <a:solidFill>
                  <a:schemeClr val="dk1"/>
                </a:solidFill>
                <a:highlight>
                  <a:srgbClr val="FFFFFF"/>
                </a:highlight>
              </a:rPr>
              <a:t>Pre-Processing</a:t>
            </a:r>
            <a:r>
              <a:rPr lang="en" sz="1250">
                <a:solidFill>
                  <a:schemeClr val="dk1"/>
                </a:solidFill>
                <a:highlight>
                  <a:srgbClr val="FFFFFF"/>
                </a:highlight>
              </a:rPr>
              <a:t> - Filtered data to keep District 'Bangalore' and to keep following columns. Re-labelled them for better understanding</a:t>
            </a:r>
            <a:endParaRPr sz="1250">
              <a:solidFill>
                <a:schemeClr val="dk1"/>
              </a:solidFill>
              <a:highlight>
                <a:srgbClr val="FFFFFF"/>
              </a:highlight>
            </a:endParaRPr>
          </a:p>
          <a:p>
            <a:pPr indent="-307975" lvl="1" marL="1371600" rtl="0" algn="l">
              <a:lnSpc>
                <a:spcPct val="100000"/>
              </a:lnSpc>
              <a:spcBef>
                <a:spcPts val="0"/>
              </a:spcBef>
              <a:spcAft>
                <a:spcPts val="0"/>
              </a:spcAft>
              <a:buClr>
                <a:schemeClr val="dk1"/>
              </a:buClr>
              <a:buSzPts val="1250"/>
              <a:buChar char="○"/>
            </a:pPr>
            <a:r>
              <a:rPr lang="en" sz="1250">
                <a:solidFill>
                  <a:schemeClr val="dk1"/>
                </a:solidFill>
                <a:highlight>
                  <a:srgbClr val="FFFFFF"/>
                </a:highlight>
              </a:rPr>
              <a:t>pincode        : PostalCode</a:t>
            </a:r>
            <a:endParaRPr sz="1250">
              <a:solidFill>
                <a:schemeClr val="dk1"/>
              </a:solidFill>
              <a:highlight>
                <a:srgbClr val="FFFFFF"/>
              </a:highlight>
            </a:endParaRPr>
          </a:p>
          <a:p>
            <a:pPr indent="-307975" lvl="1" marL="1371600" rtl="0" algn="l">
              <a:lnSpc>
                <a:spcPct val="100000"/>
              </a:lnSpc>
              <a:spcBef>
                <a:spcPts val="0"/>
              </a:spcBef>
              <a:spcAft>
                <a:spcPts val="0"/>
              </a:spcAft>
              <a:buClr>
                <a:schemeClr val="dk1"/>
              </a:buClr>
              <a:buSzPts val="1250"/>
              <a:buChar char="○"/>
            </a:pPr>
            <a:r>
              <a:rPr lang="en" sz="1250">
                <a:solidFill>
                  <a:schemeClr val="dk1"/>
                </a:solidFill>
                <a:highlight>
                  <a:srgbClr val="FFFFFF"/>
                </a:highlight>
              </a:rPr>
              <a:t>officename   : Neighborhood</a:t>
            </a:r>
            <a:endParaRPr sz="1250">
              <a:solidFill>
                <a:schemeClr val="dk1"/>
              </a:solidFill>
              <a:highlight>
                <a:srgbClr val="FFFFFF"/>
              </a:highlight>
            </a:endParaRPr>
          </a:p>
          <a:p>
            <a:pPr indent="-307975" lvl="1" marL="1371600" rtl="0" algn="l">
              <a:lnSpc>
                <a:spcPct val="100000"/>
              </a:lnSpc>
              <a:spcBef>
                <a:spcPts val="0"/>
              </a:spcBef>
              <a:spcAft>
                <a:spcPts val="0"/>
              </a:spcAft>
              <a:buClr>
                <a:schemeClr val="dk1"/>
              </a:buClr>
              <a:buSzPts val="1250"/>
              <a:buChar char="○"/>
            </a:pPr>
            <a:r>
              <a:rPr lang="en" sz="1250">
                <a:solidFill>
                  <a:schemeClr val="dk1"/>
                </a:solidFill>
                <a:highlight>
                  <a:srgbClr val="FFFFFF"/>
                </a:highlight>
              </a:rPr>
              <a:t>Districtname : City</a:t>
            </a:r>
            <a:endParaRPr sz="1250">
              <a:solidFill>
                <a:schemeClr val="dk1"/>
              </a:solidFill>
              <a:highlight>
                <a:srgbClr val="FFFFFF"/>
              </a:highlight>
            </a:endParaRPr>
          </a:p>
          <a:p>
            <a:pPr indent="-307975" lvl="1" marL="1371600" rtl="0" algn="l">
              <a:lnSpc>
                <a:spcPct val="100000"/>
              </a:lnSpc>
              <a:spcBef>
                <a:spcPts val="0"/>
              </a:spcBef>
              <a:spcAft>
                <a:spcPts val="0"/>
              </a:spcAft>
              <a:buClr>
                <a:schemeClr val="dk1"/>
              </a:buClr>
              <a:buSzPts val="1250"/>
              <a:buChar char="○"/>
            </a:pPr>
            <a:r>
              <a:rPr lang="en" sz="1250">
                <a:solidFill>
                  <a:schemeClr val="dk1"/>
                </a:solidFill>
                <a:highlight>
                  <a:srgbClr val="FFFFFF"/>
                </a:highlight>
              </a:rPr>
              <a:t>Latitude</a:t>
            </a:r>
            <a:endParaRPr sz="1250">
              <a:solidFill>
                <a:schemeClr val="dk1"/>
              </a:solidFill>
              <a:highlight>
                <a:srgbClr val="FFFFFF"/>
              </a:highlight>
            </a:endParaRPr>
          </a:p>
          <a:p>
            <a:pPr indent="-307975" lvl="1" marL="1371600" rtl="0" algn="l">
              <a:lnSpc>
                <a:spcPct val="100000"/>
              </a:lnSpc>
              <a:spcBef>
                <a:spcPts val="0"/>
              </a:spcBef>
              <a:spcAft>
                <a:spcPts val="0"/>
              </a:spcAft>
              <a:buClr>
                <a:schemeClr val="dk1"/>
              </a:buClr>
              <a:buSzPts val="1250"/>
              <a:buChar char="○"/>
            </a:pPr>
            <a:r>
              <a:rPr lang="en" sz="1250">
                <a:solidFill>
                  <a:schemeClr val="dk1"/>
                </a:solidFill>
                <a:highlight>
                  <a:srgbClr val="FFFFFF"/>
                </a:highlight>
              </a:rPr>
              <a:t>Longitude</a:t>
            </a:r>
            <a:endParaRPr sz="1250">
              <a:solidFill>
                <a:schemeClr val="dk1"/>
              </a:solidFill>
              <a:highlight>
                <a:srgbClr val="FFFFFF"/>
              </a:highlight>
            </a:endParaRPr>
          </a:p>
          <a:p>
            <a:pPr indent="0" lvl="0" marL="0" rtl="0" algn="just">
              <a:lnSpc>
                <a:spcPct val="100000"/>
              </a:lnSpc>
              <a:spcBef>
                <a:spcPts val="1100"/>
              </a:spcBef>
              <a:spcAft>
                <a:spcPts val="0"/>
              </a:spcAft>
              <a:buClr>
                <a:schemeClr val="dk1"/>
              </a:buClr>
              <a:buSzPts val="1100"/>
              <a:buFont typeface="Arial"/>
              <a:buNone/>
            </a:pPr>
            <a:r>
              <a:rPr b="1" lang="en" sz="1400">
                <a:solidFill>
                  <a:schemeClr val="dk1"/>
                </a:solidFill>
                <a:highlight>
                  <a:srgbClr val="FFFFFF"/>
                </a:highlight>
              </a:rPr>
              <a:t>Venue Data</a:t>
            </a:r>
            <a:r>
              <a:rPr lang="en" sz="1400">
                <a:solidFill>
                  <a:schemeClr val="dk1"/>
                </a:solidFill>
                <a:highlight>
                  <a:srgbClr val="FFFFFF"/>
                </a:highlight>
              </a:rPr>
              <a:t> - Foursqaure API** : </a:t>
            </a:r>
            <a:r>
              <a:rPr lang="en" sz="1400" u="sng">
                <a:solidFill>
                  <a:srgbClr val="0088CC"/>
                </a:solidFill>
                <a:highlight>
                  <a:srgbClr val="FFFFFF"/>
                </a:highlight>
                <a:hlinkClick r:id="rId4"/>
              </a:rPr>
              <a:t>https://api.foursquare.com/v2/venues/explore</a:t>
            </a:r>
            <a:endParaRPr sz="1400" u="sng">
              <a:solidFill>
                <a:srgbClr val="0088CC"/>
              </a:solidFill>
              <a:highlight>
                <a:srgbClr val="FFFFFF"/>
              </a:highlight>
            </a:endParaRPr>
          </a:p>
          <a:p>
            <a:pPr indent="-307975" lvl="0" marL="457200" marR="0" rtl="0" algn="l">
              <a:lnSpc>
                <a:spcPct val="100000"/>
              </a:lnSpc>
              <a:spcBef>
                <a:spcPts val="0"/>
              </a:spcBef>
              <a:spcAft>
                <a:spcPts val="0"/>
              </a:spcAft>
              <a:buClr>
                <a:schemeClr val="dk1"/>
              </a:buClr>
              <a:buSzPts val="1250"/>
              <a:buChar char="●"/>
            </a:pPr>
            <a:r>
              <a:rPr b="1" lang="en" sz="1250">
                <a:solidFill>
                  <a:schemeClr val="dk1"/>
                </a:solidFill>
                <a:highlight>
                  <a:srgbClr val="FFFFFF"/>
                </a:highlight>
              </a:rPr>
              <a:t>Content - </a:t>
            </a:r>
            <a:r>
              <a:rPr lang="en" sz="1250">
                <a:solidFill>
                  <a:schemeClr val="dk1"/>
                </a:solidFill>
                <a:highlight>
                  <a:srgbClr val="FFFFFF"/>
                </a:highlight>
              </a:rPr>
              <a:t>Venue, Venue latitude, Venue longitude, Neighborhood Name, Neighborhood latitude, Neighborhood longitude</a:t>
            </a:r>
            <a:endParaRPr sz="1250">
              <a:solidFill>
                <a:schemeClr val="dk1"/>
              </a:solidFill>
              <a:highlight>
                <a:srgbClr val="FFFFFF"/>
              </a:highlight>
            </a:endParaRPr>
          </a:p>
          <a:p>
            <a:pPr indent="-307975" lvl="0" marL="457200" marR="0" rtl="0" algn="l">
              <a:lnSpc>
                <a:spcPct val="100000"/>
              </a:lnSpc>
              <a:spcBef>
                <a:spcPts val="0"/>
              </a:spcBef>
              <a:spcAft>
                <a:spcPts val="0"/>
              </a:spcAft>
              <a:buClr>
                <a:schemeClr val="dk1"/>
              </a:buClr>
              <a:buSzPts val="1250"/>
              <a:buChar char="●"/>
            </a:pPr>
            <a:r>
              <a:rPr b="1" lang="en" sz="1250">
                <a:solidFill>
                  <a:schemeClr val="dk1"/>
                </a:solidFill>
                <a:highlight>
                  <a:srgbClr val="FFFFFF"/>
                </a:highlight>
              </a:rPr>
              <a:t>Pre-processing - </a:t>
            </a:r>
            <a:r>
              <a:rPr lang="en" sz="1250">
                <a:solidFill>
                  <a:schemeClr val="dk1"/>
                </a:solidFill>
                <a:highlight>
                  <a:srgbClr val="FFFFFF"/>
                </a:highlight>
              </a:rPr>
              <a:t>Data was extracted and renamed as per week 3 assignment. Used the function "getNearbyVenues" to get the details from data returned on Venue endpoint call from Foursquare API</a:t>
            </a:r>
            <a:endParaRPr sz="1250">
              <a:solidFill>
                <a:schemeClr val="dk1"/>
              </a:solidFill>
              <a:highlight>
                <a:srgbClr val="FFFFFF"/>
              </a:highlight>
            </a:endParaRPr>
          </a:p>
          <a:p>
            <a:pPr indent="0" lvl="0" marL="0" marR="0" rtl="0" algn="l">
              <a:lnSpc>
                <a:spcPct val="100000"/>
              </a:lnSpc>
              <a:spcBef>
                <a:spcPts val="0"/>
              </a:spcBef>
              <a:spcAft>
                <a:spcPts val="0"/>
              </a:spcAft>
              <a:buNone/>
            </a:pPr>
            <a:r>
              <a:t/>
            </a:r>
            <a:endParaRPr sz="1250">
              <a:solidFill>
                <a:schemeClr val="dk1"/>
              </a:solidFill>
              <a:highlight>
                <a:srgbClr val="FFFFFF"/>
              </a:highlight>
            </a:endParaRPr>
          </a:p>
          <a:p>
            <a:pPr indent="0" lvl="0" marL="0" marR="0" rtl="0" algn="l">
              <a:lnSpc>
                <a:spcPct val="100000"/>
              </a:lnSpc>
              <a:spcBef>
                <a:spcPts val="0"/>
              </a:spcBef>
              <a:spcAft>
                <a:spcPts val="0"/>
              </a:spcAft>
              <a:buNone/>
            </a:pPr>
            <a:r>
              <a:rPr b="1" lang="en" sz="1000">
                <a:solidFill>
                  <a:schemeClr val="dk1"/>
                </a:solidFill>
                <a:highlight>
                  <a:srgbClr val="FFFFFF"/>
                </a:highlight>
              </a:rPr>
              <a:t>* Limitation</a:t>
            </a:r>
            <a:r>
              <a:rPr lang="en" sz="1000">
                <a:solidFill>
                  <a:schemeClr val="dk1"/>
                </a:solidFill>
                <a:highlight>
                  <a:srgbClr val="FFFFFF"/>
                </a:highlight>
              </a:rPr>
              <a:t> - Due to lack of Latitude and Longitude information available in the government site, all localities of Bangalore district are not explored.</a:t>
            </a:r>
            <a:endParaRPr sz="1000">
              <a:solidFill>
                <a:schemeClr val="dk1"/>
              </a:solidFill>
              <a:highlight>
                <a:srgbClr val="FFFFFF"/>
              </a:highlight>
            </a:endParaRPr>
          </a:p>
          <a:p>
            <a:pPr indent="0" lvl="0" marL="0" marR="0" rtl="0" algn="l">
              <a:lnSpc>
                <a:spcPct val="100000"/>
              </a:lnSpc>
              <a:spcBef>
                <a:spcPts val="0"/>
              </a:spcBef>
              <a:spcAft>
                <a:spcPts val="0"/>
              </a:spcAft>
              <a:buNone/>
            </a:pPr>
            <a:r>
              <a:rPr b="1" lang="en" sz="1000">
                <a:solidFill>
                  <a:schemeClr val="dk1"/>
                </a:solidFill>
                <a:highlight>
                  <a:srgbClr val="FFFFFF"/>
                </a:highlight>
              </a:rPr>
              <a:t>**Limitation</a:t>
            </a:r>
            <a:r>
              <a:rPr lang="en" sz="1000">
                <a:solidFill>
                  <a:schemeClr val="dk1"/>
                </a:solidFill>
                <a:highlight>
                  <a:srgbClr val="FFFFFF"/>
                </a:highlight>
              </a:rPr>
              <a:t> - This data contains limited information based on user checkins at a given location in the database. For more information on the spread and depth of data, please refer to - </a:t>
            </a:r>
            <a:r>
              <a:rPr lang="en" sz="1000" u="sng">
                <a:solidFill>
                  <a:schemeClr val="hlink"/>
                </a:solidFill>
                <a:highlight>
                  <a:srgbClr val="FFFFFF"/>
                </a:highlight>
                <a:hlinkClick r:id="rId5"/>
              </a:rPr>
              <a:t>Link</a:t>
            </a:r>
            <a:r>
              <a:rPr lang="en" sz="1000">
                <a:solidFill>
                  <a:schemeClr val="dk1"/>
                </a:solidFill>
                <a:highlight>
                  <a:srgbClr val="FFFFFF"/>
                </a:highlight>
              </a:rPr>
              <a:t>.</a:t>
            </a:r>
            <a:endParaRPr sz="100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 process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rPr>
              <a:t>Step 1</a:t>
            </a:r>
            <a:r>
              <a:rPr lang="en" sz="1200">
                <a:solidFill>
                  <a:srgbClr val="000000"/>
                </a:solidFill>
              </a:rPr>
              <a:t> - Identifying the top 5 most frequent venue category for a neighbourhood</a:t>
            </a:r>
            <a:endParaRPr sz="1200">
              <a:solidFill>
                <a:srgbClr val="000000"/>
              </a:solidFill>
            </a:endParaRPr>
          </a:p>
          <a:p>
            <a:pPr indent="0" lvl="0" marL="0" rtl="0" algn="l">
              <a:spcBef>
                <a:spcPts val="1600"/>
              </a:spcBef>
              <a:spcAft>
                <a:spcPts val="0"/>
              </a:spcAft>
              <a:buNone/>
            </a:pPr>
            <a:r>
              <a:rPr b="1" lang="en" sz="1200">
                <a:solidFill>
                  <a:srgbClr val="000000"/>
                </a:solidFill>
              </a:rPr>
              <a:t>Step 2</a:t>
            </a:r>
            <a:r>
              <a:rPr lang="en" sz="1200">
                <a:solidFill>
                  <a:srgbClr val="000000"/>
                </a:solidFill>
              </a:rPr>
              <a:t> - Clustering neighbourhoods based on the top 5 venues for similar Neighbourhood</a:t>
            </a:r>
            <a:endParaRPr sz="1200">
              <a:solidFill>
                <a:srgbClr val="000000"/>
              </a:solidFill>
            </a:endParaRPr>
          </a:p>
          <a:p>
            <a:pPr indent="0" lvl="0" marL="0" rtl="0" algn="l">
              <a:spcBef>
                <a:spcPts val="1600"/>
              </a:spcBef>
              <a:spcAft>
                <a:spcPts val="0"/>
              </a:spcAft>
              <a:buNone/>
            </a:pPr>
            <a:r>
              <a:rPr b="1" lang="en" sz="1200">
                <a:solidFill>
                  <a:srgbClr val="000000"/>
                </a:solidFill>
              </a:rPr>
              <a:t>Step 3</a:t>
            </a:r>
            <a:r>
              <a:rPr lang="en" sz="1200">
                <a:solidFill>
                  <a:srgbClr val="000000"/>
                </a:solidFill>
              </a:rPr>
              <a:t> - Mapping out the Cluster in the Map and marking them with a color code</a:t>
            </a:r>
            <a:endParaRPr sz="1200">
              <a:solidFill>
                <a:srgbClr val="000000"/>
              </a:solidFill>
            </a:endParaRPr>
          </a:p>
          <a:p>
            <a:pPr indent="0" lvl="0" marL="0" rtl="0" algn="l">
              <a:spcBef>
                <a:spcPts val="1600"/>
              </a:spcBef>
              <a:spcAft>
                <a:spcPts val="0"/>
              </a:spcAft>
              <a:buNone/>
            </a:pPr>
            <a:r>
              <a:rPr lang="en" sz="1200">
                <a:solidFill>
                  <a:srgbClr val="000000"/>
                </a:solidFill>
              </a:rPr>
              <a:t>Jupyter Notebook Link -</a:t>
            </a:r>
            <a:r>
              <a:rPr lang="en">
                <a:solidFill>
                  <a:srgbClr val="000000"/>
                </a:solidFill>
              </a:rPr>
              <a:t> </a:t>
            </a:r>
            <a:r>
              <a:rPr lang="en" sz="1100" u="sng">
                <a:solidFill>
                  <a:schemeClr val="hlink"/>
                </a:solidFill>
                <a:hlinkClick r:id="rId3"/>
              </a:rPr>
              <a:t>https://github.com/abhi-2693/Coursera_capstone/blob/master/Capstone%20project/CapstoneProj_BattleoftheNeighborhoods.ipynb</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b="1" lang="en" sz="1500">
                <a:solidFill>
                  <a:srgbClr val="000000"/>
                </a:solidFill>
              </a:rPr>
              <a:t>Note : All steps are similar to week 3 Assignment of Toronto Neighbourhood Exploration</a:t>
            </a:r>
            <a:endParaRPr b="1" sz="15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 output</a:t>
            </a:r>
            <a:endParaRPr/>
          </a:p>
        </p:txBody>
      </p:sp>
      <p:sp>
        <p:nvSpPr>
          <p:cNvPr id="86" name="Google Shape;86;p18"/>
          <p:cNvSpPr txBox="1"/>
          <p:nvPr>
            <p:ph idx="1" type="body"/>
          </p:nvPr>
        </p:nvSpPr>
        <p:spPr>
          <a:xfrm>
            <a:off x="4961175" y="1152475"/>
            <a:ext cx="3871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u="sng">
                <a:solidFill>
                  <a:srgbClr val="000000"/>
                </a:solidFill>
              </a:rPr>
              <a:t>Cluster 1</a:t>
            </a:r>
            <a:r>
              <a:rPr lang="en" sz="1000"/>
              <a:t> </a:t>
            </a:r>
            <a:r>
              <a:rPr lang="en" sz="1200"/>
              <a:t>- </a:t>
            </a:r>
            <a:r>
              <a:rPr lang="en" sz="1000">
                <a:solidFill>
                  <a:srgbClr val="000000"/>
                </a:solidFill>
              </a:rPr>
              <a:t>Markered Violet </a:t>
            </a:r>
            <a:r>
              <a:rPr lang="en" sz="1000">
                <a:solidFill>
                  <a:srgbClr val="000000"/>
                </a:solidFill>
                <a:highlight>
                  <a:srgbClr val="0000FF"/>
                </a:highlight>
              </a:rPr>
              <a:t>.   .   </a:t>
            </a:r>
            <a:endParaRPr sz="1000">
              <a:solidFill>
                <a:srgbClr val="000000"/>
              </a:solidFill>
              <a:highlight>
                <a:srgbClr val="0000FF"/>
              </a:highlight>
            </a:endParaRPr>
          </a:p>
          <a:p>
            <a:pPr indent="0" lvl="0" marL="0" rtl="0" algn="l">
              <a:spcBef>
                <a:spcPts val="0"/>
              </a:spcBef>
              <a:spcAft>
                <a:spcPts val="0"/>
              </a:spcAft>
              <a:buNone/>
            </a:pPr>
            <a:r>
              <a:rPr lang="en" sz="1200">
                <a:solidFill>
                  <a:srgbClr val="000000"/>
                </a:solidFill>
              </a:rPr>
              <a:t>Contains mainly of venues in the categories of Cafe’ and Pubs </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rPr b="1" lang="en" sz="1200" u="sng">
                <a:solidFill>
                  <a:srgbClr val="000000"/>
                </a:solidFill>
              </a:rPr>
              <a:t>Cluster 2</a:t>
            </a:r>
            <a:r>
              <a:rPr lang="en" sz="1200"/>
              <a:t> -</a:t>
            </a:r>
            <a:r>
              <a:rPr lang="en" sz="1000">
                <a:solidFill>
                  <a:srgbClr val="000000"/>
                </a:solidFill>
              </a:rPr>
              <a:t> Marked Red </a:t>
            </a:r>
            <a:r>
              <a:rPr lang="en" sz="1000">
                <a:solidFill>
                  <a:srgbClr val="000000"/>
                </a:solidFill>
                <a:highlight>
                  <a:srgbClr val="FF0000"/>
                </a:highlight>
              </a:rPr>
              <a:t>.   .</a:t>
            </a:r>
            <a:endParaRPr sz="1000">
              <a:solidFill>
                <a:srgbClr val="000000"/>
              </a:solidFill>
              <a:highlight>
                <a:srgbClr val="FF0000"/>
              </a:highlight>
            </a:endParaRPr>
          </a:p>
          <a:p>
            <a:pPr indent="0" lvl="0" marL="0" rtl="0" algn="l">
              <a:spcBef>
                <a:spcPts val="0"/>
              </a:spcBef>
              <a:spcAft>
                <a:spcPts val="0"/>
              </a:spcAft>
              <a:buNone/>
            </a:pPr>
            <a:r>
              <a:rPr lang="en" sz="1200">
                <a:solidFill>
                  <a:srgbClr val="000000"/>
                </a:solidFill>
              </a:rPr>
              <a:t>Contains mainly of venues in the categories of Indian and Fast food Restaurants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u="sng">
                <a:solidFill>
                  <a:srgbClr val="000000"/>
                </a:solidFill>
              </a:rPr>
              <a:t>Cluster 3</a:t>
            </a:r>
            <a:r>
              <a:rPr lang="en" sz="1200"/>
              <a:t> - </a:t>
            </a:r>
            <a:r>
              <a:rPr lang="en" sz="1000">
                <a:solidFill>
                  <a:srgbClr val="000000"/>
                </a:solidFill>
              </a:rPr>
              <a:t>Marked Light Blue </a:t>
            </a:r>
            <a:r>
              <a:rPr lang="en" sz="1000">
                <a:solidFill>
                  <a:srgbClr val="000000"/>
                </a:solidFill>
                <a:highlight>
                  <a:srgbClr val="00FFFF"/>
                </a:highlight>
              </a:rPr>
              <a:t>.   .</a:t>
            </a:r>
            <a:endParaRPr sz="1000">
              <a:solidFill>
                <a:srgbClr val="000000"/>
              </a:solidFill>
              <a:highlight>
                <a:srgbClr val="00FFFF"/>
              </a:highlight>
            </a:endParaRPr>
          </a:p>
          <a:p>
            <a:pPr indent="0" lvl="0" marL="0" rtl="0" algn="l">
              <a:spcBef>
                <a:spcPts val="0"/>
              </a:spcBef>
              <a:spcAft>
                <a:spcPts val="0"/>
              </a:spcAft>
              <a:buNone/>
            </a:pPr>
            <a:r>
              <a:rPr lang="en" sz="1200">
                <a:solidFill>
                  <a:srgbClr val="000000"/>
                </a:solidFill>
              </a:rPr>
              <a:t>Contains Train Station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u="sng">
                <a:solidFill>
                  <a:srgbClr val="000000"/>
                </a:solidFill>
              </a:rPr>
              <a:t>Cluster 4</a:t>
            </a:r>
            <a:r>
              <a:rPr lang="en" sz="1200"/>
              <a:t> - </a:t>
            </a:r>
            <a:r>
              <a:rPr lang="en" sz="1000">
                <a:solidFill>
                  <a:srgbClr val="000000"/>
                </a:solidFill>
              </a:rPr>
              <a:t>Marked Light green </a:t>
            </a:r>
            <a:r>
              <a:rPr lang="en" sz="1000">
                <a:solidFill>
                  <a:srgbClr val="000000"/>
                </a:solidFill>
                <a:highlight>
                  <a:srgbClr val="00FF00"/>
                </a:highlight>
              </a:rPr>
              <a:t>.   .</a:t>
            </a:r>
            <a:endParaRPr sz="1200">
              <a:solidFill>
                <a:srgbClr val="000000"/>
              </a:solidFill>
              <a:highlight>
                <a:srgbClr val="00FF00"/>
              </a:highlight>
            </a:endParaRPr>
          </a:p>
          <a:p>
            <a:pPr indent="0" lvl="0" marL="0" rtl="0" algn="l">
              <a:spcBef>
                <a:spcPts val="0"/>
              </a:spcBef>
              <a:spcAft>
                <a:spcPts val="0"/>
              </a:spcAft>
              <a:buNone/>
            </a:pPr>
            <a:r>
              <a:rPr lang="en" sz="1200">
                <a:solidFill>
                  <a:srgbClr val="000000"/>
                </a:solidFill>
              </a:rPr>
              <a:t>Contains Gardens and Basketball courts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u="sng">
                <a:solidFill>
                  <a:srgbClr val="000000"/>
                </a:solidFill>
              </a:rPr>
              <a:t>Cluster 5</a:t>
            </a:r>
            <a:r>
              <a:rPr lang="en" sz="1200"/>
              <a:t> -</a:t>
            </a:r>
            <a:r>
              <a:rPr lang="en" sz="1000">
                <a:solidFill>
                  <a:srgbClr val="9900FF"/>
                </a:solidFill>
              </a:rPr>
              <a:t> </a:t>
            </a:r>
            <a:r>
              <a:rPr lang="en" sz="1000">
                <a:solidFill>
                  <a:srgbClr val="000000"/>
                </a:solidFill>
              </a:rPr>
              <a:t>Marked Orange </a:t>
            </a:r>
            <a:r>
              <a:rPr lang="en" sz="1000">
                <a:solidFill>
                  <a:srgbClr val="000000"/>
                </a:solidFill>
                <a:highlight>
                  <a:srgbClr val="F9CB9C"/>
                </a:highlight>
              </a:rPr>
              <a:t>.   .  </a:t>
            </a:r>
            <a:endParaRPr sz="1200">
              <a:solidFill>
                <a:srgbClr val="000000"/>
              </a:solidFill>
              <a:highlight>
                <a:srgbClr val="F9CB9C"/>
              </a:highlight>
            </a:endParaRPr>
          </a:p>
          <a:p>
            <a:pPr indent="0" lvl="0" marL="0" rtl="0" algn="l">
              <a:spcBef>
                <a:spcPts val="0"/>
              </a:spcBef>
              <a:spcAft>
                <a:spcPts val="0"/>
              </a:spcAft>
              <a:buNone/>
            </a:pPr>
            <a:r>
              <a:rPr lang="en" sz="1200">
                <a:solidFill>
                  <a:srgbClr val="000000"/>
                </a:solidFill>
              </a:rPr>
              <a:t>Contains Bus stops and Farmer Markets</a:t>
            </a:r>
            <a:endParaRPr sz="1200"/>
          </a:p>
          <a:p>
            <a:pPr indent="0" lvl="0" marL="0" rtl="0" algn="l">
              <a:spcBef>
                <a:spcPts val="0"/>
              </a:spcBef>
              <a:spcAft>
                <a:spcPts val="1600"/>
              </a:spcAft>
              <a:buNone/>
            </a:pPr>
            <a:r>
              <a:t/>
            </a:r>
            <a:endParaRPr sz="1200"/>
          </a:p>
        </p:txBody>
      </p:sp>
      <p:pic>
        <p:nvPicPr>
          <p:cNvPr id="87" name="Google Shape;87;p18"/>
          <p:cNvPicPr preferRelativeResize="0"/>
          <p:nvPr/>
        </p:nvPicPr>
        <p:blipFill>
          <a:blip r:embed="rId3">
            <a:alphaModFix/>
          </a:blip>
          <a:stretch>
            <a:fillRect/>
          </a:stretch>
        </p:blipFill>
        <p:spPr>
          <a:xfrm>
            <a:off x="311694" y="1152475"/>
            <a:ext cx="4589481"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Summary</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data we can make that Bangalore has main two categories of venue clusters of Restaurants and Cafe/Pubs spread across city</a:t>
            </a:r>
            <a:endParaRPr/>
          </a:p>
          <a:p>
            <a:pPr indent="0" lvl="0" marL="0" rtl="0" algn="l">
              <a:spcBef>
                <a:spcPts val="1600"/>
              </a:spcBef>
              <a:spcAft>
                <a:spcPts val="0"/>
              </a:spcAft>
              <a:buNone/>
            </a:pPr>
            <a:r>
              <a:rPr lang="en"/>
              <a:t>The main train station in the city is at Cluster  3 - Yeswantpura S.O </a:t>
            </a:r>
            <a:endParaRPr/>
          </a:p>
          <a:p>
            <a:pPr indent="0" lvl="0" marL="0" rtl="0" algn="l">
              <a:spcBef>
                <a:spcPts val="1600"/>
              </a:spcBef>
              <a:spcAft>
                <a:spcPts val="0"/>
              </a:spcAft>
              <a:buNone/>
            </a:pPr>
            <a:r>
              <a:rPr lang="en"/>
              <a:t>The main place for buses is at cluster 5 -</a:t>
            </a:r>
            <a:r>
              <a:rPr lang="en"/>
              <a:t> Vimanapura S.O</a:t>
            </a:r>
            <a:endParaRPr/>
          </a:p>
          <a:p>
            <a:pPr indent="0" lvl="0" marL="0" rtl="0" algn="l">
              <a:spcBef>
                <a:spcPts val="1600"/>
              </a:spcBef>
              <a:spcAft>
                <a:spcPts val="1600"/>
              </a:spcAft>
              <a:buNone/>
            </a:pPr>
            <a:r>
              <a:rPr lang="en"/>
              <a:t>The main locality for recreational activity are mainly at cluster 4 - G.K.V.K. S.O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Venue data like names and Categories available is considered to be exhaustive for the city</a:t>
            </a:r>
            <a:endParaRPr/>
          </a:p>
          <a:p>
            <a:pPr indent="-342900" lvl="0" marL="457200" rtl="0" algn="l">
              <a:spcBef>
                <a:spcPts val="0"/>
              </a:spcBef>
              <a:spcAft>
                <a:spcPts val="0"/>
              </a:spcAft>
              <a:buSzPts val="1800"/>
              <a:buChar char="●"/>
            </a:pPr>
            <a:r>
              <a:rPr lang="en"/>
              <a:t>Top 5 frequent venues can help us identify the type of the locality we have in hand for exploration</a:t>
            </a:r>
            <a:endParaRPr/>
          </a:p>
          <a:p>
            <a:pPr indent="0" lvl="0" marL="4572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Being a resident of Bangalore I can say the clusters available is largely correct with the data available. This page will get more robust with addition of venue data available in Foursqaure API.</a:t>
            </a:r>
            <a:endParaRPr/>
          </a:p>
          <a:p>
            <a:pPr indent="0" lvl="0" marL="0" rtl="0" algn="l">
              <a:spcBef>
                <a:spcPts val="1600"/>
              </a:spcBef>
              <a:spcAft>
                <a:spcPts val="1600"/>
              </a:spcAft>
              <a:buNone/>
            </a:pPr>
            <a:r>
              <a:rPr lang="en"/>
              <a:t>This page can be used as a starting for the Immigrants to Bangalore to go and see the places to visit as per need.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