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sldIdLst>
    <p:sldId id="257" r:id="rId5"/>
    <p:sldId id="259" r:id="rId6"/>
    <p:sldId id="258" r:id="rId7"/>
    <p:sldId id="266" r:id="rId8"/>
    <p:sldId id="264" r:id="rId9"/>
    <p:sldId id="260" r:id="rId10"/>
    <p:sldId id="261" r:id="rId11"/>
    <p:sldId id="262"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colorful1" csCatId="colorful" phldr="1"/>
      <dgm:spPr/>
      <dgm:t>
        <a:bodyPr/>
        <a:lstStyle/>
        <a:p>
          <a:endParaRPr lang="en-US"/>
        </a:p>
      </dgm:t>
    </dgm:pt>
    <dgm:pt modelId="{8DB5D7D5-6A1C-4ABC-8850-759A9D876047}">
      <dgm:prSet/>
      <dgm:spPr/>
      <dgm:t>
        <a:bodyPr/>
        <a:lstStyle/>
        <a:p>
          <a:r>
            <a:rPr lang="en-US" dirty="0"/>
            <a:t>August</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Ideation Phase</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September and October</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DESIGN AND FRONT END IMPLEMENTATION</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November</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BACKEND INTEGRATION AND LOGIN AUTHENTIFICATION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t>
        <a:bodyPr/>
        <a:lstStyle/>
        <a:p>
          <a:endParaRPr lang="en-US"/>
        </a:p>
      </dgm:t>
    </dgm:pt>
    <dgm:pt modelId="{5A1B764B-0DC5-47CD-BDEA-9E67799496EC}" type="pres">
      <dgm:prSet presAssocID="{8DB5D7D5-6A1C-4ABC-8850-759A9D876047}" presName="Childtext1" presStyleLbl="revTx" presStyleIdx="0" presStyleCnt="3">
        <dgm:presLayoutVars>
          <dgm:bulletEnabled val="1"/>
        </dgm:presLayoutVars>
      </dgm:prSet>
      <dgm:spPr/>
      <dgm:t>
        <a:bodyPr/>
        <a:lstStyle/>
        <a:p>
          <a:endParaRPr lang="en-US"/>
        </a:p>
      </dgm:t>
    </dgm:pt>
    <dgm:pt modelId="{122B38A3-0442-4747-820C-1F37877E2B0E}" type="pres">
      <dgm:prSet presAssocID="{8DB5D7D5-6A1C-4ABC-8850-759A9D876047}" presName="ConnectLine1" presStyleLbl="sibTrans1D1" presStyleIdx="0" presStyleCnt="3"/>
      <dgm:spPr>
        <a:noFill/>
        <a:ln w="12700" cap="rnd" cmpd="sng" algn="ctr">
          <a:solidFill>
            <a:schemeClr val="accent2">
              <a:hueOff val="0"/>
              <a:satOff val="0"/>
              <a:lumOff val="0"/>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t>
        <a:bodyPr/>
        <a:lstStyle/>
        <a:p>
          <a:endParaRPr lang="en-US"/>
        </a:p>
      </dgm:t>
    </dgm:pt>
    <dgm:pt modelId="{DF65791B-462E-4589-B98D-F60587330CA8}" type="pres">
      <dgm:prSet presAssocID="{C5146535-FD3D-4589-98A3-623B8DA4B8DB}" presName="Childtext1" presStyleLbl="revTx" presStyleIdx="1" presStyleCnt="3">
        <dgm:presLayoutVars>
          <dgm:bulletEnabled val="1"/>
        </dgm:presLayoutVars>
      </dgm:prSet>
      <dgm:spPr/>
      <dgm:t>
        <a:bodyPr/>
        <a:lstStyle/>
        <a:p>
          <a:endParaRPr lang="en-US"/>
        </a:p>
      </dgm:t>
    </dgm:pt>
    <dgm:pt modelId="{DBA410EB-5F61-4F46-92D9-C5B0AA59EE15}" type="pres">
      <dgm:prSet presAssocID="{C5146535-FD3D-4589-98A3-623B8DA4B8DB}" presName="ConnectLine1" presStyleLbl="sibTrans1D1" presStyleIdx="1" presStyleCnt="3"/>
      <dgm:spPr>
        <a:noFill/>
        <a:ln w="12700" cap="rnd" cmpd="sng" algn="ctr">
          <a:solidFill>
            <a:schemeClr val="accent3">
              <a:hueOff val="0"/>
              <a:satOff val="0"/>
              <a:lumOff val="0"/>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t>
        <a:bodyPr/>
        <a:lstStyle/>
        <a:p>
          <a:endParaRPr lang="en-US"/>
        </a:p>
      </dgm:t>
    </dgm:pt>
    <dgm:pt modelId="{B4723E2A-4FF1-452A-BD25-8EC364F15A6F}" type="pres">
      <dgm:prSet presAssocID="{09C152DA-7620-4852-8162-A77EC3609F3F}" presName="Childtext1" presStyleLbl="revTx" presStyleIdx="2" presStyleCnt="3">
        <dgm:presLayoutVars>
          <dgm:bulletEnabled val="1"/>
        </dgm:presLayoutVars>
      </dgm:prSet>
      <dgm:spPr/>
      <dgm:t>
        <a:bodyPr/>
        <a:lstStyle/>
        <a:p>
          <a:endParaRPr lang="en-US"/>
        </a:p>
      </dgm:t>
    </dgm:pt>
    <dgm:pt modelId="{440E9361-37D2-4157-AF38-7B49AD23708B}" type="pres">
      <dgm:prSet presAssocID="{09C152DA-7620-4852-8162-A77EC3609F3F}" presName="ConnectLine1" presStyleLbl="sibTrans1D1" presStyleIdx="2" presStyleCnt="3"/>
      <dgm:spPr>
        <a:noFill/>
        <a:ln w="12700" cap="rnd" cmpd="sng" algn="ctr">
          <a:solidFill>
            <a:schemeClr val="accent4">
              <a:hueOff val="0"/>
              <a:satOff val="0"/>
              <a:lumOff val="0"/>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8EBF857E-7408-4941-91E4-293B0F59EEF7}" srcId="{6A70FD8F-0050-42E3-8B3A-6ED7CFB9852E}" destId="{C5146535-FD3D-4589-98A3-623B8DA4B8DB}" srcOrd="1" destOrd="0" parTransId="{20848F78-EC70-4162-96CE-CC68006930F0}" sibTransId="{7A3CCAF8-AC3A-401E-AEDD-44BBC1AA9C31}"/>
    <dgm:cxn modelId="{F9B2D375-40BE-4E5D-AA88-61805FBFF819}" type="presOf" srcId="{8DB5D7D5-6A1C-4ABC-8850-759A9D876047}" destId="{954381E7-0584-46DD-8108-E9BF4F2B5005}"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E2BBA750-A5E4-4F50-BE16-016934379F81}" type="presOf" srcId="{6C8937BE-93F8-4DED-8538-1C601DAEBA66}" destId="{B4723E2A-4FF1-452A-BD25-8EC364F15A6F}"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E13585A2-54F2-486A-B317-F4D6AF7E83B9}" type="presOf" srcId="{E80CA270-6C90-4E17-ACEA-46B56AD54DD1}" destId="{DF65791B-462E-4589-B98D-F60587330CA8}"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84C67813-55CE-4EBC-9032-03BD847DC17E}" type="presOf" srcId="{6A70FD8F-0050-42E3-8B3A-6ED7CFB9852E}" destId="{AB52B3CC-6563-466D-BFC3-9B6B5AFA0881}"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2DC28DF8-5C1B-4F53-A4C1-D5B63FB54BAF}" srcId="{C5146535-FD3D-4589-98A3-623B8DA4B8DB}" destId="{E80CA270-6C90-4E17-ACEA-46B56AD54DD1}" srcOrd="0" destOrd="0" parTransId="{7EEC8067-96EF-4BE0-8BE3-BA59ED78A31F}" sibTransId="{1AFE46E5-6B07-4894-8ECB-21BD7E7B8AF1}"/>
    <dgm:cxn modelId="{22ECA226-C4EA-44F1-BCB5-77F78841DA6F}" type="presOf" srcId="{09C152DA-7620-4852-8162-A77EC3609F3F}" destId="{566B79CB-1A41-4F5C-BF91-58D94BF93913}"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71080" y="437364"/>
          <a:ext cx="369570" cy="2820971"/>
        </a:xfrm>
        <a:prstGeom prst="round2Same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lvl="0" algn="ctr" defTabSz="488950">
            <a:lnSpc>
              <a:spcPct val="90000"/>
            </a:lnSpc>
            <a:spcBef>
              <a:spcPct val="0"/>
            </a:spcBef>
            <a:spcAft>
              <a:spcPct val="35000"/>
            </a:spcAft>
          </a:pPr>
          <a:r>
            <a:rPr lang="en-US" sz="1100" kern="1200" dirty="0"/>
            <a:t>August</a:t>
          </a:r>
        </a:p>
      </dsp:txBody>
      <dsp:txXfrm rot="5400000">
        <a:off x="963421" y="1681106"/>
        <a:ext cx="2802930" cy="333488"/>
      </dsp:txXfrm>
    </dsp:sp>
    <dsp:sp modelId="{5A1B764B-0DC5-47CD-BDEA-9E67799496EC}">
      <dsp:nvSpPr>
        <dsp:cNvPr id="0" name=""/>
        <dsp:cNvSpPr/>
      </dsp:nvSpPr>
      <dsp:spPr>
        <a:xfrm>
          <a:off x="5055" y="0"/>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lvl="0" algn="ctr" defTabSz="488950">
            <a:lnSpc>
              <a:spcPct val="90000"/>
            </a:lnSpc>
            <a:spcBef>
              <a:spcPct val="0"/>
            </a:spcBef>
            <a:spcAft>
              <a:spcPct val="35000"/>
            </a:spcAft>
          </a:pPr>
          <a:r>
            <a:rPr lang="en-US" sz="1100" kern="1200" dirty="0"/>
            <a:t>Ideation Phase</a:t>
          </a:r>
        </a:p>
      </dsp:txBody>
      <dsp:txXfrm>
        <a:off x="5055" y="0"/>
        <a:ext cx="4701619" cy="1293495"/>
      </dsp:txXfrm>
    </dsp:sp>
    <dsp:sp modelId="{122B38A3-0442-4747-820C-1F37877E2B0E}">
      <dsp:nvSpPr>
        <dsp:cNvPr id="0" name=""/>
        <dsp:cNvSpPr/>
      </dsp:nvSpPr>
      <dsp:spPr>
        <a:xfrm>
          <a:off x="2355865" y="1367408"/>
          <a:ext cx="0" cy="295656"/>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318908" y="1293494"/>
          <a:ext cx="73914" cy="73914"/>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766351" y="1663065"/>
          <a:ext cx="2820971" cy="36957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lvl="0" algn="ctr" defTabSz="488950">
            <a:lnSpc>
              <a:spcPct val="90000"/>
            </a:lnSpc>
            <a:spcBef>
              <a:spcPct val="0"/>
            </a:spcBef>
            <a:spcAft>
              <a:spcPct val="35000"/>
            </a:spcAft>
          </a:pPr>
          <a:r>
            <a:rPr lang="en-US" sz="1100" kern="1200" dirty="0"/>
            <a:t>September and October</a:t>
          </a:r>
        </a:p>
      </dsp:txBody>
      <dsp:txXfrm>
        <a:off x="3766351" y="1663065"/>
        <a:ext cx="2820971" cy="369570"/>
      </dsp:txXfrm>
    </dsp:sp>
    <dsp:sp modelId="{DF65791B-462E-4589-B98D-F60587330CA8}">
      <dsp:nvSpPr>
        <dsp:cNvPr id="0" name=""/>
        <dsp:cNvSpPr/>
      </dsp:nvSpPr>
      <dsp:spPr>
        <a:xfrm>
          <a:off x="2826027" y="2402205"/>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lvl="0" algn="ctr" defTabSz="488950">
            <a:lnSpc>
              <a:spcPct val="90000"/>
            </a:lnSpc>
            <a:spcBef>
              <a:spcPct val="0"/>
            </a:spcBef>
            <a:spcAft>
              <a:spcPct val="35000"/>
            </a:spcAft>
          </a:pPr>
          <a:r>
            <a:rPr lang="en-US" sz="1100" kern="1200" dirty="0"/>
            <a:t>DESIGN AND FRONT END IMPLEMENTATION</a:t>
          </a:r>
        </a:p>
      </dsp:txBody>
      <dsp:txXfrm>
        <a:off x="2826027" y="2402205"/>
        <a:ext cx="4701619" cy="1293495"/>
      </dsp:txXfrm>
    </dsp:sp>
    <dsp:sp modelId="{DBA410EB-5F61-4F46-92D9-C5B0AA59EE15}">
      <dsp:nvSpPr>
        <dsp:cNvPr id="0" name=""/>
        <dsp:cNvSpPr/>
      </dsp:nvSpPr>
      <dsp:spPr>
        <a:xfrm>
          <a:off x="5176837" y="2032635"/>
          <a:ext cx="0" cy="295656"/>
        </a:xfrm>
        <a:prstGeom prst="line">
          <a:avLst/>
        </a:prstGeom>
        <a:noFill/>
        <a:ln w="12700"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139880" y="2328291"/>
          <a:ext cx="73914" cy="73914"/>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7813024" y="437364"/>
          <a:ext cx="369570" cy="2820971"/>
        </a:xfrm>
        <a:prstGeom prst="round2Same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lvl="0" algn="ctr" defTabSz="488950">
            <a:lnSpc>
              <a:spcPct val="90000"/>
            </a:lnSpc>
            <a:spcBef>
              <a:spcPct val="0"/>
            </a:spcBef>
            <a:spcAft>
              <a:spcPct val="35000"/>
            </a:spcAft>
          </a:pPr>
          <a:r>
            <a:rPr lang="en-US" sz="1100" kern="1200" dirty="0"/>
            <a:t>November</a:t>
          </a:r>
        </a:p>
      </dsp:txBody>
      <dsp:txXfrm rot="-5400000">
        <a:off x="6587324" y="1681106"/>
        <a:ext cx="2802930" cy="333488"/>
      </dsp:txXfrm>
    </dsp:sp>
    <dsp:sp modelId="{B4723E2A-4FF1-452A-BD25-8EC364F15A6F}">
      <dsp:nvSpPr>
        <dsp:cNvPr id="0" name=""/>
        <dsp:cNvSpPr/>
      </dsp:nvSpPr>
      <dsp:spPr>
        <a:xfrm>
          <a:off x="5646999" y="0"/>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lvl="0" algn="ctr" defTabSz="488950">
            <a:lnSpc>
              <a:spcPct val="90000"/>
            </a:lnSpc>
            <a:spcBef>
              <a:spcPct val="0"/>
            </a:spcBef>
            <a:spcAft>
              <a:spcPct val="35000"/>
            </a:spcAft>
          </a:pPr>
          <a:r>
            <a:rPr lang="en-US" sz="1100" kern="1200" dirty="0"/>
            <a:t>BACKEND INTEGRATION AND LOGIN AUTHENTIFICATION</a:t>
          </a:r>
        </a:p>
      </dsp:txBody>
      <dsp:txXfrm>
        <a:off x="5646999" y="0"/>
        <a:ext cx="4701619" cy="1293495"/>
      </dsp:txXfrm>
    </dsp:sp>
    <dsp:sp modelId="{440E9361-37D2-4157-AF38-7B49AD23708B}">
      <dsp:nvSpPr>
        <dsp:cNvPr id="0" name=""/>
        <dsp:cNvSpPr/>
      </dsp:nvSpPr>
      <dsp:spPr>
        <a:xfrm>
          <a:off x="7997809" y="1367408"/>
          <a:ext cx="0" cy="295656"/>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7960852" y="1293494"/>
          <a:ext cx="73914" cy="73914"/>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795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0052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4535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11742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87911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4796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59867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2808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080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66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32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79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94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094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4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735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042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11/21/2020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9953849"/>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codeforces.com/" TargetMode="External"/><Relationship Id="rId1" Type="http://schemas.openxmlformats.org/officeDocument/2006/relationships/slideLayout" Target="../slideLayouts/slideLayout2.xml"/><Relationship Id="rId5" Type="http://schemas.openxmlformats.org/officeDocument/2006/relationships/hyperlink" Target="https://firebase.google.com/" TargetMode="External"/><Relationship Id="rId4" Type="http://schemas.openxmlformats.org/officeDocument/2006/relationships/hyperlink" Target="https://socke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1836932" y="0"/>
            <a:ext cx="9001462" cy="2387600"/>
          </a:xfrm>
        </p:spPr>
        <p:txBody>
          <a:bodyPr>
            <a:normAutofit/>
          </a:bodyPr>
          <a:lstStyle/>
          <a:p>
            <a:r>
              <a:rPr lang="en-US" dirty="0"/>
              <a:t>GAME OF CODES</a:t>
            </a:r>
          </a:p>
        </p:txBody>
      </p:sp>
      <p:sp>
        <p:nvSpPr>
          <p:cNvPr id="3" name="Subtitle 2">
            <a:extLst>
              <a:ext uri="{FF2B5EF4-FFF2-40B4-BE49-F238E27FC236}">
                <a16:creationId xmlns="" xmlns:a16="http://schemas.microsoft.com/office/drawing/2014/main" id="{835D6E6B-3353-491C-A3C6-F278D6CED8B3}"/>
              </a:ext>
            </a:extLst>
          </p:cNvPr>
          <p:cNvSpPr>
            <a:spLocks noGrp="1"/>
          </p:cNvSpPr>
          <p:nvPr>
            <p:ph type="subTitle" idx="1"/>
          </p:nvPr>
        </p:nvSpPr>
        <p:spPr>
          <a:xfrm>
            <a:off x="7680959" y="169817"/>
            <a:ext cx="4315097" cy="783772"/>
          </a:xfrm>
        </p:spPr>
        <p:txBody>
          <a:bodyPr>
            <a:normAutofit fontScale="70000" lnSpcReduction="20000"/>
          </a:bodyPr>
          <a:lstStyle/>
          <a:p>
            <a:r>
              <a:rPr lang="en-US" dirty="0" smtClean="0"/>
              <a:t>ABHINANDAN SHARMA(2K19/MC/005)</a:t>
            </a:r>
          </a:p>
          <a:p>
            <a:r>
              <a:rPr lang="en-US" dirty="0" smtClean="0"/>
              <a:t>CHETAN(2K19/MC/034)</a:t>
            </a:r>
            <a:endParaRPr lang="en-US" dirty="0"/>
          </a:p>
        </p:txBody>
      </p:sp>
      <p:pic>
        <p:nvPicPr>
          <p:cNvPr id="6" name="Picture 5" descr="abstract image">
            <a:extLst>
              <a:ext uri="{FF2B5EF4-FFF2-40B4-BE49-F238E27FC236}">
                <a16:creationId xmlns=""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5" name="Subtitle 2">
            <a:extLst>
              <a:ext uri="{FF2B5EF4-FFF2-40B4-BE49-F238E27FC236}">
                <a16:creationId xmlns="" xmlns:a16="http://schemas.microsoft.com/office/drawing/2014/main" id="{835D6E6B-3353-491C-A3C6-F278D6CED8B3}"/>
              </a:ext>
            </a:extLst>
          </p:cNvPr>
          <p:cNvSpPr txBox="1">
            <a:spLocks/>
          </p:cNvSpPr>
          <p:nvPr/>
        </p:nvSpPr>
        <p:spPr>
          <a:xfrm>
            <a:off x="733594" y="2517217"/>
            <a:ext cx="10993546" cy="46823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smtClean="0"/>
              <a:t>BY CODERS, FOR CODERS</a:t>
            </a:r>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a:xfrm>
            <a:off x="919119" y="2765839"/>
            <a:ext cx="10353761" cy="1326321"/>
          </a:xfrm>
        </p:spPr>
        <p:txBody>
          <a:bodyPr/>
          <a:lstStyle/>
          <a:p>
            <a:r>
              <a:rPr lang="en-US" dirty="0"/>
              <a:t>Thank you !</a:t>
            </a:r>
          </a:p>
        </p:txBody>
      </p:sp>
    </p:spTree>
    <p:extLst>
      <p:ext uri="{BB962C8B-B14F-4D97-AF65-F5344CB8AC3E}">
        <p14:creationId xmlns:p14="http://schemas.microsoft.com/office/powerpoint/2010/main" val="3688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OVERVIEW AND MOTIVATION</a:t>
            </a:r>
          </a:p>
        </p:txBody>
      </p:sp>
      <p:sp>
        <p:nvSpPr>
          <p:cNvPr id="8" name="Content Placeholder 7">
            <a:extLst>
              <a:ext uri="{FF2B5EF4-FFF2-40B4-BE49-F238E27FC236}">
                <a16:creationId xmlns="" xmlns:a16="http://schemas.microsoft.com/office/drawing/2014/main" id="{256A640F-0DE8-43AE-9A44-74B302AB9BE7}"/>
              </a:ext>
            </a:extLst>
          </p:cNvPr>
          <p:cNvSpPr>
            <a:spLocks noGrp="1"/>
          </p:cNvSpPr>
          <p:nvPr>
            <p:ph idx="1"/>
          </p:nvPr>
        </p:nvSpPr>
        <p:spPr/>
        <p:txBody>
          <a:bodyPr/>
          <a:lstStyle/>
          <a:p>
            <a:pPr marL="0" indent="0">
              <a:buNone/>
            </a:pPr>
            <a:r>
              <a:rPr lang="en-US" dirty="0" err="1"/>
              <a:t>Codeforces</a:t>
            </a:r>
            <a:r>
              <a:rPr lang="en-US" dirty="0"/>
              <a:t> has been a great platform for competitive programming lovers but usually people loose interest in solving those great problems due to fall in their rating,  and people get confused what problems to do in this great ocean. We faced the same problem too and thus found a simple yet elegant solution: Making personalized contests and identifying weak, strong topics.</a:t>
            </a:r>
          </a:p>
          <a:p>
            <a:pPr marL="0" indent="0">
              <a:buNone/>
            </a:pPr>
            <a:r>
              <a:rPr lang="en-US" dirty="0"/>
              <a:t>This way students can easily do contests and thus can practice easily. This was the motivation behind this project.</a:t>
            </a:r>
            <a:endParaRPr lang="en-IN" dirty="0"/>
          </a:p>
        </p:txBody>
      </p:sp>
    </p:spTree>
    <p:extLst>
      <p:ext uri="{BB962C8B-B14F-4D97-AF65-F5344CB8AC3E}">
        <p14:creationId xmlns:p14="http://schemas.microsoft.com/office/powerpoint/2010/main" val="382201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p:txBody>
          <a:bodyPr/>
          <a:lstStyle/>
          <a:p>
            <a:r>
              <a:rPr lang="en-US" dirty="0"/>
              <a:t>Our </a:t>
            </a:r>
            <a:r>
              <a:rPr lang="en-US" dirty="0" err="1"/>
              <a:t>TiMeline</a:t>
            </a:r>
            <a:r>
              <a:rPr lang="en-US" dirty="0"/>
              <a:t> </a:t>
            </a:r>
          </a:p>
        </p:txBody>
      </p:sp>
      <p:graphicFrame>
        <p:nvGraphicFramePr>
          <p:cNvPr id="4" name="Content Placeholder 2" descr="timeline">
            <a:extLst>
              <a:ext uri="{FF2B5EF4-FFF2-40B4-BE49-F238E27FC236}">
                <a16:creationId xmlns=""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504572253"/>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Our FEATURES </a:t>
            </a:r>
          </a:p>
        </p:txBody>
      </p:sp>
      <p:sp>
        <p:nvSpPr>
          <p:cNvPr id="8" name="Content Placeholder 7">
            <a:extLst>
              <a:ext uri="{FF2B5EF4-FFF2-40B4-BE49-F238E27FC236}">
                <a16:creationId xmlns="" xmlns:a16="http://schemas.microsoft.com/office/drawing/2014/main" id="{256A640F-0DE8-43AE-9A44-74B302AB9BE7}"/>
              </a:ext>
            </a:extLst>
          </p:cNvPr>
          <p:cNvSpPr>
            <a:spLocks noGrp="1"/>
          </p:cNvSpPr>
          <p:nvPr>
            <p:ph idx="1"/>
          </p:nvPr>
        </p:nvSpPr>
        <p:spPr/>
        <p:txBody>
          <a:bodyPr/>
          <a:lstStyle/>
          <a:p>
            <a:r>
              <a:rPr lang="en-US" dirty="0"/>
              <a:t>Analyzing User’s Performance: We fetch user’s past performance through API’s and then analyze it to predict user’s weak and strong topics and give him problems for the same.</a:t>
            </a:r>
          </a:p>
          <a:p>
            <a:r>
              <a:rPr lang="en-US" dirty="0"/>
              <a:t>Comparing and viewing Profiles: User can also compare themselves with other coders and can learn from them and see where they lack.</a:t>
            </a:r>
          </a:p>
          <a:p>
            <a:r>
              <a:rPr lang="en-US" dirty="0"/>
              <a:t>Visualizers: Users can also learn various sorting algorithms and path finding algorithms in a very fun way</a:t>
            </a:r>
          </a:p>
          <a:p>
            <a:r>
              <a:rPr lang="en-US" dirty="0"/>
              <a:t>One v One Coding Fights: Users can Also do one v one coding fights with friends.</a:t>
            </a:r>
          </a:p>
        </p:txBody>
      </p:sp>
    </p:spTree>
    <p:extLst>
      <p:ext uri="{BB962C8B-B14F-4D97-AF65-F5344CB8AC3E}">
        <p14:creationId xmlns:p14="http://schemas.microsoft.com/office/powerpoint/2010/main" val="157144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Our FEATURES </a:t>
            </a:r>
          </a:p>
        </p:txBody>
      </p:sp>
      <p:sp>
        <p:nvSpPr>
          <p:cNvPr id="8" name="Content Placeholder 7">
            <a:extLst>
              <a:ext uri="{FF2B5EF4-FFF2-40B4-BE49-F238E27FC236}">
                <a16:creationId xmlns="" xmlns:a16="http://schemas.microsoft.com/office/drawing/2014/main" id="{256A640F-0DE8-43AE-9A44-74B302AB9BE7}"/>
              </a:ext>
            </a:extLst>
          </p:cNvPr>
          <p:cNvSpPr>
            <a:spLocks noGrp="1"/>
          </p:cNvSpPr>
          <p:nvPr>
            <p:ph idx="1"/>
          </p:nvPr>
        </p:nvSpPr>
        <p:spPr/>
        <p:txBody>
          <a:bodyPr/>
          <a:lstStyle/>
          <a:p>
            <a:r>
              <a:rPr lang="en-US" dirty="0"/>
              <a:t>Training Zones: Users can also train themselves topic wise or level wise.</a:t>
            </a:r>
          </a:p>
          <a:p>
            <a:r>
              <a:rPr lang="en-US" dirty="0"/>
              <a:t>Bookmarking: Users can bookmark the questions which seem great to them for future reference.</a:t>
            </a:r>
          </a:p>
          <a:p>
            <a:r>
              <a:rPr lang="en-US" dirty="0"/>
              <a:t>Targets: Users can track their consistency by setting targets for each day.</a:t>
            </a:r>
            <a:endParaRPr lang="en-IN" dirty="0"/>
          </a:p>
        </p:txBody>
      </p:sp>
    </p:spTree>
    <p:extLst>
      <p:ext uri="{BB962C8B-B14F-4D97-AF65-F5344CB8AC3E}">
        <p14:creationId xmlns:p14="http://schemas.microsoft.com/office/powerpoint/2010/main" val="283299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TECH STACK WE USED</a:t>
            </a:r>
          </a:p>
        </p:txBody>
      </p:sp>
      <p:sp>
        <p:nvSpPr>
          <p:cNvPr id="8" name="Content Placeholder 7">
            <a:extLst>
              <a:ext uri="{FF2B5EF4-FFF2-40B4-BE49-F238E27FC236}">
                <a16:creationId xmlns="" xmlns:a16="http://schemas.microsoft.com/office/drawing/2014/main" id="{256A640F-0DE8-43AE-9A44-74B302AB9BE7}"/>
              </a:ext>
            </a:extLst>
          </p:cNvPr>
          <p:cNvSpPr>
            <a:spLocks noGrp="1"/>
          </p:cNvSpPr>
          <p:nvPr>
            <p:ph idx="1"/>
          </p:nvPr>
        </p:nvSpPr>
        <p:spPr/>
        <p:txBody>
          <a:bodyPr>
            <a:normAutofit lnSpcReduction="10000"/>
          </a:bodyPr>
          <a:lstStyle/>
          <a:p>
            <a:pPr marL="0" indent="0">
              <a:buNone/>
            </a:pPr>
            <a:r>
              <a:rPr lang="en-US" dirty="0"/>
              <a:t>Here is the whole tech stack we used :</a:t>
            </a:r>
          </a:p>
          <a:p>
            <a:pPr>
              <a:buFont typeface="Wingdings" panose="05000000000000000000" pitchFamily="2" charset="2"/>
              <a:buChar char="v"/>
            </a:pPr>
            <a:r>
              <a:rPr lang="en-US" dirty="0"/>
              <a:t> </a:t>
            </a:r>
            <a:r>
              <a:rPr lang="en-US" dirty="0" smtClean="0"/>
              <a:t>HTML</a:t>
            </a:r>
            <a:endParaRPr lang="en-US" dirty="0"/>
          </a:p>
          <a:p>
            <a:pPr>
              <a:buFont typeface="Wingdings" panose="05000000000000000000" pitchFamily="2" charset="2"/>
              <a:buChar char="v"/>
            </a:pPr>
            <a:r>
              <a:rPr lang="en-US" dirty="0"/>
              <a:t> CSS</a:t>
            </a:r>
          </a:p>
          <a:p>
            <a:pPr>
              <a:buFont typeface="Wingdings" panose="05000000000000000000" pitchFamily="2" charset="2"/>
              <a:buChar char="v"/>
            </a:pPr>
            <a:r>
              <a:rPr lang="en-US" dirty="0"/>
              <a:t> JAVASCRIPT</a:t>
            </a:r>
          </a:p>
          <a:p>
            <a:pPr>
              <a:buFont typeface="Wingdings" panose="05000000000000000000" pitchFamily="2" charset="2"/>
              <a:buChar char="v"/>
            </a:pPr>
            <a:r>
              <a:rPr lang="en-US" dirty="0"/>
              <a:t> NODEJS</a:t>
            </a:r>
          </a:p>
          <a:p>
            <a:pPr>
              <a:buFont typeface="Wingdings" panose="05000000000000000000" pitchFamily="2" charset="2"/>
              <a:buChar char="v"/>
            </a:pPr>
            <a:r>
              <a:rPr lang="en-IN" dirty="0"/>
              <a:t>SOCKETIO</a:t>
            </a:r>
          </a:p>
          <a:p>
            <a:pPr>
              <a:buFont typeface="Wingdings" panose="05000000000000000000" pitchFamily="2" charset="2"/>
              <a:buChar char="v"/>
            </a:pPr>
            <a:r>
              <a:rPr lang="en-IN" dirty="0"/>
              <a:t>FIREBASE</a:t>
            </a:r>
          </a:p>
          <a:p>
            <a:pPr>
              <a:buFont typeface="Wingdings" panose="05000000000000000000" pitchFamily="2" charset="2"/>
              <a:buChar char="v"/>
            </a:pPr>
            <a:r>
              <a:rPr lang="en-IN" dirty="0"/>
              <a:t>GIT AND GITHUB</a:t>
            </a:r>
          </a:p>
          <a:p>
            <a:pPr>
              <a:buFont typeface="Wingdings" panose="05000000000000000000" pitchFamily="2" charset="2"/>
              <a:buChar char="v"/>
            </a:pPr>
            <a:endParaRPr lang="en-IN"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5" name="AutoShape 4" descr="Html5 - Free computer i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ml5 - Free computer ic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D:\college_assignments_and_projects\projects\Projects-and-Reports-College-\12167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245" y="2577023"/>
            <a:ext cx="1210146" cy="1210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2" name="Picture 8" descr="D:\college_assignments_and_projects\projects\Projects-and-Reports-College-\Git_ic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242" y="4442648"/>
            <a:ext cx="1323205" cy="13232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3" name="Picture 9" descr="D:\college_assignments_and_projects\projects\Projects-and-Reports-College-\javascrip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4933" y="4442648"/>
            <a:ext cx="1215434" cy="12154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4" name="Picture 10" descr="D:\college_assignments_and_projects\projects\Projects-and-Reports-College-\252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635" y="2577023"/>
            <a:ext cx="1114029" cy="1114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6" name="Picture 12" descr="D:\college_assignments_and_projects\projects\Projects-and-Reports-College-\cs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3085" y="4377582"/>
            <a:ext cx="1345566" cy="13455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9" name="Picture 15" descr="D:\college_assignments_and_projects\projects\Projects-and-Reports-College-\fire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4621" y="2593493"/>
            <a:ext cx="1081088" cy="1081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93234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REACH AND AUDIENCE</a:t>
            </a:r>
          </a:p>
        </p:txBody>
      </p:sp>
      <p:sp>
        <p:nvSpPr>
          <p:cNvPr id="8" name="Content Placeholder 7">
            <a:extLst>
              <a:ext uri="{FF2B5EF4-FFF2-40B4-BE49-F238E27FC236}">
                <a16:creationId xmlns="" xmlns:a16="http://schemas.microsoft.com/office/drawing/2014/main" id="{256A640F-0DE8-43AE-9A44-74B302AB9BE7}"/>
              </a:ext>
            </a:extLst>
          </p:cNvPr>
          <p:cNvSpPr>
            <a:spLocks noGrp="1"/>
          </p:cNvSpPr>
          <p:nvPr>
            <p:ph idx="1"/>
          </p:nvPr>
        </p:nvSpPr>
        <p:spPr>
          <a:xfrm>
            <a:off x="913794" y="1293224"/>
            <a:ext cx="9484239" cy="1867988"/>
          </a:xfrm>
        </p:spPr>
        <p:txBody>
          <a:bodyPr/>
          <a:lstStyle/>
          <a:p>
            <a:pPr marL="0" indent="0">
              <a:buNone/>
            </a:pPr>
            <a:r>
              <a:rPr lang="en-US" dirty="0"/>
              <a:t>We have 1k+ users registered and a daily active user strength of 100+ users. </a:t>
            </a:r>
          </a:p>
          <a:p>
            <a:pPr marL="0" indent="0">
              <a:buNone/>
            </a:pPr>
            <a:r>
              <a:rPr lang="en-US" dirty="0"/>
              <a:t>Most users are from INDIA and USA. </a:t>
            </a:r>
          </a:p>
          <a:p>
            <a:pPr marL="0" indent="0">
              <a:buNone/>
            </a:pPr>
            <a:r>
              <a:rPr lang="en-US" dirty="0"/>
              <a:t>We are expecting to reach 3k+ users by the end of the year.</a:t>
            </a:r>
          </a:p>
        </p:txBody>
      </p:sp>
      <p:pic>
        <p:nvPicPr>
          <p:cNvPr id="3" name="Picture 2">
            <a:extLst>
              <a:ext uri="{FF2B5EF4-FFF2-40B4-BE49-F238E27FC236}">
                <a16:creationId xmlns="" xmlns:a16="http://schemas.microsoft.com/office/drawing/2014/main" id="{D3E9175D-36E2-4ECC-8D93-304B0ED8FC52}"/>
              </a:ext>
            </a:extLst>
          </p:cNvPr>
          <p:cNvPicPr>
            <a:picLocks noChangeAspect="1"/>
          </p:cNvPicPr>
          <p:nvPr/>
        </p:nvPicPr>
        <p:blipFill>
          <a:blip r:embed="rId2"/>
          <a:stretch>
            <a:fillRect/>
          </a:stretch>
        </p:blipFill>
        <p:spPr>
          <a:xfrm>
            <a:off x="6968475" y="3268725"/>
            <a:ext cx="4918725" cy="325717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64" y="3370217"/>
            <a:ext cx="6105137" cy="251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64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a:xfrm>
            <a:off x="857769" y="179193"/>
            <a:ext cx="10353761" cy="1326321"/>
          </a:xfrm>
        </p:spPr>
        <p:txBody>
          <a:bodyPr/>
          <a:lstStyle/>
          <a:p>
            <a:r>
              <a:rPr lang="en-US" dirty="0"/>
              <a:t>FURTHER STEPS</a:t>
            </a:r>
          </a:p>
        </p:txBody>
      </p:sp>
      <p:sp>
        <p:nvSpPr>
          <p:cNvPr id="8" name="Content Placeholder 7">
            <a:extLst>
              <a:ext uri="{FF2B5EF4-FFF2-40B4-BE49-F238E27FC236}">
                <a16:creationId xmlns="" xmlns:a16="http://schemas.microsoft.com/office/drawing/2014/main" id="{256A640F-0DE8-43AE-9A44-74B302AB9BE7}"/>
              </a:ext>
            </a:extLst>
          </p:cNvPr>
          <p:cNvSpPr>
            <a:spLocks noGrp="1"/>
          </p:cNvSpPr>
          <p:nvPr>
            <p:ph idx="1"/>
          </p:nvPr>
        </p:nvSpPr>
        <p:spPr>
          <a:xfrm>
            <a:off x="980470" y="1505513"/>
            <a:ext cx="10353762" cy="4695261"/>
          </a:xfrm>
        </p:spPr>
        <p:txBody>
          <a:bodyPr/>
          <a:lstStyle/>
          <a:p>
            <a:pPr marL="0" indent="0">
              <a:buNone/>
            </a:pPr>
            <a:r>
              <a:rPr lang="en-US" dirty="0"/>
              <a:t>We are heading to add much more features which already are being implemented. These include:</a:t>
            </a:r>
          </a:p>
          <a:p>
            <a:r>
              <a:rPr lang="en-US" dirty="0"/>
              <a:t>Roadmap to Competitive Programming: We are making a game for competitive programming lovers which will be a series of blogs and contest in a very </a:t>
            </a:r>
            <a:r>
              <a:rPr lang="en-US" dirty="0" err="1"/>
              <a:t>very</a:t>
            </a:r>
            <a:r>
              <a:rPr lang="en-US" dirty="0"/>
              <a:t> competitive mode.</a:t>
            </a:r>
          </a:p>
          <a:p>
            <a:r>
              <a:rPr lang="en-US" dirty="0"/>
              <a:t>Contest Analysis: We are looking forward to add Contest Analysis after each contest through which user can more efficiently look their mistakes.</a:t>
            </a:r>
            <a:endParaRPr lang="en-IN" dirty="0"/>
          </a:p>
        </p:txBody>
      </p:sp>
    </p:spTree>
    <p:extLst>
      <p:ext uri="{BB962C8B-B14F-4D97-AF65-F5344CB8AC3E}">
        <p14:creationId xmlns:p14="http://schemas.microsoft.com/office/powerpoint/2010/main" val="248223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ACKNOWLEDGEMENT</a:t>
            </a:r>
          </a:p>
        </p:txBody>
      </p:sp>
      <p:sp>
        <p:nvSpPr>
          <p:cNvPr id="8" name="Content Placeholder 7">
            <a:extLst>
              <a:ext uri="{FF2B5EF4-FFF2-40B4-BE49-F238E27FC236}">
                <a16:creationId xmlns="" xmlns:a16="http://schemas.microsoft.com/office/drawing/2014/main" id="{256A640F-0DE8-43AE-9A44-74B302AB9BE7}"/>
              </a:ext>
            </a:extLst>
          </p:cNvPr>
          <p:cNvSpPr>
            <a:spLocks noGrp="1"/>
          </p:cNvSpPr>
          <p:nvPr>
            <p:ph idx="1"/>
          </p:nvPr>
        </p:nvSpPr>
        <p:spPr/>
        <p:txBody>
          <a:bodyPr/>
          <a:lstStyle/>
          <a:p>
            <a:pPr marL="0" indent="0">
              <a:buNone/>
            </a:pPr>
            <a:r>
              <a:rPr lang="en-US" dirty="0"/>
              <a:t>We would like to thank DTU for giving us an opportunity to showcase our work, </a:t>
            </a:r>
            <a:r>
              <a:rPr lang="en-US" dirty="0" err="1"/>
              <a:t>codeforces</a:t>
            </a:r>
            <a:r>
              <a:rPr lang="en-US" dirty="0"/>
              <a:t> for providing us with APIs and a great platform for CP lovers, </a:t>
            </a:r>
            <a:r>
              <a:rPr lang="en-US" dirty="0" err="1"/>
              <a:t>NodeJs</a:t>
            </a:r>
            <a:r>
              <a:rPr lang="en-US" dirty="0"/>
              <a:t>, </a:t>
            </a:r>
            <a:r>
              <a:rPr lang="en-US" dirty="0" err="1"/>
              <a:t>SocketIO</a:t>
            </a:r>
            <a:r>
              <a:rPr lang="en-US" dirty="0"/>
              <a:t>, and </a:t>
            </a:r>
            <a:r>
              <a:rPr lang="en-US" dirty="0" err="1"/>
              <a:t>FireBase</a:t>
            </a:r>
            <a:r>
              <a:rPr lang="en-US" dirty="0"/>
              <a:t> (open source </a:t>
            </a:r>
            <a:r>
              <a:rPr lang="en-US" dirty="0" err="1"/>
              <a:t>softwares</a:t>
            </a:r>
            <a:r>
              <a:rPr lang="en-US" dirty="0"/>
              <a:t> we used). </a:t>
            </a:r>
          </a:p>
          <a:p>
            <a:pPr marL="0" indent="0">
              <a:buNone/>
            </a:pPr>
            <a:r>
              <a:rPr lang="en-US" dirty="0">
                <a:hlinkClick r:id="rId2"/>
              </a:rPr>
              <a:t>https://codeforces.com/</a:t>
            </a:r>
            <a:endParaRPr lang="en-US" dirty="0"/>
          </a:p>
          <a:p>
            <a:pPr marL="0" indent="0">
              <a:buNone/>
            </a:pPr>
            <a:r>
              <a:rPr lang="en-IN" dirty="0">
                <a:hlinkClick r:id="rId3"/>
              </a:rPr>
              <a:t>https://nodejs.org/en/</a:t>
            </a:r>
            <a:endParaRPr lang="en-IN" dirty="0"/>
          </a:p>
          <a:p>
            <a:pPr marL="0" indent="0">
              <a:buNone/>
            </a:pPr>
            <a:r>
              <a:rPr lang="en-IN" dirty="0">
                <a:hlinkClick r:id="rId4"/>
              </a:rPr>
              <a:t>https://socket.io/</a:t>
            </a:r>
            <a:endParaRPr lang="en-IN" dirty="0"/>
          </a:p>
          <a:p>
            <a:pPr marL="0" indent="0">
              <a:buNone/>
            </a:pPr>
            <a:r>
              <a:rPr lang="en-IN" dirty="0">
                <a:hlinkClick r:id="rId5"/>
              </a:rPr>
              <a:t>https://firebase.google.com/</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71604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TM04033921[[fn=Damask]]</Template>
  <TotalTime>77</TotalTime>
  <Words>464</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Damask</vt:lpstr>
      <vt:lpstr>GAME OF CODES</vt:lpstr>
      <vt:lpstr>OVERVIEW AND MOTIVATION</vt:lpstr>
      <vt:lpstr>Our TiMeline </vt:lpstr>
      <vt:lpstr>Our FEATURES </vt:lpstr>
      <vt:lpstr>Our FEATURES </vt:lpstr>
      <vt:lpstr>TECH STACK WE USED</vt:lpstr>
      <vt:lpstr>REACH AND AUDIENCE</vt:lpstr>
      <vt:lpstr>FURTHER STEPS</vt:lpstr>
      <vt:lpstr>ACKNOWLEDGEMENT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CODES</dc:title>
  <dc:creator>Hardik Sharma</dc:creator>
  <cp:lastModifiedBy>HOME</cp:lastModifiedBy>
  <cp:revision>10</cp:revision>
  <dcterms:created xsi:type="dcterms:W3CDTF">2020-11-21T04:52:53Z</dcterms:created>
  <dcterms:modified xsi:type="dcterms:W3CDTF">2020-11-21T12:12:47Z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