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300" r:id="rId6"/>
    <p:sldId id="283" r:id="rId7"/>
    <p:sldId id="281" r:id="rId8"/>
    <p:sldId id="282" r:id="rId9"/>
    <p:sldId id="284" r:id="rId10"/>
    <p:sldId id="285" r:id="rId11"/>
    <p:sldId id="286" r:id="rId12"/>
    <p:sldId id="287" r:id="rId13"/>
    <p:sldId id="288" r:id="rId14"/>
    <p:sldId id="289" r:id="rId15"/>
    <p:sldId id="290" r:id="rId16"/>
    <p:sldId id="292" r:id="rId17"/>
    <p:sldId id="293" r:id="rId18"/>
    <p:sldId id="294" r:id="rId19"/>
    <p:sldId id="295" r:id="rId20"/>
    <p:sldId id="296" r:id="rId21"/>
    <p:sldId id="297"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1757DC-519D-4AEA-B180-D93D6D563954}">
          <p14:sldIdLst>
            <p14:sldId id="280"/>
            <p14:sldId id="300"/>
            <p14:sldId id="283"/>
            <p14:sldId id="281"/>
            <p14:sldId id="282"/>
            <p14:sldId id="284"/>
            <p14:sldId id="285"/>
            <p14:sldId id="286"/>
            <p14:sldId id="287"/>
            <p14:sldId id="288"/>
            <p14:sldId id="289"/>
            <p14:sldId id="290"/>
            <p14:sldId id="292"/>
            <p14:sldId id="293"/>
            <p14:sldId id="294"/>
            <p14:sldId id="295"/>
            <p14:sldId id="296"/>
            <p14:sldId id="297"/>
            <p14:sldId id="299"/>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NSE(VOLUME</a:t>
            </a:r>
            <a:r>
              <a:rPr lang="en-IN" baseline="0"/>
              <a:t> VS P/L)</a:t>
            </a:r>
            <a:endParaRPr lang="en-IN"/>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66675" cap="rnd" cmpd="sng">
                <a:solidFill>
                  <a:srgbClr val="FF0000"/>
                </a:solidFill>
                <a:prstDash val="solid"/>
              </a:ln>
              <a:effectLst/>
            </c:spPr>
            <c:trendlineType val="linear"/>
            <c:forward val="1"/>
            <c:dispRSqr val="1"/>
            <c:dispEq val="1"/>
            <c:trendlineLbl>
              <c:layout>
                <c:manualLayout>
                  <c:x val="0.10575220875679409"/>
                  <c:y val="-0.5233741166969513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forward val="2"/>
            <c:dispRSqr val="0"/>
            <c:dispEq val="0"/>
          </c:trendline>
          <c:xVal>
            <c:numRef>
              <c:f>NSE!$G$2:$G$262</c:f>
              <c:numCache>
                <c:formatCode>General</c:formatCode>
                <c:ptCount val="261"/>
                <c:pt idx="0">
                  <c:v>722600</c:v>
                </c:pt>
                <c:pt idx="1">
                  <c:v>627700</c:v>
                </c:pt>
                <c:pt idx="2">
                  <c:v>759400</c:v>
                </c:pt>
                <c:pt idx="3">
                  <c:v>721300</c:v>
                </c:pt>
                <c:pt idx="4">
                  <c:v>804800</c:v>
                </c:pt>
                <c:pt idx="5">
                  <c:v>463400</c:v>
                </c:pt>
                <c:pt idx="6">
                  <c:v>493600</c:v>
                </c:pt>
                <c:pt idx="7">
                  <c:v>773300</c:v>
                </c:pt>
                <c:pt idx="8">
                  <c:v>966400</c:v>
                </c:pt>
                <c:pt idx="9">
                  <c:v>1117400</c:v>
                </c:pt>
                <c:pt idx="10">
                  <c:v>924000</c:v>
                </c:pt>
                <c:pt idx="11">
                  <c:v>1095100</c:v>
                </c:pt>
                <c:pt idx="12">
                  <c:v>1256700</c:v>
                </c:pt>
                <c:pt idx="13">
                  <c:v>1307000</c:v>
                </c:pt>
                <c:pt idx="14">
                  <c:v>1038300</c:v>
                </c:pt>
                <c:pt idx="15">
                  <c:v>1647300</c:v>
                </c:pt>
                <c:pt idx="16">
                  <c:v>925500</c:v>
                </c:pt>
                <c:pt idx="17">
                  <c:v>1033000</c:v>
                </c:pt>
                <c:pt idx="18">
                  <c:v>605300</c:v>
                </c:pt>
                <c:pt idx="19">
                  <c:v>1255800</c:v>
                </c:pt>
                <c:pt idx="20">
                  <c:v>902700</c:v>
                </c:pt>
                <c:pt idx="21">
                  <c:v>563600</c:v>
                </c:pt>
                <c:pt idx="22">
                  <c:v>796900</c:v>
                </c:pt>
                <c:pt idx="23">
                  <c:v>1091700</c:v>
                </c:pt>
                <c:pt idx="24">
                  <c:v>881200</c:v>
                </c:pt>
                <c:pt idx="25">
                  <c:v>868900</c:v>
                </c:pt>
                <c:pt idx="26">
                  <c:v>872400</c:v>
                </c:pt>
                <c:pt idx="27">
                  <c:v>1020400</c:v>
                </c:pt>
                <c:pt idx="28">
                  <c:v>1473500</c:v>
                </c:pt>
                <c:pt idx="29">
                  <c:v>944900</c:v>
                </c:pt>
                <c:pt idx="30">
                  <c:v>840800</c:v>
                </c:pt>
                <c:pt idx="31">
                  <c:v>893400</c:v>
                </c:pt>
                <c:pt idx="32">
                  <c:v>924800</c:v>
                </c:pt>
                <c:pt idx="33">
                  <c:v>586600</c:v>
                </c:pt>
                <c:pt idx="34">
                  <c:v>904500</c:v>
                </c:pt>
                <c:pt idx="35">
                  <c:v>785700</c:v>
                </c:pt>
                <c:pt idx="36">
                  <c:v>879400</c:v>
                </c:pt>
                <c:pt idx="37">
                  <c:v>843400</c:v>
                </c:pt>
                <c:pt idx="38">
                  <c:v>735500</c:v>
                </c:pt>
                <c:pt idx="39">
                  <c:v>755100</c:v>
                </c:pt>
                <c:pt idx="40">
                  <c:v>850000</c:v>
                </c:pt>
                <c:pt idx="41">
                  <c:v>1072500</c:v>
                </c:pt>
                <c:pt idx="42">
                  <c:v>878800</c:v>
                </c:pt>
                <c:pt idx="43">
                  <c:v>780000</c:v>
                </c:pt>
                <c:pt idx="44">
                  <c:v>775700</c:v>
                </c:pt>
                <c:pt idx="45">
                  <c:v>1035500</c:v>
                </c:pt>
                <c:pt idx="46">
                  <c:v>792800</c:v>
                </c:pt>
                <c:pt idx="47">
                  <c:v>483500</c:v>
                </c:pt>
                <c:pt idx="48">
                  <c:v>904400</c:v>
                </c:pt>
                <c:pt idx="49">
                  <c:v>984500</c:v>
                </c:pt>
                <c:pt idx="50">
                  <c:v>715600</c:v>
                </c:pt>
                <c:pt idx="51">
                  <c:v>1212800</c:v>
                </c:pt>
                <c:pt idx="52">
                  <c:v>981200</c:v>
                </c:pt>
                <c:pt idx="53">
                  <c:v>1048400</c:v>
                </c:pt>
                <c:pt idx="54">
                  <c:v>956600</c:v>
                </c:pt>
                <c:pt idx="55">
                  <c:v>703800</c:v>
                </c:pt>
                <c:pt idx="56">
                  <c:v>821500</c:v>
                </c:pt>
                <c:pt idx="57">
                  <c:v>605800</c:v>
                </c:pt>
                <c:pt idx="58">
                  <c:v>658500</c:v>
                </c:pt>
                <c:pt idx="59">
                  <c:v>676500</c:v>
                </c:pt>
                <c:pt idx="60">
                  <c:v>786400</c:v>
                </c:pt>
                <c:pt idx="61">
                  <c:v>778400</c:v>
                </c:pt>
                <c:pt idx="62">
                  <c:v>942100</c:v>
                </c:pt>
                <c:pt idx="63">
                  <c:v>1627900</c:v>
                </c:pt>
                <c:pt idx="64">
                  <c:v>1052800</c:v>
                </c:pt>
                <c:pt idx="65">
                  <c:v>1092200</c:v>
                </c:pt>
                <c:pt idx="66">
                  <c:v>967800</c:v>
                </c:pt>
                <c:pt idx="67">
                  <c:v>1110800</c:v>
                </c:pt>
                <c:pt idx="68">
                  <c:v>850200</c:v>
                </c:pt>
                <c:pt idx="69">
                  <c:v>1006200</c:v>
                </c:pt>
                <c:pt idx="70">
                  <c:v>1207600</c:v>
                </c:pt>
                <c:pt idx="71">
                  <c:v>1143700</c:v>
                </c:pt>
                <c:pt idx="72">
                  <c:v>700000</c:v>
                </c:pt>
                <c:pt idx="73">
                  <c:v>664200</c:v>
                </c:pt>
                <c:pt idx="74">
                  <c:v>673400</c:v>
                </c:pt>
                <c:pt idx="75">
                  <c:v>893700</c:v>
                </c:pt>
                <c:pt idx="76">
                  <c:v>814700</c:v>
                </c:pt>
                <c:pt idx="77">
                  <c:v>784700</c:v>
                </c:pt>
                <c:pt idx="78">
                  <c:v>958200</c:v>
                </c:pt>
                <c:pt idx="79">
                  <c:v>1141000</c:v>
                </c:pt>
                <c:pt idx="80">
                  <c:v>1181500</c:v>
                </c:pt>
                <c:pt idx="81">
                  <c:v>748700</c:v>
                </c:pt>
                <c:pt idx="82">
                  <c:v>837200</c:v>
                </c:pt>
                <c:pt idx="83">
                  <c:v>819200</c:v>
                </c:pt>
                <c:pt idx="84">
                  <c:v>814600</c:v>
                </c:pt>
                <c:pt idx="85">
                  <c:v>747800</c:v>
                </c:pt>
                <c:pt idx="86">
                  <c:v>703600</c:v>
                </c:pt>
                <c:pt idx="87">
                  <c:v>1006200</c:v>
                </c:pt>
                <c:pt idx="88">
                  <c:v>1037100</c:v>
                </c:pt>
                <c:pt idx="89">
                  <c:v>954800</c:v>
                </c:pt>
                <c:pt idx="90">
                  <c:v>1031300</c:v>
                </c:pt>
                <c:pt idx="91">
                  <c:v>859000</c:v>
                </c:pt>
                <c:pt idx="92">
                  <c:v>742200</c:v>
                </c:pt>
                <c:pt idx="93">
                  <c:v>976200</c:v>
                </c:pt>
                <c:pt idx="94">
                  <c:v>789600</c:v>
                </c:pt>
                <c:pt idx="95">
                  <c:v>1062800</c:v>
                </c:pt>
                <c:pt idx="96">
                  <c:v>961400</c:v>
                </c:pt>
                <c:pt idx="97">
                  <c:v>1193700</c:v>
                </c:pt>
                <c:pt idx="98">
                  <c:v>662600</c:v>
                </c:pt>
                <c:pt idx="99">
                  <c:v>913200</c:v>
                </c:pt>
                <c:pt idx="100">
                  <c:v>683100</c:v>
                </c:pt>
                <c:pt idx="101">
                  <c:v>1771900</c:v>
                </c:pt>
                <c:pt idx="102">
                  <c:v>1131200</c:v>
                </c:pt>
                <c:pt idx="103">
                  <c:v>1274600</c:v>
                </c:pt>
                <c:pt idx="104">
                  <c:v>1108600</c:v>
                </c:pt>
                <c:pt idx="105">
                  <c:v>773100</c:v>
                </c:pt>
                <c:pt idx="106">
                  <c:v>976300</c:v>
                </c:pt>
                <c:pt idx="107">
                  <c:v>836400</c:v>
                </c:pt>
                <c:pt idx="108">
                  <c:v>913500</c:v>
                </c:pt>
                <c:pt idx="109">
                  <c:v>865400</c:v>
                </c:pt>
                <c:pt idx="110">
                  <c:v>745700</c:v>
                </c:pt>
                <c:pt idx="111">
                  <c:v>676500</c:v>
                </c:pt>
                <c:pt idx="112">
                  <c:v>879400</c:v>
                </c:pt>
                <c:pt idx="113">
                  <c:v>1159200</c:v>
                </c:pt>
                <c:pt idx="114">
                  <c:v>1129900</c:v>
                </c:pt>
                <c:pt idx="115">
                  <c:v>1304500</c:v>
                </c:pt>
                <c:pt idx="116">
                  <c:v>1180800</c:v>
                </c:pt>
                <c:pt idx="117">
                  <c:v>841500</c:v>
                </c:pt>
                <c:pt idx="118">
                  <c:v>1133300</c:v>
                </c:pt>
                <c:pt idx="119">
                  <c:v>821400</c:v>
                </c:pt>
                <c:pt idx="120">
                  <c:v>1079300</c:v>
                </c:pt>
                <c:pt idx="121">
                  <c:v>1166900</c:v>
                </c:pt>
                <c:pt idx="122">
                  <c:v>1134200</c:v>
                </c:pt>
                <c:pt idx="123">
                  <c:v>832700</c:v>
                </c:pt>
                <c:pt idx="124">
                  <c:v>1098800</c:v>
                </c:pt>
                <c:pt idx="125">
                  <c:v>1175400</c:v>
                </c:pt>
                <c:pt idx="126">
                  <c:v>1113700</c:v>
                </c:pt>
                <c:pt idx="127">
                  <c:v>937700</c:v>
                </c:pt>
                <c:pt idx="128">
                  <c:v>775200</c:v>
                </c:pt>
                <c:pt idx="129">
                  <c:v>1048800</c:v>
                </c:pt>
                <c:pt idx="130">
                  <c:v>1093900</c:v>
                </c:pt>
                <c:pt idx="131">
                  <c:v>1091000</c:v>
                </c:pt>
                <c:pt idx="132">
                  <c:v>1528000</c:v>
                </c:pt>
                <c:pt idx="133">
                  <c:v>991700</c:v>
                </c:pt>
                <c:pt idx="134">
                  <c:v>1112800</c:v>
                </c:pt>
                <c:pt idx="135">
                  <c:v>1068000</c:v>
                </c:pt>
                <c:pt idx="136">
                  <c:v>1290700</c:v>
                </c:pt>
                <c:pt idx="137">
                  <c:v>891900</c:v>
                </c:pt>
                <c:pt idx="138">
                  <c:v>851200</c:v>
                </c:pt>
                <c:pt idx="139">
                  <c:v>1049300</c:v>
                </c:pt>
                <c:pt idx="140">
                  <c:v>1320800</c:v>
                </c:pt>
                <c:pt idx="141">
                  <c:v>1233300</c:v>
                </c:pt>
                <c:pt idx="142">
                  <c:v>942800</c:v>
                </c:pt>
                <c:pt idx="143">
                  <c:v>1004800</c:v>
                </c:pt>
                <c:pt idx="144">
                  <c:v>924100</c:v>
                </c:pt>
                <c:pt idx="145">
                  <c:v>1353300</c:v>
                </c:pt>
                <c:pt idx="146">
                  <c:v>1279100</c:v>
                </c:pt>
                <c:pt idx="147">
                  <c:v>831500</c:v>
                </c:pt>
                <c:pt idx="148">
                  <c:v>1411900</c:v>
                </c:pt>
                <c:pt idx="149">
                  <c:v>1629300</c:v>
                </c:pt>
                <c:pt idx="150">
                  <c:v>1805300</c:v>
                </c:pt>
                <c:pt idx="151">
                  <c:v>1713700</c:v>
                </c:pt>
                <c:pt idx="152">
                  <c:v>1167000</c:v>
                </c:pt>
                <c:pt idx="153">
                  <c:v>1315600</c:v>
                </c:pt>
                <c:pt idx="154">
                  <c:v>1798900</c:v>
                </c:pt>
                <c:pt idx="155">
                  <c:v>629700</c:v>
                </c:pt>
                <c:pt idx="156">
                  <c:v>1241600</c:v>
                </c:pt>
                <c:pt idx="157">
                  <c:v>1107700</c:v>
                </c:pt>
                <c:pt idx="158">
                  <c:v>1569700</c:v>
                </c:pt>
                <c:pt idx="159">
                  <c:v>1688400</c:v>
                </c:pt>
                <c:pt idx="160">
                  <c:v>1883600</c:v>
                </c:pt>
                <c:pt idx="161">
                  <c:v>1591500</c:v>
                </c:pt>
                <c:pt idx="162">
                  <c:v>1188700</c:v>
                </c:pt>
                <c:pt idx="163">
                  <c:v>1073400</c:v>
                </c:pt>
                <c:pt idx="164">
                  <c:v>1395300</c:v>
                </c:pt>
                <c:pt idx="165">
                  <c:v>1481500</c:v>
                </c:pt>
                <c:pt idx="166">
                  <c:v>1713000</c:v>
                </c:pt>
                <c:pt idx="167">
                  <c:v>2273800</c:v>
                </c:pt>
                <c:pt idx="168">
                  <c:v>1501200</c:v>
                </c:pt>
                <c:pt idx="169">
                  <c:v>2049200</c:v>
                </c:pt>
                <c:pt idx="170">
                  <c:v>1602500</c:v>
                </c:pt>
                <c:pt idx="171">
                  <c:v>2134700</c:v>
                </c:pt>
                <c:pt idx="172">
                  <c:v>1393600</c:v>
                </c:pt>
                <c:pt idx="173">
                  <c:v>1884700</c:v>
                </c:pt>
                <c:pt idx="174">
                  <c:v>1398900</c:v>
                </c:pt>
                <c:pt idx="175">
                  <c:v>1871500</c:v>
                </c:pt>
                <c:pt idx="176">
                  <c:v>1747200</c:v>
                </c:pt>
                <c:pt idx="177">
                  <c:v>1447100</c:v>
                </c:pt>
                <c:pt idx="178">
                  <c:v>984000</c:v>
                </c:pt>
                <c:pt idx="179">
                  <c:v>1806000</c:v>
                </c:pt>
                <c:pt idx="180">
                  <c:v>1218400</c:v>
                </c:pt>
                <c:pt idx="181">
                  <c:v>1769600</c:v>
                </c:pt>
                <c:pt idx="182">
                  <c:v>1932700</c:v>
                </c:pt>
                <c:pt idx="183">
                  <c:v>2132600</c:v>
                </c:pt>
                <c:pt idx="184">
                  <c:v>2124900</c:v>
                </c:pt>
                <c:pt idx="185">
                  <c:v>1322200</c:v>
                </c:pt>
                <c:pt idx="186">
                  <c:v>1757400</c:v>
                </c:pt>
                <c:pt idx="187">
                  <c:v>2018300</c:v>
                </c:pt>
                <c:pt idx="188">
                  <c:v>1690100</c:v>
                </c:pt>
                <c:pt idx="189">
                  <c:v>1846400</c:v>
                </c:pt>
                <c:pt idx="190">
                  <c:v>1920800</c:v>
                </c:pt>
                <c:pt idx="191">
                  <c:v>2258100</c:v>
                </c:pt>
                <c:pt idx="192">
                  <c:v>2464500</c:v>
                </c:pt>
                <c:pt idx="193">
                  <c:v>2546000</c:v>
                </c:pt>
                <c:pt idx="194">
                  <c:v>2593600</c:v>
                </c:pt>
                <c:pt idx="195">
                  <c:v>1607000</c:v>
                </c:pt>
                <c:pt idx="196">
                  <c:v>2707400</c:v>
                </c:pt>
                <c:pt idx="197">
                  <c:v>3197800</c:v>
                </c:pt>
                <c:pt idx="198">
                  <c:v>2084700</c:v>
                </c:pt>
                <c:pt idx="199">
                  <c:v>2275300</c:v>
                </c:pt>
                <c:pt idx="200">
                  <c:v>3435100</c:v>
                </c:pt>
                <c:pt idx="201">
                  <c:v>3658100</c:v>
                </c:pt>
                <c:pt idx="202">
                  <c:v>4008200</c:v>
                </c:pt>
                <c:pt idx="203">
                  <c:v>2774100</c:v>
                </c:pt>
                <c:pt idx="204">
                  <c:v>3299500</c:v>
                </c:pt>
                <c:pt idx="205">
                  <c:v>3044300</c:v>
                </c:pt>
                <c:pt idx="206">
                  <c:v>3947000</c:v>
                </c:pt>
                <c:pt idx="207">
                  <c:v>3410800</c:v>
                </c:pt>
                <c:pt idx="208">
                  <c:v>2347700</c:v>
                </c:pt>
                <c:pt idx="209">
                  <c:v>2819500</c:v>
                </c:pt>
                <c:pt idx="210">
                  <c:v>3744700</c:v>
                </c:pt>
                <c:pt idx="211">
                  <c:v>3245300</c:v>
                </c:pt>
                <c:pt idx="212">
                  <c:v>3597300</c:v>
                </c:pt>
                <c:pt idx="213">
                  <c:v>2890000</c:v>
                </c:pt>
                <c:pt idx="214">
                  <c:v>1979200</c:v>
                </c:pt>
                <c:pt idx="215">
                  <c:v>1978600</c:v>
                </c:pt>
                <c:pt idx="216">
                  <c:v>2428400</c:v>
                </c:pt>
                <c:pt idx="217">
                  <c:v>2699500</c:v>
                </c:pt>
                <c:pt idx="218">
                  <c:v>2397000</c:v>
                </c:pt>
                <c:pt idx="219">
                  <c:v>2743500</c:v>
                </c:pt>
                <c:pt idx="220">
                  <c:v>3026800</c:v>
                </c:pt>
                <c:pt idx="221">
                  <c:v>2540400</c:v>
                </c:pt>
                <c:pt idx="222">
                  <c:v>1693100</c:v>
                </c:pt>
                <c:pt idx="223">
                  <c:v>2937900</c:v>
                </c:pt>
                <c:pt idx="224">
                  <c:v>5338500</c:v>
                </c:pt>
                <c:pt idx="225">
                  <c:v>5515500</c:v>
                </c:pt>
                <c:pt idx="226">
                  <c:v>5347100</c:v>
                </c:pt>
                <c:pt idx="227">
                  <c:v>3795900</c:v>
                </c:pt>
                <c:pt idx="228">
                  <c:v>2509300</c:v>
                </c:pt>
                <c:pt idx="229">
                  <c:v>2452800</c:v>
                </c:pt>
                <c:pt idx="230">
                  <c:v>2926700</c:v>
                </c:pt>
                <c:pt idx="231">
                  <c:v>3442000</c:v>
                </c:pt>
                <c:pt idx="232">
                  <c:v>2711500</c:v>
                </c:pt>
                <c:pt idx="233">
                  <c:v>3452700</c:v>
                </c:pt>
                <c:pt idx="234">
                  <c:v>3535000</c:v>
                </c:pt>
                <c:pt idx="235">
                  <c:v>3464800</c:v>
                </c:pt>
                <c:pt idx="236">
                  <c:v>3223400</c:v>
                </c:pt>
                <c:pt idx="237">
                  <c:v>4121300</c:v>
                </c:pt>
                <c:pt idx="238">
                  <c:v>3834900</c:v>
                </c:pt>
                <c:pt idx="239">
                  <c:v>3816400</c:v>
                </c:pt>
                <c:pt idx="240">
                  <c:v>3875500</c:v>
                </c:pt>
                <c:pt idx="241">
                  <c:v>2826900</c:v>
                </c:pt>
                <c:pt idx="242">
                  <c:v>3185300</c:v>
                </c:pt>
                <c:pt idx="243">
                  <c:v>3173700</c:v>
                </c:pt>
                <c:pt idx="244">
                  <c:v>3391900</c:v>
                </c:pt>
                <c:pt idx="245">
                  <c:v>3193100</c:v>
                </c:pt>
                <c:pt idx="246">
                  <c:v>3027200</c:v>
                </c:pt>
                <c:pt idx="247">
                  <c:v>2895500</c:v>
                </c:pt>
                <c:pt idx="248">
                  <c:v>3299700</c:v>
                </c:pt>
                <c:pt idx="249">
                  <c:v>3441300</c:v>
                </c:pt>
                <c:pt idx="250">
                  <c:v>4037500</c:v>
                </c:pt>
                <c:pt idx="251">
                  <c:v>3095600</c:v>
                </c:pt>
                <c:pt idx="252">
                  <c:v>2441000</c:v>
                </c:pt>
                <c:pt idx="253">
                  <c:v>3255700</c:v>
                </c:pt>
                <c:pt idx="254">
                  <c:v>1918100</c:v>
                </c:pt>
                <c:pt idx="255">
                  <c:v>2825300</c:v>
                </c:pt>
                <c:pt idx="256">
                  <c:v>2714800</c:v>
                </c:pt>
                <c:pt idx="257">
                  <c:v>2665900</c:v>
                </c:pt>
                <c:pt idx="258">
                  <c:v>2948800</c:v>
                </c:pt>
                <c:pt idx="259">
                  <c:v>3119300</c:v>
                </c:pt>
                <c:pt idx="260">
                  <c:v>3417300</c:v>
                </c:pt>
              </c:numCache>
            </c:numRef>
          </c:xVal>
          <c:y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yVal>
          <c:smooth val="0"/>
          <c:extLst xmlns:c16r2="http://schemas.microsoft.com/office/drawing/2015/06/chart">
            <c:ext xmlns:c16="http://schemas.microsoft.com/office/drawing/2014/chart" uri="{C3380CC4-5D6E-409C-BE32-E72D297353CC}">
              <c16:uniqueId val="{00000001-054B-417C-B1CD-76821E7BC799}"/>
            </c:ext>
          </c:extLst>
        </c:ser>
        <c:dLbls>
          <c:showLegendKey val="0"/>
          <c:showVal val="0"/>
          <c:showCatName val="0"/>
          <c:showSerName val="0"/>
          <c:showPercent val="0"/>
          <c:showBubbleSize val="0"/>
        </c:dLbls>
        <c:axId val="58161792"/>
        <c:axId val="77273728"/>
      </c:scatterChart>
      <c:valAx>
        <c:axId val="58161792"/>
        <c:scaling>
          <c:orientation val="minMax"/>
          <c:min val="10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73728"/>
        <c:crosses val="autoZero"/>
        <c:crossBetween val="midCat"/>
      </c:valAx>
      <c:valAx>
        <c:axId val="77273728"/>
        <c:scaling>
          <c:orientation val="minMax"/>
          <c:max val="6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6179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Volume vs P/L Correlation for</a:t>
            </a:r>
            <a:r>
              <a:rPr lang="en-IN" baseline="0"/>
              <a:t> BSE</a:t>
            </a:r>
            <a:endParaRPr lang="en-IN"/>
          </a:p>
        </c:rich>
      </c:tx>
      <c:layout>
        <c:manualLayout>
          <c:xMode val="edge"/>
          <c:yMode val="edge"/>
          <c:x val="7.7866957058557285E-2"/>
          <c:y val="1.3021703796636669E-2"/>
        </c:manualLayout>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1.6606029477401911E-2"/>
                  <c:y val="-0.39996375682408675"/>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50800" cap="rnd">
                <a:solidFill>
                  <a:srgbClr val="FF0000"/>
                </a:solidFill>
                <a:prstDash val="solid"/>
              </a:ln>
              <a:effectLst/>
            </c:spPr>
            <c:trendlineType val="linear"/>
            <c:dispRSqr val="0"/>
            <c:dispEq val="0"/>
          </c:trendline>
          <c:xVal>
            <c:numRef>
              <c:f>BSE!$G$2:$G$262</c:f>
              <c:numCache>
                <c:formatCode>General</c:formatCode>
                <c:ptCount val="261"/>
                <c:pt idx="0">
                  <c:v>58000</c:v>
                </c:pt>
                <c:pt idx="1">
                  <c:v>36400</c:v>
                </c:pt>
                <c:pt idx="2">
                  <c:v>49400</c:v>
                </c:pt>
                <c:pt idx="3">
                  <c:v>58700</c:v>
                </c:pt>
                <c:pt idx="4">
                  <c:v>65200</c:v>
                </c:pt>
                <c:pt idx="5">
                  <c:v>28000</c:v>
                </c:pt>
                <c:pt idx="6">
                  <c:v>25600</c:v>
                </c:pt>
                <c:pt idx="7">
                  <c:v>60500</c:v>
                </c:pt>
                <c:pt idx="8">
                  <c:v>62500</c:v>
                </c:pt>
                <c:pt idx="9">
                  <c:v>59100</c:v>
                </c:pt>
                <c:pt idx="10">
                  <c:v>38200</c:v>
                </c:pt>
                <c:pt idx="11">
                  <c:v>60600</c:v>
                </c:pt>
                <c:pt idx="12">
                  <c:v>90900</c:v>
                </c:pt>
                <c:pt idx="13">
                  <c:v>86500</c:v>
                </c:pt>
                <c:pt idx="14">
                  <c:v>67600</c:v>
                </c:pt>
                <c:pt idx="15">
                  <c:v>134400</c:v>
                </c:pt>
                <c:pt idx="16">
                  <c:v>67100</c:v>
                </c:pt>
                <c:pt idx="17">
                  <c:v>81900</c:v>
                </c:pt>
                <c:pt idx="18">
                  <c:v>33900</c:v>
                </c:pt>
                <c:pt idx="19">
                  <c:v>54700</c:v>
                </c:pt>
                <c:pt idx="20">
                  <c:v>61800</c:v>
                </c:pt>
                <c:pt idx="21">
                  <c:v>52000</c:v>
                </c:pt>
                <c:pt idx="22">
                  <c:v>51300</c:v>
                </c:pt>
                <c:pt idx="23">
                  <c:v>59800</c:v>
                </c:pt>
                <c:pt idx="24">
                  <c:v>57100</c:v>
                </c:pt>
                <c:pt idx="25">
                  <c:v>53800</c:v>
                </c:pt>
                <c:pt idx="26">
                  <c:v>62100</c:v>
                </c:pt>
                <c:pt idx="27">
                  <c:v>66200</c:v>
                </c:pt>
                <c:pt idx="28">
                  <c:v>78800</c:v>
                </c:pt>
                <c:pt idx="29">
                  <c:v>56200</c:v>
                </c:pt>
                <c:pt idx="30">
                  <c:v>51100</c:v>
                </c:pt>
                <c:pt idx="31">
                  <c:v>57900</c:v>
                </c:pt>
                <c:pt idx="32">
                  <c:v>52700</c:v>
                </c:pt>
                <c:pt idx="33">
                  <c:v>41400</c:v>
                </c:pt>
                <c:pt idx="34">
                  <c:v>80500</c:v>
                </c:pt>
                <c:pt idx="35">
                  <c:v>71500</c:v>
                </c:pt>
                <c:pt idx="36">
                  <c:v>62900</c:v>
                </c:pt>
                <c:pt idx="37">
                  <c:v>63900</c:v>
                </c:pt>
                <c:pt idx="38">
                  <c:v>80800</c:v>
                </c:pt>
                <c:pt idx="39">
                  <c:v>54300</c:v>
                </c:pt>
                <c:pt idx="40">
                  <c:v>48900</c:v>
                </c:pt>
                <c:pt idx="41">
                  <c:v>61600</c:v>
                </c:pt>
                <c:pt idx="42">
                  <c:v>64700</c:v>
                </c:pt>
                <c:pt idx="43">
                  <c:v>48200</c:v>
                </c:pt>
                <c:pt idx="44">
                  <c:v>56900</c:v>
                </c:pt>
                <c:pt idx="45">
                  <c:v>60300</c:v>
                </c:pt>
                <c:pt idx="46">
                  <c:v>62300</c:v>
                </c:pt>
                <c:pt idx="47">
                  <c:v>32800</c:v>
                </c:pt>
                <c:pt idx="48">
                  <c:v>68300</c:v>
                </c:pt>
                <c:pt idx="49">
                  <c:v>65100</c:v>
                </c:pt>
                <c:pt idx="50">
                  <c:v>58200</c:v>
                </c:pt>
                <c:pt idx="51">
                  <c:v>76300</c:v>
                </c:pt>
                <c:pt idx="52">
                  <c:v>51200</c:v>
                </c:pt>
                <c:pt idx="53">
                  <c:v>47000</c:v>
                </c:pt>
                <c:pt idx="54">
                  <c:v>49200</c:v>
                </c:pt>
                <c:pt idx="55">
                  <c:v>48900</c:v>
                </c:pt>
                <c:pt idx="56">
                  <c:v>45700</c:v>
                </c:pt>
                <c:pt idx="57">
                  <c:v>35900</c:v>
                </c:pt>
                <c:pt idx="58">
                  <c:v>37900</c:v>
                </c:pt>
                <c:pt idx="59">
                  <c:v>43500</c:v>
                </c:pt>
                <c:pt idx="60">
                  <c:v>48900</c:v>
                </c:pt>
                <c:pt idx="61">
                  <c:v>49800</c:v>
                </c:pt>
                <c:pt idx="62">
                  <c:v>39900</c:v>
                </c:pt>
                <c:pt idx="63">
                  <c:v>65500</c:v>
                </c:pt>
                <c:pt idx="64">
                  <c:v>55600</c:v>
                </c:pt>
                <c:pt idx="65">
                  <c:v>63600</c:v>
                </c:pt>
                <c:pt idx="66">
                  <c:v>52000</c:v>
                </c:pt>
                <c:pt idx="67">
                  <c:v>57400</c:v>
                </c:pt>
                <c:pt idx="68">
                  <c:v>455500</c:v>
                </c:pt>
                <c:pt idx="69">
                  <c:v>454600</c:v>
                </c:pt>
                <c:pt idx="70">
                  <c:v>474000</c:v>
                </c:pt>
                <c:pt idx="71">
                  <c:v>117700</c:v>
                </c:pt>
                <c:pt idx="72">
                  <c:v>47300</c:v>
                </c:pt>
                <c:pt idx="73">
                  <c:v>40700</c:v>
                </c:pt>
                <c:pt idx="74">
                  <c:v>56300</c:v>
                </c:pt>
                <c:pt idx="75">
                  <c:v>50400</c:v>
                </c:pt>
                <c:pt idx="76">
                  <c:v>61200</c:v>
                </c:pt>
                <c:pt idx="77">
                  <c:v>51200</c:v>
                </c:pt>
                <c:pt idx="78">
                  <c:v>66500</c:v>
                </c:pt>
                <c:pt idx="79">
                  <c:v>66000</c:v>
                </c:pt>
                <c:pt idx="80">
                  <c:v>54300</c:v>
                </c:pt>
                <c:pt idx="81">
                  <c:v>55900</c:v>
                </c:pt>
                <c:pt idx="82">
                  <c:v>58800</c:v>
                </c:pt>
                <c:pt idx="83">
                  <c:v>151200</c:v>
                </c:pt>
                <c:pt idx="84">
                  <c:v>46700</c:v>
                </c:pt>
                <c:pt idx="85">
                  <c:v>39600</c:v>
                </c:pt>
                <c:pt idx="86">
                  <c:v>73000</c:v>
                </c:pt>
                <c:pt idx="87">
                  <c:v>72400</c:v>
                </c:pt>
                <c:pt idx="88">
                  <c:v>60200</c:v>
                </c:pt>
                <c:pt idx="89">
                  <c:v>56500</c:v>
                </c:pt>
                <c:pt idx="90">
                  <c:v>57300</c:v>
                </c:pt>
                <c:pt idx="91">
                  <c:v>47100</c:v>
                </c:pt>
                <c:pt idx="92">
                  <c:v>53300</c:v>
                </c:pt>
                <c:pt idx="93">
                  <c:v>46800</c:v>
                </c:pt>
                <c:pt idx="94">
                  <c:v>41000</c:v>
                </c:pt>
                <c:pt idx="95">
                  <c:v>42600</c:v>
                </c:pt>
                <c:pt idx="96">
                  <c:v>95700</c:v>
                </c:pt>
                <c:pt idx="97">
                  <c:v>48000</c:v>
                </c:pt>
                <c:pt idx="98">
                  <c:v>27200</c:v>
                </c:pt>
                <c:pt idx="99">
                  <c:v>44900</c:v>
                </c:pt>
                <c:pt idx="100">
                  <c:v>31300</c:v>
                </c:pt>
                <c:pt idx="101">
                  <c:v>80500</c:v>
                </c:pt>
                <c:pt idx="102">
                  <c:v>251800</c:v>
                </c:pt>
                <c:pt idx="103">
                  <c:v>347700</c:v>
                </c:pt>
                <c:pt idx="104">
                  <c:v>62400</c:v>
                </c:pt>
                <c:pt idx="105">
                  <c:v>50700</c:v>
                </c:pt>
                <c:pt idx="106">
                  <c:v>40200</c:v>
                </c:pt>
                <c:pt idx="107">
                  <c:v>51500</c:v>
                </c:pt>
                <c:pt idx="108">
                  <c:v>80100</c:v>
                </c:pt>
                <c:pt idx="109">
                  <c:v>66500</c:v>
                </c:pt>
                <c:pt idx="110">
                  <c:v>45400</c:v>
                </c:pt>
                <c:pt idx="111">
                  <c:v>52300</c:v>
                </c:pt>
                <c:pt idx="112">
                  <c:v>49100</c:v>
                </c:pt>
                <c:pt idx="113">
                  <c:v>154100</c:v>
                </c:pt>
                <c:pt idx="114">
                  <c:v>96100</c:v>
                </c:pt>
                <c:pt idx="115">
                  <c:v>89200</c:v>
                </c:pt>
                <c:pt idx="116">
                  <c:v>110400</c:v>
                </c:pt>
                <c:pt idx="117">
                  <c:v>83100</c:v>
                </c:pt>
                <c:pt idx="118">
                  <c:v>88300</c:v>
                </c:pt>
                <c:pt idx="119">
                  <c:v>55700</c:v>
                </c:pt>
                <c:pt idx="120">
                  <c:v>63100</c:v>
                </c:pt>
                <c:pt idx="121">
                  <c:v>65800</c:v>
                </c:pt>
                <c:pt idx="122">
                  <c:v>58800</c:v>
                </c:pt>
                <c:pt idx="123">
                  <c:v>56100</c:v>
                </c:pt>
                <c:pt idx="124">
                  <c:v>50200</c:v>
                </c:pt>
                <c:pt idx="125">
                  <c:v>75200</c:v>
                </c:pt>
                <c:pt idx="126">
                  <c:v>43500</c:v>
                </c:pt>
                <c:pt idx="127">
                  <c:v>51900</c:v>
                </c:pt>
                <c:pt idx="128">
                  <c:v>31100</c:v>
                </c:pt>
                <c:pt idx="129">
                  <c:v>53500</c:v>
                </c:pt>
                <c:pt idx="130">
                  <c:v>52400</c:v>
                </c:pt>
                <c:pt idx="131">
                  <c:v>55900</c:v>
                </c:pt>
                <c:pt idx="132">
                  <c:v>65300</c:v>
                </c:pt>
                <c:pt idx="133">
                  <c:v>66500</c:v>
                </c:pt>
                <c:pt idx="134">
                  <c:v>52900</c:v>
                </c:pt>
                <c:pt idx="135">
                  <c:v>104300</c:v>
                </c:pt>
                <c:pt idx="136">
                  <c:v>85400</c:v>
                </c:pt>
                <c:pt idx="137">
                  <c:v>68300</c:v>
                </c:pt>
                <c:pt idx="138">
                  <c:v>50800</c:v>
                </c:pt>
                <c:pt idx="139">
                  <c:v>62900</c:v>
                </c:pt>
                <c:pt idx="140">
                  <c:v>63200</c:v>
                </c:pt>
                <c:pt idx="141">
                  <c:v>73700</c:v>
                </c:pt>
                <c:pt idx="142">
                  <c:v>68600</c:v>
                </c:pt>
                <c:pt idx="143">
                  <c:v>45700</c:v>
                </c:pt>
                <c:pt idx="144">
                  <c:v>42500</c:v>
                </c:pt>
                <c:pt idx="145">
                  <c:v>60900</c:v>
                </c:pt>
                <c:pt idx="146">
                  <c:v>67600</c:v>
                </c:pt>
                <c:pt idx="147">
                  <c:v>58200</c:v>
                </c:pt>
                <c:pt idx="148">
                  <c:v>73800</c:v>
                </c:pt>
                <c:pt idx="149">
                  <c:v>106200</c:v>
                </c:pt>
                <c:pt idx="150">
                  <c:v>89800</c:v>
                </c:pt>
                <c:pt idx="151">
                  <c:v>137100</c:v>
                </c:pt>
                <c:pt idx="152">
                  <c:v>57200</c:v>
                </c:pt>
                <c:pt idx="153">
                  <c:v>87400</c:v>
                </c:pt>
                <c:pt idx="154">
                  <c:v>130800</c:v>
                </c:pt>
                <c:pt idx="155">
                  <c:v>58000</c:v>
                </c:pt>
                <c:pt idx="156">
                  <c:v>92100</c:v>
                </c:pt>
                <c:pt idx="157">
                  <c:v>59000</c:v>
                </c:pt>
                <c:pt idx="158">
                  <c:v>129600</c:v>
                </c:pt>
                <c:pt idx="159">
                  <c:v>111000</c:v>
                </c:pt>
                <c:pt idx="160">
                  <c:v>104000</c:v>
                </c:pt>
                <c:pt idx="161">
                  <c:v>76235200</c:v>
                </c:pt>
                <c:pt idx="162">
                  <c:v>36741900</c:v>
                </c:pt>
                <c:pt idx="163">
                  <c:v>39223800</c:v>
                </c:pt>
                <c:pt idx="164">
                  <c:v>48419100</c:v>
                </c:pt>
                <c:pt idx="165">
                  <c:v>105800</c:v>
                </c:pt>
                <c:pt idx="166">
                  <c:v>96400</c:v>
                </c:pt>
                <c:pt idx="167">
                  <c:v>86086000</c:v>
                </c:pt>
                <c:pt idx="168">
                  <c:v>28088200</c:v>
                </c:pt>
                <c:pt idx="169">
                  <c:v>101800</c:v>
                </c:pt>
                <c:pt idx="170">
                  <c:v>68300</c:v>
                </c:pt>
                <c:pt idx="171">
                  <c:v>77600</c:v>
                </c:pt>
                <c:pt idx="172">
                  <c:v>68500</c:v>
                </c:pt>
                <c:pt idx="173">
                  <c:v>86800</c:v>
                </c:pt>
                <c:pt idx="174">
                  <c:v>64800</c:v>
                </c:pt>
                <c:pt idx="175">
                  <c:v>81200</c:v>
                </c:pt>
                <c:pt idx="176">
                  <c:v>85400</c:v>
                </c:pt>
                <c:pt idx="177">
                  <c:v>73300</c:v>
                </c:pt>
                <c:pt idx="178">
                  <c:v>49900</c:v>
                </c:pt>
                <c:pt idx="179">
                  <c:v>73400</c:v>
                </c:pt>
                <c:pt idx="180">
                  <c:v>71900</c:v>
                </c:pt>
                <c:pt idx="181">
                  <c:v>77100</c:v>
                </c:pt>
                <c:pt idx="182">
                  <c:v>89400</c:v>
                </c:pt>
                <c:pt idx="183">
                  <c:v>109900</c:v>
                </c:pt>
                <c:pt idx="184">
                  <c:v>78700</c:v>
                </c:pt>
                <c:pt idx="185">
                  <c:v>80000</c:v>
                </c:pt>
                <c:pt idx="186">
                  <c:v>84500</c:v>
                </c:pt>
                <c:pt idx="187">
                  <c:v>84700</c:v>
                </c:pt>
                <c:pt idx="188">
                  <c:v>62300</c:v>
                </c:pt>
                <c:pt idx="189">
                  <c:v>79900</c:v>
                </c:pt>
                <c:pt idx="190">
                  <c:v>83200</c:v>
                </c:pt>
                <c:pt idx="191">
                  <c:v>109800</c:v>
                </c:pt>
                <c:pt idx="192">
                  <c:v>101000</c:v>
                </c:pt>
                <c:pt idx="193">
                  <c:v>120200</c:v>
                </c:pt>
                <c:pt idx="194">
                  <c:v>128100</c:v>
                </c:pt>
                <c:pt idx="195">
                  <c:v>77200</c:v>
                </c:pt>
                <c:pt idx="196">
                  <c:v>138600</c:v>
                </c:pt>
                <c:pt idx="197">
                  <c:v>165800</c:v>
                </c:pt>
                <c:pt idx="198">
                  <c:v>99600</c:v>
                </c:pt>
                <c:pt idx="199">
                  <c:v>123800</c:v>
                </c:pt>
                <c:pt idx="200">
                  <c:v>158500</c:v>
                </c:pt>
                <c:pt idx="201">
                  <c:v>134600</c:v>
                </c:pt>
                <c:pt idx="202">
                  <c:v>236500</c:v>
                </c:pt>
                <c:pt idx="203">
                  <c:v>143500</c:v>
                </c:pt>
                <c:pt idx="204">
                  <c:v>171700</c:v>
                </c:pt>
                <c:pt idx="205">
                  <c:v>180700</c:v>
                </c:pt>
                <c:pt idx="206">
                  <c:v>232600</c:v>
                </c:pt>
                <c:pt idx="207">
                  <c:v>218500</c:v>
                </c:pt>
                <c:pt idx="208">
                  <c:v>120800</c:v>
                </c:pt>
                <c:pt idx="209">
                  <c:v>143600</c:v>
                </c:pt>
                <c:pt idx="210">
                  <c:v>171400</c:v>
                </c:pt>
                <c:pt idx="211">
                  <c:v>184100</c:v>
                </c:pt>
                <c:pt idx="212">
                  <c:v>188700</c:v>
                </c:pt>
                <c:pt idx="213">
                  <c:v>131800</c:v>
                </c:pt>
                <c:pt idx="214">
                  <c:v>22300</c:v>
                </c:pt>
                <c:pt idx="215">
                  <c:v>25500</c:v>
                </c:pt>
                <c:pt idx="216">
                  <c:v>59800</c:v>
                </c:pt>
                <c:pt idx="217">
                  <c:v>46900</c:v>
                </c:pt>
                <c:pt idx="218">
                  <c:v>40600</c:v>
                </c:pt>
                <c:pt idx="219">
                  <c:v>42800</c:v>
                </c:pt>
                <c:pt idx="220">
                  <c:v>70100</c:v>
                </c:pt>
                <c:pt idx="221">
                  <c:v>51400</c:v>
                </c:pt>
                <c:pt idx="222">
                  <c:v>33200</c:v>
                </c:pt>
                <c:pt idx="223">
                  <c:v>46700</c:v>
                </c:pt>
                <c:pt idx="224">
                  <c:v>71800</c:v>
                </c:pt>
                <c:pt idx="225">
                  <c:v>104500</c:v>
                </c:pt>
                <c:pt idx="226">
                  <c:v>136200</c:v>
                </c:pt>
                <c:pt idx="227">
                  <c:v>339900</c:v>
                </c:pt>
                <c:pt idx="228">
                  <c:v>86500</c:v>
                </c:pt>
                <c:pt idx="229">
                  <c:v>65400</c:v>
                </c:pt>
                <c:pt idx="230">
                  <c:v>78800</c:v>
                </c:pt>
                <c:pt idx="231">
                  <c:v>99900</c:v>
                </c:pt>
                <c:pt idx="232">
                  <c:v>65600</c:v>
                </c:pt>
                <c:pt idx="233">
                  <c:v>92500</c:v>
                </c:pt>
                <c:pt idx="234">
                  <c:v>87800</c:v>
                </c:pt>
                <c:pt idx="235">
                  <c:v>90400</c:v>
                </c:pt>
                <c:pt idx="236">
                  <c:v>273400</c:v>
                </c:pt>
                <c:pt idx="237">
                  <c:v>159400</c:v>
                </c:pt>
                <c:pt idx="238">
                  <c:v>104300</c:v>
                </c:pt>
                <c:pt idx="239">
                  <c:v>115100</c:v>
                </c:pt>
                <c:pt idx="240">
                  <c:v>126300</c:v>
                </c:pt>
                <c:pt idx="241">
                  <c:v>93300</c:v>
                </c:pt>
                <c:pt idx="242">
                  <c:v>106000</c:v>
                </c:pt>
                <c:pt idx="243">
                  <c:v>89100</c:v>
                </c:pt>
                <c:pt idx="244">
                  <c:v>104600</c:v>
                </c:pt>
                <c:pt idx="245">
                  <c:v>86700</c:v>
                </c:pt>
                <c:pt idx="246">
                  <c:v>81100</c:v>
                </c:pt>
                <c:pt idx="247">
                  <c:v>95200</c:v>
                </c:pt>
                <c:pt idx="248">
                  <c:v>80500</c:v>
                </c:pt>
                <c:pt idx="249">
                  <c:v>97200</c:v>
                </c:pt>
                <c:pt idx="250">
                  <c:v>91600</c:v>
                </c:pt>
                <c:pt idx="251">
                  <c:v>66300</c:v>
                </c:pt>
                <c:pt idx="252">
                  <c:v>63700</c:v>
                </c:pt>
                <c:pt idx="253">
                  <c:v>73500</c:v>
                </c:pt>
                <c:pt idx="254">
                  <c:v>55500</c:v>
                </c:pt>
                <c:pt idx="255">
                  <c:v>72800</c:v>
                </c:pt>
                <c:pt idx="256">
                  <c:v>85000</c:v>
                </c:pt>
                <c:pt idx="257">
                  <c:v>67400</c:v>
                </c:pt>
                <c:pt idx="258">
                  <c:v>84900</c:v>
                </c:pt>
                <c:pt idx="259">
                  <c:v>119300</c:v>
                </c:pt>
                <c:pt idx="260">
                  <c:v>122200</c:v>
                </c:pt>
              </c:numCache>
            </c:numRef>
          </c:xVal>
          <c:y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yVal>
          <c:smooth val="0"/>
          <c:extLst xmlns:c16r2="http://schemas.microsoft.com/office/drawing/2015/06/chart">
            <c:ext xmlns:c16="http://schemas.microsoft.com/office/drawing/2014/chart" uri="{C3380CC4-5D6E-409C-BE32-E72D297353CC}">
              <c16:uniqueId val="{00000001-1E9F-46D7-B78C-B17A2C66CD55}"/>
            </c:ext>
          </c:extLst>
        </c:ser>
        <c:dLbls>
          <c:showLegendKey val="0"/>
          <c:showVal val="0"/>
          <c:showCatName val="0"/>
          <c:showSerName val="0"/>
          <c:showPercent val="0"/>
          <c:showBubbleSize val="0"/>
        </c:dLbls>
        <c:axId val="58242944"/>
        <c:axId val="68010368"/>
      </c:scatterChart>
      <c:valAx>
        <c:axId val="58242944"/>
        <c:scaling>
          <c:orientation val="minMax"/>
          <c:max val="200000"/>
          <c:min val="1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10368"/>
        <c:crosses val="autoZero"/>
        <c:crossBetween val="midCat"/>
      </c:valAx>
      <c:valAx>
        <c:axId val="6801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4294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CORRELATION</a:t>
            </a:r>
            <a:r>
              <a:rPr lang="en-IN" baseline="0"/>
              <a:t> BETWEEN PRICES OF NSE AND BSE</a:t>
            </a:r>
            <a:endParaRPr lang="en-IN"/>
          </a:p>
        </c:rich>
      </c:tx>
      <c:layout>
        <c:manualLayout>
          <c:xMode val="edge"/>
          <c:yMode val="edge"/>
          <c:x val="1.1948355869296485E-2"/>
          <c:y val="1.9152227407817652E-2"/>
        </c:manualLayout>
      </c:layout>
      <c:overlay val="0"/>
      <c:spPr>
        <a:noFill/>
        <a:ln>
          <a:noFill/>
        </a:ln>
        <a:effectLst/>
      </c:spPr>
    </c:title>
    <c:autoTitleDeleted val="0"/>
    <c:plotArea>
      <c:layout>
        <c:manualLayout>
          <c:layoutTarget val="inner"/>
          <c:xMode val="edge"/>
          <c:yMode val="edge"/>
          <c:x val="2.4063244948990304E-2"/>
          <c:y val="8.8794514319494602E-2"/>
          <c:w val="0.93243024096092186"/>
          <c:h val="0.84846987652468508"/>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41275" cap="rnd">
                <a:solidFill>
                  <a:srgbClr val="FFC000"/>
                </a:solidFill>
                <a:prstDash val="solid"/>
              </a:ln>
              <a:effectLst/>
            </c:spPr>
            <c:trendlineType val="linear"/>
            <c:dispRSqr val="1"/>
            <c:dispEq val="1"/>
            <c:trendlineLbl>
              <c:layout>
                <c:manualLayout>
                  <c:x val="0.1481595665307246"/>
                  <c:y val="0.780649825021872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x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xVal>
          <c:y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yVal>
          <c:smooth val="0"/>
          <c:extLst xmlns:c16r2="http://schemas.microsoft.com/office/drawing/2015/06/chart">
            <c:ext xmlns:c16="http://schemas.microsoft.com/office/drawing/2014/chart" uri="{C3380CC4-5D6E-409C-BE32-E72D297353CC}">
              <c16:uniqueId val="{00000001-A5D9-42CE-B59F-4A999EE10FAC}"/>
            </c:ext>
          </c:extLst>
        </c:ser>
        <c:dLbls>
          <c:showLegendKey val="0"/>
          <c:showVal val="0"/>
          <c:showCatName val="0"/>
          <c:showSerName val="0"/>
          <c:showPercent val="0"/>
          <c:showBubbleSize val="0"/>
        </c:dLbls>
        <c:axId val="77118848"/>
        <c:axId val="77293056"/>
      </c:scatterChart>
      <c:valAx>
        <c:axId val="77118848"/>
        <c:scaling>
          <c:orientation val="minMax"/>
        </c:scaling>
        <c:delete val="0"/>
        <c:axPos val="b"/>
        <c:title>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93056"/>
        <c:crosses val="autoZero"/>
        <c:crossBetween val="midCat"/>
      </c:valAx>
      <c:valAx>
        <c:axId val="77293056"/>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884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NSE VS INR P/L</a:t>
            </a:r>
          </a:p>
        </c:rich>
      </c:tx>
      <c:layout/>
      <c:overlay val="0"/>
    </c:title>
    <c:autoTitleDeleted val="0"/>
    <c:plotArea>
      <c:layout/>
      <c:scatterChart>
        <c:scatterStyle val="lineMarker"/>
        <c:varyColors val="0"/>
        <c:ser>
          <c:idx val="0"/>
          <c:order val="0"/>
          <c:spPr>
            <a:ln w="19050">
              <a:noFill/>
            </a:ln>
          </c:spPr>
          <c:trendline>
            <c:spPr>
              <a:ln w="50800">
                <a:solidFill>
                  <a:srgbClr val="FFC000"/>
                </a:solidFill>
              </a:ln>
              <a:effectLst>
                <a:outerShdw blurRad="50800" dist="50800" dir="5400000" algn="ctr" rotWithShape="0">
                  <a:schemeClr val="bg1"/>
                </a:outerShdw>
              </a:effectLst>
            </c:spPr>
            <c:trendlineType val="linear"/>
            <c:dispRSqr val="1"/>
            <c:dispEq val="1"/>
            <c:trendlineLbl>
              <c:layout>
                <c:manualLayout>
                  <c:x val="-0.11641400579271358"/>
                  <c:y val="-0.63304985966565874"/>
                </c:manualLayout>
              </c:layout>
              <c:numFmt formatCode="General" sourceLinked="0"/>
              <c:txPr>
                <a:bodyPr/>
                <a:lstStyle/>
                <a:p>
                  <a:pPr>
                    <a:defRPr sz="1400"/>
                  </a:pPr>
                  <a:endParaRPr lang="en-US"/>
                </a:p>
              </c:txPr>
            </c:trendlineLbl>
          </c:trendline>
          <c:x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xVal>
          <c:yVal>
            <c:numRef>
              <c:f>NSE!$I$2:$I$262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xmlns:c16r2="http://schemas.microsoft.com/office/drawing/2015/06/chart">
            <c:ext xmlns:c16="http://schemas.microsoft.com/office/drawing/2014/chart" uri="{C3380CC4-5D6E-409C-BE32-E72D297353CC}">
              <c16:uniqueId val="{00000001-A3C2-4BF1-9415-25693847625E}"/>
            </c:ext>
          </c:extLst>
        </c:ser>
        <c:dLbls>
          <c:showLegendKey val="0"/>
          <c:showVal val="0"/>
          <c:showCatName val="0"/>
          <c:showSerName val="0"/>
          <c:showPercent val="0"/>
          <c:showBubbleSize val="0"/>
        </c:dLbls>
        <c:axId val="58162176"/>
        <c:axId val="58246272"/>
      </c:scatterChart>
      <c:valAx>
        <c:axId val="58162176"/>
        <c:scaling>
          <c:orientation val="minMax"/>
          <c:max val="400"/>
          <c:min val="-800"/>
        </c:scaling>
        <c:delete val="0"/>
        <c:axPos val="b"/>
        <c:title>
          <c:tx>
            <c:rich>
              <a:bodyPr/>
              <a:lstStyle/>
              <a:p>
                <a:pPr>
                  <a:defRPr/>
                </a:pPr>
                <a:r>
                  <a:rPr lang="en-US"/>
                  <a:t>NSE</a:t>
                </a:r>
              </a:p>
            </c:rich>
          </c:tx>
          <c:layout/>
          <c:overlay val="0"/>
        </c:title>
        <c:numFmt formatCode="General" sourceLinked="1"/>
        <c:majorTickMark val="out"/>
        <c:minorTickMark val="none"/>
        <c:tickLblPos val="nextTo"/>
        <c:crossAx val="58246272"/>
        <c:crosses val="autoZero"/>
        <c:crossBetween val="midCat"/>
      </c:valAx>
      <c:valAx>
        <c:axId val="58246272"/>
        <c:scaling>
          <c:orientation val="minMax"/>
          <c:max val="1.5"/>
          <c:min val="-1.5"/>
        </c:scaling>
        <c:delete val="0"/>
        <c:axPos val="l"/>
        <c:majorGridlines/>
        <c:title>
          <c:tx>
            <c:rich>
              <a:bodyPr/>
              <a:lstStyle/>
              <a:p>
                <a:pPr>
                  <a:defRPr/>
                </a:pPr>
                <a:r>
                  <a:rPr lang="en-US"/>
                  <a:t>INR</a:t>
                </a:r>
              </a:p>
            </c:rich>
          </c:tx>
          <c:layout/>
          <c:overlay val="0"/>
        </c:title>
        <c:numFmt formatCode="General" sourceLinked="1"/>
        <c:majorTickMark val="out"/>
        <c:minorTickMark val="none"/>
        <c:tickLblPos val="nextTo"/>
        <c:crossAx val="58162176"/>
        <c:crosses val="autoZero"/>
        <c:crossBetween val="midCat"/>
      </c:valAx>
      <c:spPr>
        <a:solidFill>
          <a:schemeClr val="tx2">
            <a:lumMod val="25000"/>
          </a:schemeClr>
        </a:solidFill>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BSE</a:t>
            </a:r>
            <a:r>
              <a:rPr lang="en-US" baseline="0"/>
              <a:t> VS INR(P/L)</a:t>
            </a:r>
            <a:endParaRPr lang="en-US"/>
          </a:p>
        </c:rich>
      </c:tx>
      <c:layout/>
      <c:overlay val="0"/>
    </c:title>
    <c:autoTitleDeleted val="0"/>
    <c:plotArea>
      <c:layout/>
      <c:scatterChart>
        <c:scatterStyle val="lineMarker"/>
        <c:varyColors val="0"/>
        <c:ser>
          <c:idx val="0"/>
          <c:order val="0"/>
          <c:spPr>
            <a:ln w="19050">
              <a:noFill/>
            </a:ln>
          </c:spPr>
          <c:trendline>
            <c:spPr>
              <a:ln w="38100">
                <a:solidFill>
                  <a:srgbClr val="FFC000"/>
                </a:solidFill>
              </a:ln>
            </c:spPr>
            <c:trendlineType val="linear"/>
            <c:dispRSqr val="1"/>
            <c:dispEq val="1"/>
            <c:trendlineLbl>
              <c:layout>
                <c:manualLayout>
                  <c:x val="-6.615387484476086E-2"/>
                  <c:y val="-0.48648288780355986"/>
                </c:manualLayout>
              </c:layout>
              <c:numFmt formatCode="General" sourceLinked="0"/>
              <c:txPr>
                <a:bodyPr/>
                <a:lstStyle/>
                <a:p>
                  <a:pPr>
                    <a:defRPr sz="1400"/>
                  </a:pPr>
                  <a:endParaRPr lang="en-US"/>
                </a:p>
              </c:txPr>
            </c:trendlineLbl>
          </c:trendline>
          <c:x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xVal>
          <c:yVal>
            <c:numRef>
              <c:f>BSE!$J$2:$J$262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xmlns:c16r2="http://schemas.microsoft.com/office/drawing/2015/06/chart">
            <c:ext xmlns:c16="http://schemas.microsoft.com/office/drawing/2014/chart" uri="{C3380CC4-5D6E-409C-BE32-E72D297353CC}">
              <c16:uniqueId val="{00000001-C57F-4C03-91A5-A15DE79C2466}"/>
            </c:ext>
          </c:extLst>
        </c:ser>
        <c:dLbls>
          <c:showLegendKey val="0"/>
          <c:showVal val="0"/>
          <c:showCatName val="0"/>
          <c:showSerName val="0"/>
          <c:showPercent val="0"/>
          <c:showBubbleSize val="0"/>
        </c:dLbls>
        <c:axId val="78049280"/>
        <c:axId val="78051584"/>
      </c:scatterChart>
      <c:valAx>
        <c:axId val="78049280"/>
        <c:scaling>
          <c:orientation val="minMax"/>
        </c:scaling>
        <c:delete val="0"/>
        <c:axPos val="b"/>
        <c:title>
          <c:tx>
            <c:rich>
              <a:bodyPr/>
              <a:lstStyle/>
              <a:p>
                <a:pPr>
                  <a:defRPr/>
                </a:pPr>
                <a:r>
                  <a:rPr lang="en-US"/>
                  <a:t>BSE</a:t>
                </a:r>
              </a:p>
            </c:rich>
          </c:tx>
          <c:layout/>
          <c:overlay val="0"/>
        </c:title>
        <c:numFmt formatCode="General" sourceLinked="1"/>
        <c:majorTickMark val="out"/>
        <c:minorTickMark val="none"/>
        <c:tickLblPos val="nextTo"/>
        <c:crossAx val="78051584"/>
        <c:crosses val="autoZero"/>
        <c:crossBetween val="midCat"/>
      </c:valAx>
      <c:valAx>
        <c:axId val="78051584"/>
        <c:scaling>
          <c:orientation val="minMax"/>
        </c:scaling>
        <c:delete val="0"/>
        <c:axPos val="l"/>
        <c:majorGridlines/>
        <c:title>
          <c:tx>
            <c:rich>
              <a:bodyPr/>
              <a:lstStyle/>
              <a:p>
                <a:pPr>
                  <a:defRPr/>
                </a:pPr>
                <a:r>
                  <a:rPr lang="en-US"/>
                  <a:t>INR</a:t>
                </a:r>
              </a:p>
            </c:rich>
          </c:tx>
          <c:layout/>
          <c:overlay val="0"/>
        </c:title>
        <c:numFmt formatCode="General" sourceLinked="1"/>
        <c:majorTickMark val="out"/>
        <c:minorTickMark val="none"/>
        <c:tickLblPos val="nextTo"/>
        <c:crossAx val="78049280"/>
        <c:crosses val="autoZero"/>
        <c:crossBetween val="midCat"/>
      </c:valAx>
    </c:plotArea>
    <c:plotVisOnly val="1"/>
    <c:dispBlanksAs val="gap"/>
    <c:showDLblsOverMax val="0"/>
  </c:chart>
  <c:spPr>
    <a:solidFill>
      <a:schemeClr val="tx2">
        <a:lumMod val="25000"/>
      </a:schemeClr>
    </a:solidFill>
  </c:spPr>
  <c:externalData r:id="rId1">
    <c:autoUpdate val="0"/>
  </c:externalData>
</c:chartSpac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smtClean="0"/>
            <a:t>VOLUME</a:t>
          </a:r>
          <a:endParaRPr lang="en-US" dirty="0"/>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smtClean="0"/>
            <a:t>PRICE</a:t>
          </a:r>
          <a:endParaRPr lang="en-US" dirty="0"/>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smtClean="0"/>
            <a:t>Profit/Loss(P/L)</a:t>
          </a:r>
          <a:endParaRPr lang="en-US" dirty="0"/>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t>
        <a:bodyPr/>
        <a:lstStyle/>
        <a:p>
          <a:endParaRPr lang="en-US"/>
        </a:p>
      </dgm:t>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t>
        <a:bodyPr/>
        <a:lstStyle/>
        <a:p>
          <a:endParaRPr lang="en-US"/>
        </a:p>
      </dgm:t>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t>
        <a:bodyPr/>
        <a:lstStyle/>
        <a:p>
          <a:endParaRPr lang="en-US"/>
        </a:p>
      </dgm:t>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t>
        <a:bodyPr/>
        <a:lstStyle/>
        <a:p>
          <a:endParaRPr lang="en-US"/>
        </a:p>
      </dgm:t>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t>
        <a:bodyPr/>
        <a:lstStyle/>
        <a:p>
          <a:endParaRPr lang="en-US"/>
        </a:p>
      </dgm:t>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t>
        <a:bodyPr/>
        <a:lstStyle/>
        <a:p>
          <a:endParaRPr lang="en-US"/>
        </a:p>
      </dgm:t>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t>
        <a:bodyPr/>
        <a:lstStyle/>
        <a:p>
          <a:endParaRPr lang="en-US"/>
        </a:p>
      </dgm:t>
    </dgm:pt>
  </dgm:ptLst>
  <dgm:cxnLst>
    <dgm:cxn modelId="{1CCE1B3A-0A40-44CD-A839-C37BCA6E0D94}" type="presOf" srcId="{B4C55E9F-B5C0-4AD1-919B-D2D83AC9CD40}" destId="{7CD40649-A74C-4AD8-B9D0-2573A1955C91}"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B807BF75-BC86-4A84-AB83-7B8BC68E737C}" srcId="{1C1B28B7-2609-4BAA-AAAB-5801EDFD334C}" destId="{28C188E4-A3B1-47AF-802E-B2DED21921BA}" srcOrd="0" destOrd="0" parTransId="{C89C556F-BA69-4B68-9F7C-1121B26764B0}" sibTransId="{7BEFF1EA-4DB5-4BD3-A89B-DF0184626A1A}"/>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C5FF5745-4781-44B9-BC29-74DCE41C1172}" type="presOf" srcId="{DCCE571A-4D30-4294-ABAF-6885F619D2D9}" destId="{3C1752BD-6530-4141-80E9-9A0923780DCB}"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smtClean="0"/>
            <a:t>VOLUME</a:t>
          </a:r>
          <a:endParaRPr lang="en-US" sz="3100" kern="1200" dirty="0"/>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4228" y="2670931"/>
        <a:ext cx="3088125" cy="22261"/>
      </dsp:txXfrm>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smtClean="0"/>
            <a:t>PRICE</a:t>
          </a:r>
          <a:endParaRPr lang="en-US" sz="3100" kern="1200" dirty="0"/>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3632774" y="2670931"/>
        <a:ext cx="3088125" cy="22261"/>
      </dsp:txXfrm>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smtClean="0"/>
            <a:t>Profit/Loss(P/L)</a:t>
          </a:r>
          <a:endParaRPr lang="en-US" sz="3100" kern="1200" dirty="0"/>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7261321" y="2670931"/>
        <a:ext cx="3088125" cy="222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 xmlns:a16="http://schemas.microsoft.com/office/drawing/2014/main" id="{FE469E50-3893-4ED6-92BA-2985C32B0C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STOCK ANALYSIS USING EXCEL</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85000" lnSpcReduction="20000"/>
          </a:bodyPr>
          <a:lstStyle/>
          <a:p>
            <a:pPr algn="l"/>
            <a:r>
              <a:rPr lang="en-US" sz="2300" dirty="0">
                <a:solidFill>
                  <a:srgbClr val="5792BA"/>
                </a:solidFill>
              </a:rPr>
              <a:t>BY: ABHINANDAN </a:t>
            </a:r>
            <a:r>
              <a:rPr lang="en-US" sz="2300" dirty="0" smtClean="0">
                <a:solidFill>
                  <a:srgbClr val="5792BA"/>
                </a:solidFill>
              </a:rPr>
              <a:t>SHARMA(2K19/MC/005), CHETAN(2K19/MC/034)</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EC93D-5D5D-4048-8CC6-35209A40ABE7}"/>
              </a:ext>
            </a:extLst>
          </p:cNvPr>
          <p:cNvSpPr>
            <a:spLocks noGrp="1"/>
          </p:cNvSpPr>
          <p:nvPr>
            <p:ph type="title"/>
          </p:nvPr>
        </p:nvSpPr>
        <p:spPr/>
        <p:txBody>
          <a:bodyPr/>
          <a:lstStyle/>
          <a:p>
            <a:r>
              <a:rPr lang="en-US" dirty="0"/>
              <a:t>BSE: PERFORMANCE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5131056"/>
              </p:ext>
            </p:extLst>
          </p:nvPr>
        </p:nvGraphicFramePr>
        <p:xfrm>
          <a:off x="969329" y="2377440"/>
          <a:ext cx="10289538" cy="2610649"/>
        </p:xfrm>
        <a:graphic>
          <a:graphicData uri="http://schemas.openxmlformats.org/drawingml/2006/table">
            <a:tbl>
              <a:tblPr>
                <a:tableStyleId>{5C22544A-7EE6-4342-B048-85BDC9FD1C3A}</a:tableStyleId>
              </a:tblPr>
              <a:tblGrid>
                <a:gridCol w="2900697"/>
                <a:gridCol w="1573015"/>
                <a:gridCol w="1573015"/>
                <a:gridCol w="1573015"/>
                <a:gridCol w="1197800"/>
                <a:gridCol w="1471996"/>
              </a:tblGrid>
              <a:tr h="692704">
                <a:tc>
                  <a:txBody>
                    <a:bodyPr/>
                    <a:lstStyle/>
                    <a:p>
                      <a:pPr algn="l" fontAlgn="ctr"/>
                      <a:r>
                        <a:rPr lang="en-US" sz="2800" b="1" i="0" u="none" strike="noStrike" dirty="0">
                          <a:solidFill>
                            <a:srgbClr val="4472C4"/>
                          </a:solidFill>
                          <a:effectLst/>
                          <a:latin typeface="Calibri"/>
                        </a:rPr>
                        <a:t>BSE</a:t>
                      </a:r>
                    </a:p>
                  </a:txBody>
                  <a:tcPr marL="85725" marR="9525" marT="9525" marB="0" anchor="ctr"/>
                </a:tc>
                <a:tc>
                  <a:txBody>
                    <a:bodyPr/>
                    <a:lstStyle/>
                    <a:p>
                      <a:pPr algn="ctr" fontAlgn="ctr"/>
                      <a:r>
                        <a:rPr lang="en-US" sz="2000" b="1" i="0" u="none" strike="noStrike">
                          <a:solidFill>
                            <a:srgbClr val="5B9BD5"/>
                          </a:solidFill>
                          <a:effectLst/>
                          <a:latin typeface="Calibri"/>
                        </a:rPr>
                        <a:t>2015</a:t>
                      </a:r>
                    </a:p>
                  </a:txBody>
                  <a:tcPr marL="9525" marR="9525" marT="9525" marB="0" anchor="ctr"/>
                </a:tc>
                <a:tc>
                  <a:txBody>
                    <a:bodyPr/>
                    <a:lstStyle/>
                    <a:p>
                      <a:pPr algn="ctr" fontAlgn="ctr"/>
                      <a:r>
                        <a:rPr lang="en-US" sz="2000" b="1" i="0" u="none" strike="noStrike">
                          <a:solidFill>
                            <a:srgbClr val="5B9BD5"/>
                          </a:solidFill>
                          <a:effectLst/>
                          <a:latin typeface="Calibri"/>
                        </a:rPr>
                        <a:t>2016</a:t>
                      </a:r>
                    </a:p>
                  </a:txBody>
                  <a:tcPr marL="9525" marR="9525" marT="9525" marB="0" anchor="ctr"/>
                </a:tc>
                <a:tc>
                  <a:txBody>
                    <a:bodyPr/>
                    <a:lstStyle/>
                    <a:p>
                      <a:pPr algn="ctr" fontAlgn="ctr"/>
                      <a:r>
                        <a:rPr lang="en-US" sz="2000" b="1" i="0" u="none" strike="noStrike">
                          <a:solidFill>
                            <a:srgbClr val="5B9BD5"/>
                          </a:solidFill>
                          <a:effectLst/>
                          <a:latin typeface="Calibri"/>
                        </a:rPr>
                        <a:t>2017</a:t>
                      </a:r>
                    </a:p>
                  </a:txBody>
                  <a:tcPr marL="9525" marR="9525" marT="9525" marB="0" anchor="ctr"/>
                </a:tc>
                <a:tc>
                  <a:txBody>
                    <a:bodyPr/>
                    <a:lstStyle/>
                    <a:p>
                      <a:pPr algn="ctr" fontAlgn="ctr"/>
                      <a:r>
                        <a:rPr lang="en-US" sz="2000" b="1" i="0" u="none" strike="noStrike">
                          <a:solidFill>
                            <a:srgbClr val="5B9BD5"/>
                          </a:solidFill>
                          <a:effectLst/>
                          <a:latin typeface="Calibri"/>
                        </a:rPr>
                        <a:t>2018</a:t>
                      </a:r>
                    </a:p>
                  </a:txBody>
                  <a:tcPr marL="9525" marR="9525" marT="9525" marB="0" anchor="ctr"/>
                </a:tc>
                <a:tc>
                  <a:txBody>
                    <a:bodyPr/>
                    <a:lstStyle/>
                    <a:p>
                      <a:pPr algn="ctr" fontAlgn="ctr"/>
                      <a:r>
                        <a:rPr lang="en-US" sz="2000" b="1" i="0" u="none" strike="noStrike">
                          <a:solidFill>
                            <a:srgbClr val="5B9BD5"/>
                          </a:solidFill>
                          <a:effectLst/>
                          <a:latin typeface="Calibri"/>
                        </a:rPr>
                        <a:t>2019</a:t>
                      </a:r>
                    </a:p>
                  </a:txBody>
                  <a:tcPr marL="9525" marR="9525" marT="9525" marB="0" anchor="ctr"/>
                </a:tc>
              </a:tr>
              <a:tr h="432940">
                <a:tc>
                  <a:txBody>
                    <a:bodyPr/>
                    <a:lstStyle/>
                    <a:p>
                      <a:pPr algn="l" fontAlgn="ctr"/>
                      <a:r>
                        <a:rPr lang="en-US" sz="2000" b="1" i="0" u="none" strike="noStrike">
                          <a:solidFill>
                            <a:srgbClr val="5B9BD5"/>
                          </a:solidFill>
                          <a:effectLst/>
                          <a:latin typeface="Calibri"/>
                        </a:rPr>
                        <a:t>HIGHEST</a:t>
                      </a:r>
                    </a:p>
                  </a:txBody>
                  <a:tcPr marL="85725" marR="9525" marT="9525" marB="0" anchor="ctr"/>
                </a:tc>
                <a:tc>
                  <a:txBody>
                    <a:bodyPr/>
                    <a:lstStyle/>
                    <a:p>
                      <a:pPr algn="ctr" fontAlgn="ctr"/>
                      <a:r>
                        <a:rPr lang="en-US" sz="1600" b="0" i="0" u="none" strike="noStrike">
                          <a:solidFill>
                            <a:srgbClr val="595959"/>
                          </a:solidFill>
                          <a:effectLst/>
                          <a:latin typeface="Calibri"/>
                        </a:rPr>
                        <a:t>26116.51953</a:t>
                      </a:r>
                    </a:p>
                  </a:txBody>
                  <a:tcPr marL="9525" marR="9525" marT="9525" marB="0" anchor="ctr"/>
                </a:tc>
                <a:tc>
                  <a:txBody>
                    <a:bodyPr/>
                    <a:lstStyle/>
                    <a:p>
                      <a:pPr algn="ctr" fontAlgn="ctr"/>
                      <a:r>
                        <a:rPr lang="en-US" sz="1600" b="0" i="0" u="none" strike="noStrike">
                          <a:solidFill>
                            <a:srgbClr val="595959"/>
                          </a:solidFill>
                          <a:effectLst/>
                          <a:latin typeface="Calibri"/>
                        </a:rPr>
                        <a:t>29077.2793</a:t>
                      </a:r>
                    </a:p>
                  </a:txBody>
                  <a:tcPr marL="9525" marR="9525" marT="9525" marB="0" anchor="ctr"/>
                </a:tc>
                <a:tc>
                  <a:txBody>
                    <a:bodyPr/>
                    <a:lstStyle/>
                    <a:p>
                      <a:pPr algn="ctr" fontAlgn="ctr"/>
                      <a:r>
                        <a:rPr lang="en-US" sz="1600" b="0" i="0" u="none" strike="noStrike">
                          <a:solidFill>
                            <a:srgbClr val="595959"/>
                          </a:solidFill>
                          <a:effectLst/>
                          <a:latin typeface="Calibri"/>
                        </a:rPr>
                        <a:t>36443.98047</a:t>
                      </a:r>
                    </a:p>
                  </a:txBody>
                  <a:tcPr marL="9525" marR="9525" marT="9525" marB="0" anchor="ctr"/>
                </a:tc>
                <a:tc>
                  <a:txBody>
                    <a:bodyPr/>
                    <a:lstStyle/>
                    <a:p>
                      <a:pPr algn="ctr" fontAlgn="ctr"/>
                      <a:r>
                        <a:rPr lang="en-US" sz="1600" b="0" i="0" u="none" strike="noStrike">
                          <a:solidFill>
                            <a:srgbClr val="595959"/>
                          </a:solidFill>
                          <a:effectLst/>
                          <a:latin typeface="Calibri"/>
                        </a:rPr>
                        <a:t>38989.64844</a:t>
                      </a:r>
                    </a:p>
                  </a:txBody>
                  <a:tcPr marL="9525" marR="9525" marT="9525" marB="0" anchor="ctr"/>
                </a:tc>
                <a:tc>
                  <a:txBody>
                    <a:bodyPr/>
                    <a:lstStyle/>
                    <a:p>
                      <a:pPr algn="ctr" fontAlgn="ctr"/>
                      <a:r>
                        <a:rPr lang="en-US" sz="1600" b="0" i="0" u="none" strike="noStrike">
                          <a:solidFill>
                            <a:srgbClr val="595959"/>
                          </a:solidFill>
                          <a:effectLst/>
                          <a:latin typeface="Calibri"/>
                        </a:rPr>
                        <a:t>42273.87109</a:t>
                      </a:r>
                    </a:p>
                  </a:txBody>
                  <a:tcPr marL="9525" marR="9525" marT="9525" marB="0" anchor="ctr"/>
                </a:tc>
              </a:tr>
              <a:tr h="432940">
                <a:tc>
                  <a:txBody>
                    <a:bodyPr/>
                    <a:lstStyle/>
                    <a:p>
                      <a:pPr algn="l" fontAlgn="ctr"/>
                      <a:r>
                        <a:rPr lang="en-US" sz="2000" b="1" i="0" u="none" strike="noStrike">
                          <a:solidFill>
                            <a:srgbClr val="5B9BD5"/>
                          </a:solidFill>
                          <a:effectLst/>
                          <a:latin typeface="Calibri"/>
                        </a:rPr>
                        <a:t>LOWEST</a:t>
                      </a:r>
                    </a:p>
                  </a:txBody>
                  <a:tcPr marL="85725" marR="9525" marT="9525" marB="0" anchor="ctr"/>
                </a:tc>
                <a:tc>
                  <a:txBody>
                    <a:bodyPr/>
                    <a:lstStyle/>
                    <a:p>
                      <a:pPr algn="ctr" fontAlgn="ctr"/>
                      <a:r>
                        <a:rPr lang="en-US" sz="1600" b="0" i="0" u="none" strike="noStrike">
                          <a:solidFill>
                            <a:srgbClr val="595959"/>
                          </a:solidFill>
                          <a:effectLst/>
                          <a:latin typeface="Calibri"/>
                        </a:rPr>
                        <a:t>22600.39063</a:t>
                      </a:r>
                    </a:p>
                  </a:txBody>
                  <a:tcPr marL="9525" marR="9525" marT="9525" marB="0" anchor="ctr"/>
                </a:tc>
                <a:tc>
                  <a:txBody>
                    <a:bodyPr/>
                    <a:lstStyle/>
                    <a:p>
                      <a:pPr algn="ctr" fontAlgn="ctr"/>
                      <a:r>
                        <a:rPr lang="en-US" sz="1600" b="0" i="0" u="none" strike="noStrike">
                          <a:solidFill>
                            <a:srgbClr val="595959"/>
                          </a:solidFill>
                          <a:effectLst/>
                          <a:latin typeface="Calibri"/>
                        </a:rPr>
                        <a:t>22494.60938</a:t>
                      </a:r>
                    </a:p>
                  </a:txBody>
                  <a:tcPr marL="9525" marR="9525" marT="9525" marB="0" anchor="ctr"/>
                </a:tc>
                <a:tc>
                  <a:txBody>
                    <a:bodyPr/>
                    <a:lstStyle/>
                    <a:p>
                      <a:pPr algn="ctr" fontAlgn="ctr"/>
                      <a:r>
                        <a:rPr lang="en-US" sz="1600" b="0" i="0" u="none" strike="noStrike">
                          <a:solidFill>
                            <a:srgbClr val="595959"/>
                          </a:solidFill>
                          <a:effectLst/>
                          <a:latin typeface="Calibri"/>
                        </a:rPr>
                        <a:t>28419.26953</a:t>
                      </a:r>
                    </a:p>
                  </a:txBody>
                  <a:tcPr marL="9525" marR="9525" marT="9525" marB="0" anchor="ctr"/>
                </a:tc>
                <a:tc>
                  <a:txBody>
                    <a:bodyPr/>
                    <a:lstStyle/>
                    <a:p>
                      <a:pPr algn="ctr" fontAlgn="ctr"/>
                      <a:r>
                        <a:rPr lang="en-US" sz="1600" b="0" i="0" u="none" strike="noStrike">
                          <a:solidFill>
                            <a:srgbClr val="595959"/>
                          </a:solidFill>
                          <a:effectLst/>
                          <a:latin typeface="Calibri"/>
                        </a:rPr>
                        <a:t>32483.83984</a:t>
                      </a:r>
                    </a:p>
                  </a:txBody>
                  <a:tcPr marL="9525" marR="9525" marT="9525" marB="0" anchor="ctr"/>
                </a:tc>
                <a:tc>
                  <a:txBody>
                    <a:bodyPr/>
                    <a:lstStyle/>
                    <a:p>
                      <a:pPr algn="ctr" fontAlgn="ctr"/>
                      <a:r>
                        <a:rPr lang="en-US" sz="1600" b="0" i="0" u="none" strike="noStrike">
                          <a:solidFill>
                            <a:srgbClr val="595959"/>
                          </a:solidFill>
                          <a:effectLst/>
                          <a:latin typeface="Calibri"/>
                        </a:rPr>
                        <a:t>35714.16016</a:t>
                      </a:r>
                    </a:p>
                  </a:txBody>
                  <a:tcPr marL="9525" marR="9525" marT="9525" marB="0" anchor="ctr"/>
                </a:tc>
              </a:tr>
              <a:tr h="432940">
                <a:tc>
                  <a:txBody>
                    <a:bodyPr/>
                    <a:lstStyle/>
                    <a:p>
                      <a:pPr algn="l" fontAlgn="ctr"/>
                      <a:r>
                        <a:rPr lang="en-US" sz="2000" b="1" i="0" u="none" strike="noStrike">
                          <a:solidFill>
                            <a:srgbClr val="5B9BD5"/>
                          </a:solidFill>
                          <a:effectLst/>
                          <a:latin typeface="Calibri"/>
                        </a:rPr>
                        <a:t>MEAN(P/L)(PER STOCK)</a:t>
                      </a:r>
                    </a:p>
                  </a:txBody>
                  <a:tcPr marL="85725" marR="9525" marT="9525" marB="0" anchor="ctr"/>
                </a:tc>
                <a:tc>
                  <a:txBody>
                    <a:bodyPr/>
                    <a:lstStyle/>
                    <a:p>
                      <a:pPr algn="ctr" fontAlgn="ctr"/>
                      <a:r>
                        <a:rPr lang="en-US" sz="1600" b="0" i="0" u="none" strike="noStrike">
                          <a:solidFill>
                            <a:srgbClr val="595959"/>
                          </a:solidFill>
                          <a:effectLst/>
                          <a:latin typeface="Calibri"/>
                        </a:rPr>
                        <a:t>-382.9257811</a:t>
                      </a:r>
                    </a:p>
                  </a:txBody>
                  <a:tcPr marL="9525" marR="9525" marT="9525" marB="0" anchor="ctr"/>
                </a:tc>
                <a:tc>
                  <a:txBody>
                    <a:bodyPr/>
                    <a:lstStyle/>
                    <a:p>
                      <a:pPr algn="ctr" fontAlgn="ctr"/>
                      <a:r>
                        <a:rPr lang="en-US" sz="1600" b="0" i="0" u="none" strike="noStrike">
                          <a:solidFill>
                            <a:srgbClr val="595959"/>
                          </a:solidFill>
                          <a:effectLst/>
                          <a:latin typeface="Calibri"/>
                        </a:rPr>
                        <a:t>46.63131012</a:t>
                      </a:r>
                    </a:p>
                  </a:txBody>
                  <a:tcPr marL="9525" marR="9525" marT="9525" marB="0" anchor="ctr"/>
                </a:tc>
                <a:tc>
                  <a:txBody>
                    <a:bodyPr/>
                    <a:lstStyle/>
                    <a:p>
                      <a:pPr algn="ctr" fontAlgn="ctr"/>
                      <a:r>
                        <a:rPr lang="en-US" sz="1600" b="0" i="0" u="none" strike="noStrike">
                          <a:solidFill>
                            <a:srgbClr val="595959"/>
                          </a:solidFill>
                          <a:effectLst/>
                          <a:latin typeface="Calibri"/>
                        </a:rPr>
                        <a:t>41.37330969</a:t>
                      </a:r>
                    </a:p>
                  </a:txBody>
                  <a:tcPr marL="9525" marR="9525" marT="9525" marB="0" anchor="ctr"/>
                </a:tc>
                <a:tc>
                  <a:txBody>
                    <a:bodyPr/>
                    <a:lstStyle/>
                    <a:p>
                      <a:pPr algn="ctr" fontAlgn="ctr"/>
                      <a:r>
                        <a:rPr lang="en-US" sz="1600" b="0" i="0" u="none" strike="noStrike">
                          <a:solidFill>
                            <a:srgbClr val="595959"/>
                          </a:solidFill>
                          <a:effectLst/>
                          <a:latin typeface="Calibri"/>
                        </a:rPr>
                        <a:t>-47.76020775</a:t>
                      </a:r>
                    </a:p>
                  </a:txBody>
                  <a:tcPr marL="9525" marR="9525" marT="9525" marB="0" anchor="ctr"/>
                </a:tc>
                <a:tc>
                  <a:txBody>
                    <a:bodyPr/>
                    <a:lstStyle/>
                    <a:p>
                      <a:pPr algn="ctr" fontAlgn="ctr"/>
                      <a:r>
                        <a:rPr lang="en-US" sz="1600" b="0" i="0" u="none" strike="noStrike">
                          <a:solidFill>
                            <a:srgbClr val="595959"/>
                          </a:solidFill>
                          <a:effectLst/>
                          <a:latin typeface="Calibri"/>
                        </a:rPr>
                        <a:t>26.90760215</a:t>
                      </a:r>
                    </a:p>
                  </a:txBody>
                  <a:tcPr marL="9525" marR="9525" marT="9525" marB="0" anchor="ctr"/>
                </a:tc>
              </a:tr>
              <a:tr h="564987">
                <a:tc>
                  <a:txBody>
                    <a:bodyPr/>
                    <a:lstStyle/>
                    <a:p>
                      <a:pPr algn="l" fontAlgn="ctr"/>
                      <a:r>
                        <a:rPr lang="en-US" sz="2000" b="1" i="0" u="none" strike="noStrike">
                          <a:solidFill>
                            <a:srgbClr val="5B9BD5"/>
                          </a:solidFill>
                          <a:effectLst/>
                          <a:latin typeface="Calibri"/>
                        </a:rPr>
                        <a:t>STANDARD DEVIATION(p/l)</a:t>
                      </a:r>
                    </a:p>
                  </a:txBody>
                  <a:tcPr marL="85725" marR="9525" marT="9525" marB="0" anchor="ctr"/>
                </a:tc>
                <a:tc>
                  <a:txBody>
                    <a:bodyPr/>
                    <a:lstStyle/>
                    <a:p>
                      <a:pPr algn="ctr" fontAlgn="ctr"/>
                      <a:r>
                        <a:rPr lang="en-US" sz="1600" b="0" i="0" u="none" strike="noStrike">
                          <a:solidFill>
                            <a:srgbClr val="595959"/>
                          </a:solidFill>
                          <a:effectLst/>
                          <a:latin typeface="Calibri"/>
                        </a:rPr>
                        <a:t>725.7944245</a:t>
                      </a:r>
                    </a:p>
                  </a:txBody>
                  <a:tcPr marL="9525" marR="9525" marT="9525" marB="0" anchor="ctr"/>
                </a:tc>
                <a:tc>
                  <a:txBody>
                    <a:bodyPr/>
                    <a:lstStyle/>
                    <a:p>
                      <a:pPr algn="ctr" fontAlgn="ctr"/>
                      <a:r>
                        <a:rPr lang="en-US" sz="1600" b="0" i="0" u="none" strike="noStrike">
                          <a:solidFill>
                            <a:srgbClr val="595959"/>
                          </a:solidFill>
                          <a:effectLst/>
                          <a:latin typeface="Calibri"/>
                        </a:rPr>
                        <a:t>470.4781139</a:t>
                      </a:r>
                    </a:p>
                  </a:txBody>
                  <a:tcPr marL="9525" marR="9525" marT="9525" marB="0" anchor="ctr"/>
                </a:tc>
                <a:tc>
                  <a:txBody>
                    <a:bodyPr/>
                    <a:lstStyle/>
                    <a:p>
                      <a:pPr algn="ctr" fontAlgn="ctr"/>
                      <a:r>
                        <a:rPr lang="en-US" sz="1600" b="0" i="0" u="none" strike="noStrike">
                          <a:solidFill>
                            <a:srgbClr val="595959"/>
                          </a:solidFill>
                          <a:effectLst/>
                          <a:latin typeface="Calibri"/>
                        </a:rPr>
                        <a:t>415.7902213</a:t>
                      </a:r>
                    </a:p>
                  </a:txBody>
                  <a:tcPr marL="9525" marR="9525" marT="9525" marB="0" anchor="ctr"/>
                </a:tc>
                <a:tc>
                  <a:txBody>
                    <a:bodyPr/>
                    <a:lstStyle/>
                    <a:p>
                      <a:pPr algn="ctr" fontAlgn="ctr"/>
                      <a:r>
                        <a:rPr lang="en-US" sz="1600" b="0" i="0" u="none" strike="noStrike">
                          <a:solidFill>
                            <a:srgbClr val="595959"/>
                          </a:solidFill>
                          <a:effectLst/>
                          <a:latin typeface="Calibri"/>
                        </a:rPr>
                        <a:t>601.9385933</a:t>
                      </a:r>
                    </a:p>
                  </a:txBody>
                  <a:tcPr marL="9525" marR="9525" marT="9525" marB="0" anchor="ctr"/>
                </a:tc>
                <a:tc>
                  <a:txBody>
                    <a:bodyPr/>
                    <a:lstStyle/>
                    <a:p>
                      <a:pPr algn="ctr" fontAlgn="ctr"/>
                      <a:r>
                        <a:rPr lang="en-US" sz="1600" b="0" i="0" u="none" strike="noStrike" dirty="0">
                          <a:solidFill>
                            <a:srgbClr val="595959"/>
                          </a:solidFill>
                          <a:effectLst/>
                          <a:latin typeface="Calibri"/>
                        </a:rPr>
                        <a:t>575.1529153</a:t>
                      </a:r>
                    </a:p>
                  </a:txBody>
                  <a:tcPr marL="9525" marR="9525" marT="9525" marB="0" anchor="ctr"/>
                </a:tc>
              </a:tr>
            </a:tbl>
          </a:graphicData>
        </a:graphic>
      </p:graphicFrame>
    </p:spTree>
    <p:extLst>
      <p:ext uri="{BB962C8B-B14F-4D97-AF65-F5344CB8AC3E}">
        <p14:creationId xmlns:p14="http://schemas.microsoft.com/office/powerpoint/2010/main" val="3579798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89D711-176F-4F71-908B-5D6891599E5C}"/>
              </a:ext>
            </a:extLst>
          </p:cNvPr>
          <p:cNvSpPr>
            <a:spLocks noGrp="1"/>
          </p:cNvSpPr>
          <p:nvPr>
            <p:ph type="title"/>
          </p:nvPr>
        </p:nvSpPr>
        <p:spPr/>
        <p:txBody>
          <a:bodyPr/>
          <a:lstStyle/>
          <a:p>
            <a:r>
              <a:rPr lang="en-US" dirty="0"/>
              <a:t>VOLUME AND (P/L) CORRELATION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7041600"/>
              </p:ext>
            </p:extLst>
          </p:nvPr>
        </p:nvGraphicFramePr>
        <p:xfrm>
          <a:off x="1985554" y="2063929"/>
          <a:ext cx="7249886" cy="3448596"/>
        </p:xfrm>
        <a:graphic>
          <a:graphicData uri="http://schemas.openxmlformats.org/drawingml/2006/table">
            <a:tbl>
              <a:tblPr>
                <a:tableStyleId>{5C22544A-7EE6-4342-B048-85BDC9FD1C3A}</a:tableStyleId>
              </a:tblPr>
              <a:tblGrid>
                <a:gridCol w="4700733"/>
                <a:gridCol w="2549153"/>
              </a:tblGrid>
              <a:tr h="862149">
                <a:tc gridSpan="2">
                  <a:txBody>
                    <a:bodyPr/>
                    <a:lstStyle/>
                    <a:p>
                      <a:pPr algn="l" fontAlgn="ctr"/>
                      <a:r>
                        <a:rPr lang="en-US" sz="2000" u="none" strike="noStrike">
                          <a:effectLst/>
                        </a:rPr>
                        <a:t>VOLUME AND PRICE CORR.</a:t>
                      </a:r>
                      <a:endParaRPr lang="en-US" sz="2000" b="1" i="0" u="none" strike="noStrike">
                        <a:solidFill>
                          <a:srgbClr val="5B9BD5"/>
                        </a:solidFill>
                        <a:effectLst/>
                        <a:latin typeface="Calibri"/>
                      </a:endParaRPr>
                    </a:p>
                  </a:txBody>
                  <a:tcPr marL="85725" marR="9525" marT="9525" marB="0" anchor="ctr"/>
                </a:tc>
                <a:tc hMerge="1">
                  <a:txBody>
                    <a:bodyPr/>
                    <a:lstStyle/>
                    <a:p>
                      <a:endParaRPr lang="en-US"/>
                    </a:p>
                  </a:txBody>
                  <a:tcPr/>
                </a:tc>
              </a:tr>
              <a:tr h="862149">
                <a:tc>
                  <a:txBody>
                    <a:bodyPr/>
                    <a:lstStyle/>
                    <a:p>
                      <a:pPr algn="l" fontAlgn="ctr"/>
                      <a:r>
                        <a:rPr lang="en-US" sz="1200" u="none" strike="noStrike">
                          <a:effectLst/>
                        </a:rPr>
                        <a:t>NSE</a:t>
                      </a:r>
                      <a:endParaRPr lang="en-US" sz="1200" b="0" i="0" u="none" strike="noStrike">
                        <a:solidFill>
                          <a:srgbClr val="595959"/>
                        </a:solidFill>
                        <a:effectLst/>
                        <a:latin typeface="Calibri"/>
                      </a:endParaRPr>
                    </a:p>
                  </a:txBody>
                  <a:tcPr marL="85725" marR="9525" marT="9525" marB="0" anchor="ctr"/>
                </a:tc>
                <a:tc>
                  <a:txBody>
                    <a:bodyPr/>
                    <a:lstStyle/>
                    <a:p>
                      <a:pPr algn="ctr" fontAlgn="ctr"/>
                      <a:r>
                        <a:rPr lang="en-US" sz="1200" u="none" strike="noStrike">
                          <a:effectLst/>
                        </a:rPr>
                        <a:t>-0.071649797</a:t>
                      </a:r>
                      <a:endParaRPr lang="en-US" sz="1200" b="0" i="0" u="none" strike="noStrike">
                        <a:solidFill>
                          <a:srgbClr val="595959"/>
                        </a:solidFill>
                        <a:effectLst/>
                        <a:latin typeface="Calibri"/>
                      </a:endParaRPr>
                    </a:p>
                  </a:txBody>
                  <a:tcPr marL="9525" marR="9525" marT="9525" marB="0" anchor="ctr"/>
                </a:tc>
              </a:tr>
              <a:tr h="862149">
                <a:tc>
                  <a:txBody>
                    <a:bodyPr/>
                    <a:lstStyle/>
                    <a:p>
                      <a:pPr algn="l" fontAlgn="ctr"/>
                      <a:r>
                        <a:rPr lang="en-US" sz="1200" u="none" strike="noStrike">
                          <a:effectLst/>
                        </a:rPr>
                        <a:t>BSE</a:t>
                      </a:r>
                      <a:endParaRPr lang="en-US" sz="1200" b="0" i="0" u="none" strike="noStrike">
                        <a:solidFill>
                          <a:srgbClr val="595959"/>
                        </a:solidFill>
                        <a:effectLst/>
                        <a:latin typeface="Calibri"/>
                      </a:endParaRPr>
                    </a:p>
                  </a:txBody>
                  <a:tcPr marL="85725" marR="9525" marT="9525" marB="0" anchor="ctr"/>
                </a:tc>
                <a:tc>
                  <a:txBody>
                    <a:bodyPr/>
                    <a:lstStyle/>
                    <a:p>
                      <a:pPr algn="ctr" fontAlgn="ctr"/>
                      <a:r>
                        <a:rPr lang="en-US" sz="1200" u="none" strike="noStrike">
                          <a:effectLst/>
                        </a:rPr>
                        <a:t>-0.004209947</a:t>
                      </a:r>
                      <a:endParaRPr lang="en-US" sz="1200" b="0" i="0" u="none" strike="noStrike">
                        <a:solidFill>
                          <a:srgbClr val="595959"/>
                        </a:solidFill>
                        <a:effectLst/>
                        <a:latin typeface="Calibri"/>
                      </a:endParaRPr>
                    </a:p>
                  </a:txBody>
                  <a:tcPr marL="9525" marR="9525" marT="9525" marB="0" anchor="ctr"/>
                </a:tc>
              </a:tr>
              <a:tr h="862149">
                <a:tc>
                  <a:txBody>
                    <a:bodyPr/>
                    <a:lstStyle/>
                    <a:p>
                      <a:pPr algn="l" fontAlgn="ctr"/>
                      <a:r>
                        <a:rPr lang="en-US" sz="1200" u="none" strike="noStrike">
                          <a:effectLst/>
                        </a:rPr>
                        <a:t>INR</a:t>
                      </a:r>
                      <a:endParaRPr lang="en-US" sz="1200" b="0" i="0" u="none" strike="noStrike">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NULL(As INR HAS NO VOLUME)</a:t>
                      </a:r>
                      <a:endParaRPr lang="en-US" sz="1200" b="0" i="0" u="none" strike="noStrike" dirty="0">
                        <a:solidFill>
                          <a:srgbClr val="595959"/>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866231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0DE7B-5D59-4A8B-AADE-6753ED427DE5}"/>
              </a:ext>
            </a:extLst>
          </p:cNvPr>
          <p:cNvSpPr>
            <a:spLocks noGrp="1"/>
          </p:cNvSpPr>
          <p:nvPr>
            <p:ph type="title"/>
          </p:nvPr>
        </p:nvSpPr>
        <p:spPr/>
        <p:txBody>
          <a:bodyPr>
            <a:normAutofit/>
          </a:bodyPr>
          <a:lstStyle/>
          <a:p>
            <a:pPr algn="l"/>
            <a:r>
              <a:rPr lang="en-US" dirty="0"/>
              <a:t>NSE(VOL V/S P/L)</a:t>
            </a:r>
            <a:endParaRPr lang="en-IN" dirty="0"/>
          </a:p>
        </p:txBody>
      </p:sp>
      <p:graphicFrame>
        <p:nvGraphicFramePr>
          <p:cNvPr id="7" name="Content Placeholder 6">
            <a:extLst>
              <a:ext uri="{FF2B5EF4-FFF2-40B4-BE49-F238E27FC236}">
                <a16:creationId xmlns="" xmlns:xdr="http://schemas.openxmlformats.org/drawingml/2006/spreadsheetDrawing" xmlns:a16="http://schemas.microsoft.com/office/drawing/2014/main" xmlns:lc="http://schemas.openxmlformats.org/drawingml/2006/lockedCanvas" id="{00000000-0008-0000-0300-000002000000}"/>
              </a:ext>
            </a:extLst>
          </p:cNvPr>
          <p:cNvGraphicFramePr>
            <a:graphicFrameLocks noGrp="1"/>
          </p:cNvGraphicFramePr>
          <p:nvPr>
            <p:ph idx="1"/>
            <p:extLst>
              <p:ext uri="{D42A27DB-BD31-4B8C-83A1-F6EECF244321}">
                <p14:modId xmlns:p14="http://schemas.microsoft.com/office/powerpoint/2010/main" val="1607090340"/>
              </p:ext>
            </p:extLst>
          </p:nvPr>
        </p:nvGraphicFramePr>
        <p:xfrm>
          <a:off x="914400" y="2076450"/>
          <a:ext cx="10353675" cy="43504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5375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732E8-FC1B-4DD0-AFDF-C8772D6BF555}"/>
              </a:ext>
            </a:extLst>
          </p:cNvPr>
          <p:cNvSpPr>
            <a:spLocks noGrp="1"/>
          </p:cNvSpPr>
          <p:nvPr>
            <p:ph type="title"/>
          </p:nvPr>
        </p:nvSpPr>
        <p:spPr/>
        <p:txBody>
          <a:bodyPr/>
          <a:lstStyle/>
          <a:p>
            <a:pPr algn="l"/>
            <a:r>
              <a:rPr lang="en-US" dirty="0"/>
              <a:t>BSE(VOL VS P/L)</a:t>
            </a:r>
            <a:endParaRPr lang="en-IN" dirty="0"/>
          </a:p>
        </p:txBody>
      </p:sp>
      <p:graphicFrame>
        <p:nvGraphicFramePr>
          <p:cNvPr id="4" name="Content Placeholder 3">
            <a:extLst>
              <a:ext uri="{FF2B5EF4-FFF2-40B4-BE49-F238E27FC236}">
                <a16:creationId xmlns="" xmlns:xdr="http://schemas.openxmlformats.org/drawingml/2006/spreadsheetDrawing" xmlns:a16="http://schemas.microsoft.com/office/drawing/2014/main" xmlns:lc="http://schemas.openxmlformats.org/drawingml/2006/lockedCanvas" id="{00000000-0008-0000-0300-000003000000}"/>
              </a:ext>
            </a:extLst>
          </p:cNvPr>
          <p:cNvGraphicFramePr>
            <a:graphicFrameLocks noGrp="1"/>
          </p:cNvGraphicFramePr>
          <p:nvPr>
            <p:ph idx="1"/>
            <p:extLst>
              <p:ext uri="{D42A27DB-BD31-4B8C-83A1-F6EECF244321}">
                <p14:modId xmlns:p14="http://schemas.microsoft.com/office/powerpoint/2010/main" val="2693764525"/>
              </p:ext>
            </p:extLst>
          </p:nvPr>
        </p:nvGraphicFramePr>
        <p:xfrm>
          <a:off x="914400" y="2076449"/>
          <a:ext cx="10353675" cy="41937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81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AE1D-6B0B-4D54-96FB-D131F877A1C5}"/>
              </a:ext>
            </a:extLst>
          </p:cNvPr>
          <p:cNvSpPr>
            <a:spLocks noGrp="1"/>
          </p:cNvSpPr>
          <p:nvPr>
            <p:ph type="title"/>
          </p:nvPr>
        </p:nvSpPr>
        <p:spPr/>
        <p:txBody>
          <a:bodyPr>
            <a:normAutofit/>
          </a:bodyPr>
          <a:lstStyle/>
          <a:p>
            <a:r>
              <a:rPr lang="en-US" sz="3600" dirty="0"/>
              <a:t>CORRELATION BETWEEN NSE, BSE AND INR</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326209"/>
              </p:ext>
            </p:extLst>
          </p:nvPr>
        </p:nvGraphicFramePr>
        <p:xfrm>
          <a:off x="2359752" y="2325190"/>
          <a:ext cx="7325554" cy="3278775"/>
        </p:xfrm>
        <a:graphic>
          <a:graphicData uri="http://schemas.openxmlformats.org/drawingml/2006/table">
            <a:tbl>
              <a:tblPr>
                <a:tableStyleId>{5C22544A-7EE6-4342-B048-85BDC9FD1C3A}</a:tableStyleId>
              </a:tblPr>
              <a:tblGrid>
                <a:gridCol w="4749795"/>
                <a:gridCol w="2575759"/>
              </a:tblGrid>
              <a:tr h="1152003">
                <a:tc>
                  <a:txBody>
                    <a:bodyPr/>
                    <a:lstStyle/>
                    <a:p>
                      <a:pPr algn="l" fontAlgn="ctr"/>
                      <a:r>
                        <a:rPr lang="en-US" sz="3700" u="none" strike="noStrike" dirty="0">
                          <a:effectLst/>
                        </a:rPr>
                        <a:t>CORRELATION COEFFICIENTS</a:t>
                      </a:r>
                      <a:endParaRPr lang="en-US" sz="3700" b="1" i="0" u="none" strike="noStrike" dirty="0">
                        <a:solidFill>
                          <a:srgbClr val="5B9BD5"/>
                        </a:solidFill>
                        <a:effectLst/>
                        <a:latin typeface="Calibri"/>
                      </a:endParaRPr>
                    </a:p>
                  </a:txBody>
                  <a:tcPr marL="159507" marR="17723" marT="17723" marB="0" anchor="ctr"/>
                </a:tc>
                <a:tc>
                  <a:txBody>
                    <a:bodyPr/>
                    <a:lstStyle/>
                    <a:p>
                      <a:pPr algn="l" fontAlgn="ctr"/>
                      <a:r>
                        <a:rPr lang="en-US" sz="2600" u="none" strike="noStrike">
                          <a:effectLst/>
                        </a:rPr>
                        <a:t> </a:t>
                      </a:r>
                      <a:endParaRPr lang="en-US" sz="2600" b="0" i="0" u="none" strike="noStrike">
                        <a:solidFill>
                          <a:srgbClr val="5B9BD5"/>
                        </a:solidFill>
                        <a:effectLst/>
                        <a:latin typeface="Calibri"/>
                      </a:endParaRPr>
                    </a:p>
                  </a:txBody>
                  <a:tcPr marL="159507" marR="17723" marT="17723" marB="0" anchor="ctr"/>
                </a:tc>
              </a:tr>
              <a:tr h="708924">
                <a:tc>
                  <a:txBody>
                    <a:bodyPr/>
                    <a:lstStyle/>
                    <a:p>
                      <a:pPr algn="l" fontAlgn="ctr"/>
                      <a:r>
                        <a:rPr lang="en-US" sz="2200" u="none" strike="noStrike">
                          <a:effectLst/>
                        </a:rPr>
                        <a:t>NSE AND BSE(P/L)</a:t>
                      </a:r>
                      <a:endParaRPr lang="en-US" sz="2200" b="0" i="0" u="none" strike="noStrike">
                        <a:solidFill>
                          <a:srgbClr val="595959"/>
                        </a:solidFill>
                        <a:effectLst/>
                        <a:latin typeface="Calibri"/>
                      </a:endParaRPr>
                    </a:p>
                  </a:txBody>
                  <a:tcPr marL="159507" marR="17723" marT="17723" marB="0" anchor="ctr"/>
                </a:tc>
                <a:tc>
                  <a:txBody>
                    <a:bodyPr/>
                    <a:lstStyle/>
                    <a:p>
                      <a:pPr algn="ctr" fontAlgn="ctr"/>
                      <a:r>
                        <a:rPr lang="en-US" sz="2200" u="none" strike="noStrike">
                          <a:effectLst/>
                        </a:rPr>
                        <a:t>0.990180386</a:t>
                      </a:r>
                      <a:endParaRPr lang="en-US" sz="2200" b="0" i="0" u="none" strike="noStrike">
                        <a:solidFill>
                          <a:srgbClr val="595959"/>
                        </a:solidFill>
                        <a:effectLst/>
                        <a:latin typeface="Calibri"/>
                      </a:endParaRPr>
                    </a:p>
                  </a:txBody>
                  <a:tcPr marL="17723" marR="17723" marT="17723" marB="0" anchor="ctr"/>
                </a:tc>
              </a:tr>
              <a:tr h="708924">
                <a:tc>
                  <a:txBody>
                    <a:bodyPr/>
                    <a:lstStyle/>
                    <a:p>
                      <a:pPr algn="l" fontAlgn="ctr"/>
                      <a:r>
                        <a:rPr lang="en-US" sz="2200" u="none" strike="noStrike">
                          <a:effectLst/>
                        </a:rPr>
                        <a:t>NSE AND INR(P/L)</a:t>
                      </a:r>
                      <a:endParaRPr lang="en-US" sz="2200" b="0" i="0" u="none" strike="noStrike">
                        <a:solidFill>
                          <a:srgbClr val="595959"/>
                        </a:solidFill>
                        <a:effectLst/>
                        <a:latin typeface="Calibri"/>
                      </a:endParaRPr>
                    </a:p>
                  </a:txBody>
                  <a:tcPr marL="159507" marR="17723" marT="17723" marB="0" anchor="ctr"/>
                </a:tc>
                <a:tc>
                  <a:txBody>
                    <a:bodyPr/>
                    <a:lstStyle/>
                    <a:p>
                      <a:pPr algn="ctr" fontAlgn="ctr"/>
                      <a:r>
                        <a:rPr lang="en-US" sz="2200" u="none" strike="noStrike">
                          <a:effectLst/>
                        </a:rPr>
                        <a:t>0.382361086</a:t>
                      </a:r>
                      <a:endParaRPr lang="en-US" sz="2200" b="0" i="0" u="none" strike="noStrike">
                        <a:solidFill>
                          <a:srgbClr val="595959"/>
                        </a:solidFill>
                        <a:effectLst/>
                        <a:latin typeface="Calibri"/>
                      </a:endParaRPr>
                    </a:p>
                  </a:txBody>
                  <a:tcPr marL="17723" marR="17723" marT="17723" marB="0" anchor="ctr"/>
                </a:tc>
              </a:tr>
              <a:tr h="708924">
                <a:tc>
                  <a:txBody>
                    <a:bodyPr/>
                    <a:lstStyle/>
                    <a:p>
                      <a:pPr algn="l" fontAlgn="ctr"/>
                      <a:r>
                        <a:rPr lang="en-US" sz="2200" u="none" strike="noStrike">
                          <a:effectLst/>
                        </a:rPr>
                        <a:t>INR AND BSE(P/L)</a:t>
                      </a:r>
                      <a:endParaRPr lang="en-US" sz="2200" b="0" i="0" u="none" strike="noStrike">
                        <a:solidFill>
                          <a:srgbClr val="595959"/>
                        </a:solidFill>
                        <a:effectLst/>
                        <a:latin typeface="Calibri"/>
                      </a:endParaRPr>
                    </a:p>
                  </a:txBody>
                  <a:tcPr marL="159507" marR="17723" marT="17723" marB="0" anchor="ctr"/>
                </a:tc>
                <a:tc>
                  <a:txBody>
                    <a:bodyPr/>
                    <a:lstStyle/>
                    <a:p>
                      <a:pPr algn="ctr" fontAlgn="ctr"/>
                      <a:r>
                        <a:rPr lang="en-US" sz="2200" u="none" strike="noStrike" dirty="0">
                          <a:effectLst/>
                        </a:rPr>
                        <a:t>0.328024389</a:t>
                      </a:r>
                      <a:endParaRPr lang="en-US" sz="2200" b="0" i="0" u="none" strike="noStrike" dirty="0">
                        <a:solidFill>
                          <a:srgbClr val="595959"/>
                        </a:solidFill>
                        <a:effectLst/>
                        <a:latin typeface="Calibri"/>
                      </a:endParaRPr>
                    </a:p>
                  </a:txBody>
                  <a:tcPr marL="17723" marR="17723" marT="17723" marB="0" anchor="ctr"/>
                </a:tc>
              </a:tr>
            </a:tbl>
          </a:graphicData>
        </a:graphic>
      </p:graphicFrame>
    </p:spTree>
    <p:extLst>
      <p:ext uri="{BB962C8B-B14F-4D97-AF65-F5344CB8AC3E}">
        <p14:creationId xmlns:p14="http://schemas.microsoft.com/office/powerpoint/2010/main" val="2910490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66BDD-3862-4D42-8250-0DCF54442580}"/>
              </a:ext>
            </a:extLst>
          </p:cNvPr>
          <p:cNvSpPr>
            <a:spLocks noGrp="1"/>
          </p:cNvSpPr>
          <p:nvPr>
            <p:ph type="title"/>
          </p:nvPr>
        </p:nvSpPr>
        <p:spPr/>
        <p:txBody>
          <a:bodyPr/>
          <a:lstStyle/>
          <a:p>
            <a:r>
              <a:rPr lang="en-US" dirty="0"/>
              <a:t>NSE AND BSE</a:t>
            </a:r>
            <a:endParaRPr lang="en-IN" dirty="0"/>
          </a:p>
        </p:txBody>
      </p:sp>
      <p:graphicFrame>
        <p:nvGraphicFramePr>
          <p:cNvPr id="4" name="Content Placeholder 3">
            <a:extLst>
              <a:ext uri="{FF2B5EF4-FFF2-40B4-BE49-F238E27FC236}">
                <a16:creationId xmlns="" xmlns:xdr="http://schemas.openxmlformats.org/drawingml/2006/spreadsheetDrawing" xmlns:a16="http://schemas.microsoft.com/office/drawing/2014/main" xmlns:lc="http://schemas.openxmlformats.org/drawingml/2006/lockedCanvas" id="{00000000-0008-0000-0200-000002000000}"/>
              </a:ext>
            </a:extLst>
          </p:cNvPr>
          <p:cNvGraphicFramePr>
            <a:graphicFrameLocks noGrp="1"/>
          </p:cNvGraphicFramePr>
          <p:nvPr>
            <p:ph idx="1"/>
            <p:extLst>
              <p:ext uri="{D42A27DB-BD31-4B8C-83A1-F6EECF244321}">
                <p14:modId xmlns:p14="http://schemas.microsoft.com/office/powerpoint/2010/main" val="622873817"/>
              </p:ext>
            </p:extLst>
          </p:nvPr>
        </p:nvGraphicFramePr>
        <p:xfrm>
          <a:off x="914400" y="1711234"/>
          <a:ext cx="1035367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9469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F88BF-7AE4-4BB9-AF5E-C8C7DEE68699}"/>
              </a:ext>
            </a:extLst>
          </p:cNvPr>
          <p:cNvSpPr>
            <a:spLocks noGrp="1"/>
          </p:cNvSpPr>
          <p:nvPr>
            <p:ph type="title"/>
          </p:nvPr>
        </p:nvSpPr>
        <p:spPr/>
        <p:txBody>
          <a:bodyPr/>
          <a:lstStyle/>
          <a:p>
            <a:r>
              <a:rPr lang="en-US" dirty="0"/>
              <a:t>NSE AND INR</a:t>
            </a:r>
            <a:endParaRPr lang="en-IN" dirty="0"/>
          </a:p>
        </p:txBody>
      </p:sp>
      <p:graphicFrame>
        <p:nvGraphicFramePr>
          <p:cNvPr id="5" name="Content Placeholder 4">
            <a:extLst>
              <a:ext uri="{FF2B5EF4-FFF2-40B4-BE49-F238E27FC236}">
                <a16:creationId xmlns="" xmlns:xdr="http://schemas.openxmlformats.org/drawingml/2006/spreadsheetDrawing" xmlns:a16="http://schemas.microsoft.com/office/drawing/2014/main" xmlns:lc="http://schemas.openxmlformats.org/drawingml/2006/lockedCanvas" id="{00000000-0008-0000-0200-000004000000}"/>
              </a:ext>
            </a:extLst>
          </p:cNvPr>
          <p:cNvGraphicFramePr>
            <a:graphicFrameLocks noGrp="1"/>
          </p:cNvGraphicFramePr>
          <p:nvPr>
            <p:ph idx="1"/>
            <p:extLst>
              <p:ext uri="{D42A27DB-BD31-4B8C-83A1-F6EECF244321}">
                <p14:modId xmlns:p14="http://schemas.microsoft.com/office/powerpoint/2010/main" val="3635123058"/>
              </p:ext>
            </p:extLst>
          </p:nvPr>
        </p:nvGraphicFramePr>
        <p:xfrm>
          <a:off x="875212" y="1959429"/>
          <a:ext cx="10580914" cy="4236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999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F9BCC-5AA5-4322-B058-3A896EBB18D0}"/>
              </a:ext>
            </a:extLst>
          </p:cNvPr>
          <p:cNvSpPr>
            <a:spLocks noGrp="1"/>
          </p:cNvSpPr>
          <p:nvPr>
            <p:ph type="title"/>
          </p:nvPr>
        </p:nvSpPr>
        <p:spPr/>
        <p:txBody>
          <a:bodyPr/>
          <a:lstStyle/>
          <a:p>
            <a:r>
              <a:rPr lang="en-US" dirty="0"/>
              <a:t>BSE AND INR</a:t>
            </a:r>
            <a:endParaRPr lang="en-IN" dirty="0"/>
          </a:p>
        </p:txBody>
      </p:sp>
      <p:graphicFrame>
        <p:nvGraphicFramePr>
          <p:cNvPr id="4" name="Content Placeholder 3">
            <a:extLst>
              <a:ext uri="{FF2B5EF4-FFF2-40B4-BE49-F238E27FC236}">
                <a16:creationId xmlns="" xmlns:xdr="http://schemas.openxmlformats.org/drawingml/2006/spreadsheetDrawing" xmlns:a16="http://schemas.microsoft.com/office/drawing/2014/main" xmlns:lc="http://schemas.openxmlformats.org/drawingml/2006/lockedCanvas" id="{00000000-0008-0000-0200-000005000000}"/>
              </a:ext>
            </a:extLst>
          </p:cNvPr>
          <p:cNvGraphicFramePr>
            <a:graphicFrameLocks noGrp="1"/>
          </p:cNvGraphicFramePr>
          <p:nvPr>
            <p:ph idx="1"/>
            <p:extLst>
              <p:ext uri="{D42A27DB-BD31-4B8C-83A1-F6EECF244321}">
                <p14:modId xmlns:p14="http://schemas.microsoft.com/office/powerpoint/2010/main" val="1554198479"/>
              </p:ext>
            </p:extLst>
          </p:nvPr>
        </p:nvGraphicFramePr>
        <p:xfrm>
          <a:off x="914400" y="1750423"/>
          <a:ext cx="10353675" cy="4349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755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A1A3A-3227-48B3-BE67-1F1E576748B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5DEBC559-B75E-41B8-9101-339D8A052410}"/>
              </a:ext>
            </a:extLst>
          </p:cNvPr>
          <p:cNvSpPr>
            <a:spLocks noGrp="1"/>
          </p:cNvSpPr>
          <p:nvPr>
            <p:ph idx="1"/>
          </p:nvPr>
        </p:nvSpPr>
        <p:spPr/>
        <p:txBody>
          <a:bodyPr>
            <a:normAutofit lnSpcReduction="10000"/>
          </a:bodyPr>
          <a:lstStyle/>
          <a:p>
            <a:r>
              <a:rPr lang="en-IN" dirty="0" smtClean="0"/>
              <a:t>From the previous discussions, we have concluded that:</a:t>
            </a:r>
          </a:p>
          <a:p>
            <a:pPr lvl="1"/>
            <a:r>
              <a:rPr lang="en-IN" dirty="0" smtClean="0"/>
              <a:t>The Correlation Coefficient between Volume and Price is very low(~0) which is why it is not related to the fluctuation in P/L of the stock</a:t>
            </a:r>
          </a:p>
          <a:p>
            <a:pPr lvl="1"/>
            <a:r>
              <a:rPr lang="en-IN" dirty="0" smtClean="0"/>
              <a:t>The Correlation Coefficient between NSE and BSE is very high(~1) which means that they are highly correlated positively. That means when NSE price increase, the price of BSE would increase.</a:t>
            </a:r>
          </a:p>
          <a:p>
            <a:pPr lvl="1"/>
            <a:r>
              <a:rPr lang="en-IN" dirty="0" smtClean="0"/>
              <a:t>The Correlation Coefficient between NSE and INR, and BSE and INR are approximately -0.3 which is negative but not perfect as it is closer to 0 which indicates that the USD </a:t>
            </a:r>
            <a:r>
              <a:rPr lang="en-IN" dirty="0" err="1" smtClean="0"/>
              <a:t>vs</a:t>
            </a:r>
            <a:r>
              <a:rPr lang="en-IN" dirty="0" smtClean="0"/>
              <a:t> INR is less related to NSE and BSE Profit/Loss. But the value of Rupee increases when the price of NSE increases.</a:t>
            </a:r>
            <a:endParaRPr lang="en-IN" dirty="0"/>
          </a:p>
        </p:txBody>
      </p:sp>
    </p:spTree>
    <p:extLst>
      <p:ext uri="{BB962C8B-B14F-4D97-AF65-F5344CB8AC3E}">
        <p14:creationId xmlns:p14="http://schemas.microsoft.com/office/powerpoint/2010/main" val="2782779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C20A1-D9CD-41DF-904D-3BF721F1F175}"/>
              </a:ext>
            </a:extLst>
          </p:cNvPr>
          <p:cNvSpPr>
            <a:spLocks noGrp="1"/>
          </p:cNvSpPr>
          <p:nvPr>
            <p:ph type="title"/>
          </p:nvPr>
        </p:nvSpPr>
        <p:spPr>
          <a:xfrm>
            <a:off x="919119" y="2667000"/>
            <a:ext cx="10353762" cy="1257300"/>
          </a:xfrm>
        </p:spPr>
        <p:txBody>
          <a:bodyPr>
            <a:normAutofit/>
          </a:bodyPr>
          <a:lstStyle/>
          <a:p>
            <a:r>
              <a:rPr lang="en-US" sz="5400" b="1" dirty="0">
                <a:ea typeface="Verdana" panose="020B0604030504040204" pitchFamily="34" charset="0"/>
              </a:rPr>
              <a:t>THANK YOU</a:t>
            </a:r>
            <a:endParaRPr lang="en-IN" sz="5400" b="1" dirty="0">
              <a:ea typeface="Verdana" panose="020B0604030504040204" pitchFamily="34" charset="0"/>
            </a:endParaRPr>
          </a:p>
        </p:txBody>
      </p:sp>
    </p:spTree>
    <p:extLst>
      <p:ext uri="{BB962C8B-B14F-4D97-AF65-F5344CB8AC3E}">
        <p14:creationId xmlns:p14="http://schemas.microsoft.com/office/powerpoint/2010/main" val="14036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Our Main Goals are:</a:t>
            </a:r>
          </a:p>
          <a:p>
            <a:pPr lvl="1"/>
            <a:r>
              <a:rPr lang="en-US" dirty="0" smtClean="0"/>
              <a:t>To study Correlation between Price and Volume for different stocks</a:t>
            </a:r>
          </a:p>
          <a:p>
            <a:pPr lvl="1"/>
            <a:r>
              <a:rPr lang="en-US" dirty="0" smtClean="0"/>
              <a:t>To study Correlation between P/L of various stocks and </a:t>
            </a:r>
          </a:p>
          <a:p>
            <a:pPr lvl="1"/>
            <a:r>
              <a:rPr lang="en-US" dirty="0" smtClean="0"/>
              <a:t>To study about the past performance(mean, standard deviation, high and low) of various stocks.</a:t>
            </a:r>
          </a:p>
          <a:p>
            <a:pPr lvl="1"/>
            <a:endParaRPr lang="en-US" dirty="0"/>
          </a:p>
        </p:txBody>
      </p:sp>
    </p:spTree>
    <p:extLst>
      <p:ext uri="{BB962C8B-B14F-4D97-AF65-F5344CB8AC3E}">
        <p14:creationId xmlns:p14="http://schemas.microsoft.com/office/powerpoint/2010/main" val="68676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86BB97-DBC5-4F6F-9D3D-EA69B90D8223}"/>
              </a:ext>
            </a:extLst>
          </p:cNvPr>
          <p:cNvSpPr>
            <a:spLocks noGrp="1"/>
          </p:cNvSpPr>
          <p:nvPr>
            <p:ph type="title"/>
          </p:nvPr>
        </p:nvSpPr>
        <p:spPr/>
        <p:txBody>
          <a:bodyPr/>
          <a:lstStyle/>
          <a:p>
            <a:r>
              <a:rPr lang="en-US" dirty="0"/>
              <a:t>STOCK INTRODUCTION</a:t>
            </a:r>
            <a:endParaRPr lang="en-IN" dirty="0"/>
          </a:p>
        </p:txBody>
      </p:sp>
      <p:sp>
        <p:nvSpPr>
          <p:cNvPr id="3" name="Content Placeholder 2">
            <a:extLst>
              <a:ext uri="{FF2B5EF4-FFF2-40B4-BE49-F238E27FC236}">
                <a16:creationId xmlns="" xmlns:a16="http://schemas.microsoft.com/office/drawing/2014/main" id="{821FD103-BF63-43A2-A79F-98BE21B426B8}"/>
              </a:ext>
            </a:extLst>
          </p:cNvPr>
          <p:cNvSpPr>
            <a:spLocks noGrp="1"/>
          </p:cNvSpPr>
          <p:nvPr>
            <p:ph idx="1"/>
          </p:nvPr>
        </p:nvSpPr>
        <p:spPr/>
        <p:txBody>
          <a:bodyPr>
            <a:normAutofit fontScale="92500" lnSpcReduction="20000"/>
          </a:bodyPr>
          <a:lstStyle/>
          <a:p>
            <a:pPr marL="36900" indent="0">
              <a:buNone/>
            </a:pPr>
            <a:r>
              <a:rPr lang="en-US" dirty="0"/>
              <a:t>A stock (also known as equity) is a security that represents the ownership of a fraction of a corporation. This entitles the owner of the stock to a proportion of the corporation's assets and profits equal to how much stock they own. Units of stock are called "shares</a:t>
            </a:r>
            <a:r>
              <a:rPr lang="en-US" dirty="0" smtClean="0"/>
              <a:t>.</a:t>
            </a:r>
          </a:p>
          <a:p>
            <a:pPr marL="36900" indent="0">
              <a:buNone/>
            </a:pPr>
            <a:r>
              <a:rPr lang="en-US" dirty="0" smtClean="0"/>
              <a:t>"</a:t>
            </a:r>
            <a:r>
              <a:rPr lang="en-US" dirty="0"/>
              <a:t>Stocks are bought and sold predominantly on stock exchanges, though there can be private sales as well, and are the foundation of many individual investors' portfolios. These transactions have to conform to government regulations which are meant to protect investors from fraudulent practices. Historically, they have outperformed most other investments over the long run.1﻿ These investments can be purchased from most online stock brokers. Stock investment differs greatly from real estate investment. .</a:t>
            </a:r>
            <a:endParaRPr lang="en-IN" dirty="0"/>
          </a:p>
        </p:txBody>
      </p:sp>
    </p:spTree>
    <p:extLst>
      <p:ext uri="{BB962C8B-B14F-4D97-AF65-F5344CB8AC3E}">
        <p14:creationId xmlns:p14="http://schemas.microsoft.com/office/powerpoint/2010/main" val="1936882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STOCK PARAMETERS</a:t>
            </a:r>
          </a:p>
        </p:txBody>
      </p:sp>
      <p:graphicFrame>
        <p:nvGraphicFramePr>
          <p:cNvPr id="12" name="Content Placeholder 2" descr="SmartArt graphic">
            <a:extLst>
              <a:ext uri="{FF2B5EF4-FFF2-40B4-BE49-F238E27FC236}">
                <a16:creationId xmlns=""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4618068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8B5E9-892E-4D7C-BE20-42E067A172D3}"/>
              </a:ext>
            </a:extLst>
          </p:cNvPr>
          <p:cNvSpPr>
            <a:spLocks noGrp="1"/>
          </p:cNvSpPr>
          <p:nvPr>
            <p:ph type="title"/>
          </p:nvPr>
        </p:nvSpPr>
        <p:spPr/>
        <p:txBody>
          <a:bodyPr/>
          <a:lstStyle/>
          <a:p>
            <a:r>
              <a:rPr lang="en-US" dirty="0"/>
              <a:t>NSE: NATIONAL STOCK EXCHANGE</a:t>
            </a:r>
            <a:endParaRPr lang="en-IN" dirty="0"/>
          </a:p>
        </p:txBody>
      </p:sp>
      <p:sp>
        <p:nvSpPr>
          <p:cNvPr id="3" name="Content Placeholder 2">
            <a:extLst>
              <a:ext uri="{FF2B5EF4-FFF2-40B4-BE49-F238E27FC236}">
                <a16:creationId xmlns="" xmlns:a16="http://schemas.microsoft.com/office/drawing/2014/main" id="{E5664718-2F32-43B2-BD7B-D01531BDBA4A}"/>
              </a:ext>
            </a:extLst>
          </p:cNvPr>
          <p:cNvSpPr>
            <a:spLocks noGrp="1"/>
          </p:cNvSpPr>
          <p:nvPr>
            <p:ph idx="1"/>
          </p:nvPr>
        </p:nvSpPr>
        <p:spPr/>
        <p:txBody>
          <a:bodyPr>
            <a:normAutofit fontScale="92500"/>
          </a:bodyPr>
          <a:lstStyle/>
          <a:p>
            <a:r>
              <a:rPr lang="en-US" b="1" dirty="0">
                <a:effectLst/>
              </a:rPr>
              <a:t>NIFTY</a:t>
            </a:r>
            <a:r>
              <a:rPr lang="en-US" dirty="0">
                <a:effectLst/>
              </a:rPr>
              <a:t> is a market index introduced by the </a:t>
            </a:r>
            <a:r>
              <a:rPr lang="en-US" u="sng" dirty="0">
                <a:effectLst/>
              </a:rPr>
              <a:t>National Stock Exchange</a:t>
            </a:r>
            <a:r>
              <a:rPr lang="en-US" dirty="0">
                <a:effectLst/>
              </a:rPr>
              <a:t>. It is a blended word – National Stock Exchange and Fifty coined by NSE on 21st April 1996. NIFTY 50 is a benchmark based index and also the flagship of NSE, which showcases the top 50 equity stocks traded in the </a:t>
            </a:r>
            <a:r>
              <a:rPr lang="en-US" u="sng" dirty="0">
                <a:effectLst/>
              </a:rPr>
              <a:t>stock exchange</a:t>
            </a:r>
            <a:r>
              <a:rPr lang="en-US" dirty="0">
                <a:effectLst/>
              </a:rPr>
              <a:t> out of a total of 1600 stocks.</a:t>
            </a:r>
          </a:p>
          <a:p>
            <a:r>
              <a:rPr lang="en-US" dirty="0">
                <a:effectLst/>
              </a:rPr>
              <a:t>These stocks span across 12 sectors of the Indian economy which include – information technology, financial services, consumer goods, entertainment and media, financial services, metals, pharmaceuticals, telecommunications, cement and its products, automobiles, pesticides and fertilizers, energy, and other services.</a:t>
            </a:r>
          </a:p>
          <a:p>
            <a:endParaRPr lang="en-IN" dirty="0"/>
          </a:p>
        </p:txBody>
      </p:sp>
    </p:spTree>
    <p:extLst>
      <p:ext uri="{BB962C8B-B14F-4D97-AF65-F5344CB8AC3E}">
        <p14:creationId xmlns:p14="http://schemas.microsoft.com/office/powerpoint/2010/main" val="119542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1E3E10-4993-4F0B-A669-50C3FF3F1EFD}"/>
              </a:ext>
            </a:extLst>
          </p:cNvPr>
          <p:cNvSpPr>
            <a:spLocks noGrp="1"/>
          </p:cNvSpPr>
          <p:nvPr>
            <p:ph type="title"/>
          </p:nvPr>
        </p:nvSpPr>
        <p:spPr/>
        <p:txBody>
          <a:bodyPr/>
          <a:lstStyle/>
          <a:p>
            <a:r>
              <a:rPr lang="en-US" dirty="0"/>
              <a:t>BSE: BOMBAY STOCK EXCHANGE</a:t>
            </a:r>
            <a:endParaRPr lang="en-IN" dirty="0"/>
          </a:p>
        </p:txBody>
      </p:sp>
      <p:sp>
        <p:nvSpPr>
          <p:cNvPr id="3" name="Content Placeholder 2">
            <a:extLst>
              <a:ext uri="{FF2B5EF4-FFF2-40B4-BE49-F238E27FC236}">
                <a16:creationId xmlns="" xmlns:a16="http://schemas.microsoft.com/office/drawing/2014/main" id="{2F4E0028-58E4-478C-AE99-9AE5A2340A0B}"/>
              </a:ext>
            </a:extLst>
          </p:cNvPr>
          <p:cNvSpPr>
            <a:spLocks noGrp="1"/>
          </p:cNvSpPr>
          <p:nvPr>
            <p:ph idx="1"/>
          </p:nvPr>
        </p:nvSpPr>
        <p:spPr>
          <a:xfrm>
            <a:off x="913795" y="2076450"/>
            <a:ext cx="10353762" cy="4076156"/>
          </a:xfrm>
        </p:spPr>
        <p:txBody>
          <a:bodyPr>
            <a:normAutofit fontScale="92500" lnSpcReduction="20000"/>
          </a:bodyPr>
          <a:lstStyle/>
          <a:p>
            <a:r>
              <a:rPr lang="en-US" b="1" dirty="0">
                <a:effectLst/>
              </a:rPr>
              <a:t>Bombay Stock Exchange </a:t>
            </a:r>
            <a:r>
              <a:rPr lang="en-US" dirty="0">
                <a:effectLst/>
              </a:rPr>
              <a:t>is the oldest stock exchange in India as well as Asia. It is an integral component of the “$1 trillion” club, having the 11th largest </a:t>
            </a:r>
            <a:r>
              <a:rPr lang="en-US" dirty="0" smtClean="0">
                <a:effectLst/>
              </a:rPr>
              <a:t>market </a:t>
            </a:r>
            <a:r>
              <a:rPr lang="en-US" dirty="0" err="1" smtClean="0">
                <a:effectLst/>
              </a:rPr>
              <a:t>capitalisation</a:t>
            </a:r>
            <a:r>
              <a:rPr lang="en-US" dirty="0" smtClean="0">
                <a:effectLst/>
              </a:rPr>
              <a:t> value at $2.2 trillion.</a:t>
            </a:r>
          </a:p>
          <a:p>
            <a:r>
              <a:rPr lang="en-US" dirty="0">
                <a:effectLst/>
              </a:rPr>
              <a:t>Financial transactions in </a:t>
            </a:r>
            <a:r>
              <a:rPr lang="en-US" b="1" dirty="0">
                <a:effectLst/>
              </a:rPr>
              <a:t>BSE</a:t>
            </a:r>
            <a:r>
              <a:rPr lang="en-US" dirty="0">
                <a:effectLst/>
              </a:rPr>
              <a:t> are done online through an electronic trading system. Market orders can be directly placed in </a:t>
            </a:r>
            <a:r>
              <a:rPr lang="en-US" b="1" dirty="0">
                <a:effectLst/>
              </a:rPr>
              <a:t>BSE online</a:t>
            </a:r>
            <a:r>
              <a:rPr lang="en-US" dirty="0">
                <a:effectLst/>
              </a:rPr>
              <a:t>, without the requirement of external specialists through direct market access. Due to the absence of such limit orders, focus is shifted from buyers/sellers to the total value of transactions in a day.</a:t>
            </a:r>
          </a:p>
          <a:p>
            <a:r>
              <a:rPr lang="en-US" dirty="0">
                <a:effectLst/>
              </a:rPr>
              <a:t>Trading in the </a:t>
            </a:r>
            <a:r>
              <a:rPr lang="en-US" b="1" dirty="0">
                <a:effectLst/>
              </a:rPr>
              <a:t>BSE share market</a:t>
            </a:r>
            <a:r>
              <a:rPr lang="en-US" dirty="0">
                <a:effectLst/>
              </a:rPr>
              <a:t> has to be done through a brokerage agency, against a stipulated charge. However, direct investment access is given to certain preferential investors making large transactions in the BSE stock market. BOLT-Bombay Online trading platform is used by this stock exchange for efficient trading</a:t>
            </a:r>
            <a:r>
              <a:rPr lang="en-US" dirty="0" smtClean="0">
                <a:effectLst/>
              </a:rPr>
              <a:t>.</a:t>
            </a:r>
            <a:endParaRPr lang="en-US" dirty="0">
              <a:effectLst/>
            </a:endParaRPr>
          </a:p>
        </p:txBody>
      </p:sp>
    </p:spTree>
    <p:extLst>
      <p:ext uri="{BB962C8B-B14F-4D97-AF65-F5344CB8AC3E}">
        <p14:creationId xmlns:p14="http://schemas.microsoft.com/office/powerpoint/2010/main" val="2933934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B0E9B-ABF8-4745-8481-CC40BE5615CB}"/>
              </a:ext>
            </a:extLst>
          </p:cNvPr>
          <p:cNvSpPr>
            <a:spLocks noGrp="1"/>
          </p:cNvSpPr>
          <p:nvPr>
            <p:ph type="title"/>
          </p:nvPr>
        </p:nvSpPr>
        <p:spPr/>
        <p:txBody>
          <a:bodyPr/>
          <a:lstStyle/>
          <a:p>
            <a:r>
              <a:rPr lang="en-US" dirty="0"/>
              <a:t>INR: INDIAN RUPEE</a:t>
            </a:r>
            <a:endParaRPr lang="en-IN" dirty="0"/>
          </a:p>
        </p:txBody>
      </p:sp>
      <p:sp>
        <p:nvSpPr>
          <p:cNvPr id="3" name="Content Placeholder 2">
            <a:extLst>
              <a:ext uri="{FF2B5EF4-FFF2-40B4-BE49-F238E27FC236}">
                <a16:creationId xmlns="" xmlns:a16="http://schemas.microsoft.com/office/drawing/2014/main" id="{B8754751-A9BA-4CF3-9727-4CE1E6A0BF4C}"/>
              </a:ext>
            </a:extLst>
          </p:cNvPr>
          <p:cNvSpPr>
            <a:spLocks noGrp="1"/>
          </p:cNvSpPr>
          <p:nvPr>
            <p:ph idx="1"/>
          </p:nvPr>
        </p:nvSpPr>
        <p:spPr/>
        <p:txBody>
          <a:bodyPr>
            <a:noAutofit/>
          </a:bodyPr>
          <a:lstStyle/>
          <a:p>
            <a:r>
              <a:rPr lang="en-IN" sz="1900" dirty="0" smtClean="0"/>
              <a:t>The Currency of India is Rupee. It is generally compared with USD for value comparison. Current rate is 74.54 and it keeps fluctuating.</a:t>
            </a:r>
            <a:r>
              <a:rPr lang="en-US" sz="1900" dirty="0">
                <a:effectLst/>
              </a:rPr>
              <a:t>  </a:t>
            </a:r>
            <a:endParaRPr lang="en-US" sz="1900" dirty="0" smtClean="0">
              <a:effectLst/>
            </a:endParaRPr>
          </a:p>
          <a:p>
            <a:r>
              <a:rPr lang="en-US" sz="1900" dirty="0" smtClean="0">
                <a:effectLst/>
              </a:rPr>
              <a:t>US </a:t>
            </a:r>
            <a:r>
              <a:rPr lang="en-US" sz="1900" dirty="0">
                <a:effectLst/>
              </a:rPr>
              <a:t>dollar has been strengthening consistently in recent times and there has been a strong demand for the dollar among importers and banks. As a result, most Asian currencies are struggling against the dollar, including the Indian rupee.</a:t>
            </a:r>
          </a:p>
          <a:p>
            <a:r>
              <a:rPr lang="en-US" sz="1900" dirty="0">
                <a:effectLst/>
              </a:rPr>
              <a:t>The dollar also strengthened because of the consistent interest rate hike by the US Federal Reserve. These hikes make the US dollar more attractive in the global market, as other emerging economies struggle to keep up with the world’s primary reserve currency.</a:t>
            </a:r>
          </a:p>
          <a:p>
            <a:r>
              <a:rPr lang="en-US" sz="1900" dirty="0">
                <a:effectLst/>
              </a:rPr>
              <a:t>Due to the volatile economy of India, there has been a stagnancy in the market and low demand is pulling down the growth numbers as well as the Indian currency. Foreign players have been withdrawing from the Indian equity market and large outflows have contributed to the fall of the Indian rupee</a:t>
            </a:r>
            <a:r>
              <a:rPr lang="en-US" sz="1900" dirty="0" smtClean="0">
                <a:effectLst/>
              </a:rPr>
              <a:t>.</a:t>
            </a:r>
            <a:endParaRPr lang="en-US" sz="1900" dirty="0">
              <a:effectLst/>
            </a:endParaRPr>
          </a:p>
        </p:txBody>
      </p:sp>
    </p:spTree>
    <p:extLst>
      <p:ext uri="{BB962C8B-B14F-4D97-AF65-F5344CB8AC3E}">
        <p14:creationId xmlns:p14="http://schemas.microsoft.com/office/powerpoint/2010/main" val="205413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NSE: PERFORMANCE</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425431876"/>
              </p:ext>
            </p:extLst>
          </p:nvPr>
        </p:nvGraphicFramePr>
        <p:xfrm>
          <a:off x="1175656" y="2168438"/>
          <a:ext cx="10071463" cy="3030582"/>
        </p:xfrm>
        <a:graphic>
          <a:graphicData uri="http://schemas.openxmlformats.org/drawingml/2006/table">
            <a:tbl>
              <a:tblPr>
                <a:tableStyleId>{5C22544A-7EE6-4342-B048-85BDC9FD1C3A}</a:tableStyleId>
              </a:tblPr>
              <a:tblGrid>
                <a:gridCol w="2839220"/>
                <a:gridCol w="1539677"/>
                <a:gridCol w="1539677"/>
                <a:gridCol w="1539677"/>
                <a:gridCol w="1172414"/>
                <a:gridCol w="1440798"/>
              </a:tblGrid>
              <a:tr h="571269">
                <a:tc>
                  <a:txBody>
                    <a:bodyPr/>
                    <a:lstStyle/>
                    <a:p>
                      <a:pPr algn="l" fontAlgn="ctr"/>
                      <a:r>
                        <a:rPr lang="en-US" sz="2000" u="none" strike="noStrike" dirty="0">
                          <a:effectLst/>
                        </a:rPr>
                        <a:t>NSE</a:t>
                      </a:r>
                      <a:endParaRPr lang="en-US" sz="2000" b="1" i="0" u="none" strike="noStrike" dirty="0">
                        <a:solidFill>
                          <a:srgbClr val="4472C4"/>
                        </a:solidFill>
                        <a:effectLst/>
                        <a:latin typeface="Calibri"/>
                      </a:endParaRPr>
                    </a:p>
                  </a:txBody>
                  <a:tcPr marL="85725" marR="9525" marT="9525" marB="0" anchor="ctr"/>
                </a:tc>
                <a:tc>
                  <a:txBody>
                    <a:bodyPr/>
                    <a:lstStyle/>
                    <a:p>
                      <a:pPr algn="ctr" fontAlgn="ctr"/>
                      <a:r>
                        <a:rPr lang="en-US" sz="1800" u="none" strike="noStrike">
                          <a:effectLst/>
                        </a:rPr>
                        <a:t>2015</a:t>
                      </a:r>
                      <a:endParaRPr lang="en-US" sz="1800" b="1" i="0" u="none" strike="noStrike">
                        <a:solidFill>
                          <a:srgbClr val="5B9BD5"/>
                        </a:solidFill>
                        <a:effectLst/>
                        <a:latin typeface="Calibri"/>
                      </a:endParaRPr>
                    </a:p>
                  </a:txBody>
                  <a:tcPr marL="9525" marR="9525" marT="9525" marB="0" anchor="ctr"/>
                </a:tc>
                <a:tc>
                  <a:txBody>
                    <a:bodyPr/>
                    <a:lstStyle/>
                    <a:p>
                      <a:pPr algn="ctr" fontAlgn="ctr"/>
                      <a:r>
                        <a:rPr lang="en-US" sz="1800" u="none" strike="noStrike">
                          <a:effectLst/>
                        </a:rPr>
                        <a:t>2016</a:t>
                      </a:r>
                      <a:endParaRPr lang="en-US" sz="1800" b="1" i="0" u="none" strike="noStrike">
                        <a:solidFill>
                          <a:srgbClr val="5B9BD5"/>
                        </a:solidFill>
                        <a:effectLst/>
                        <a:latin typeface="Calibri"/>
                      </a:endParaRPr>
                    </a:p>
                  </a:txBody>
                  <a:tcPr marL="9525" marR="9525" marT="9525" marB="0" anchor="ctr"/>
                </a:tc>
                <a:tc>
                  <a:txBody>
                    <a:bodyPr/>
                    <a:lstStyle/>
                    <a:p>
                      <a:pPr algn="ctr" fontAlgn="ctr"/>
                      <a:r>
                        <a:rPr lang="en-US" sz="1800" u="none" strike="noStrike">
                          <a:effectLst/>
                        </a:rPr>
                        <a:t>2017</a:t>
                      </a:r>
                      <a:endParaRPr lang="en-US" sz="1800" b="1" i="0" u="none" strike="noStrike">
                        <a:solidFill>
                          <a:srgbClr val="5B9BD5"/>
                        </a:solidFill>
                        <a:effectLst/>
                        <a:latin typeface="Calibri"/>
                      </a:endParaRPr>
                    </a:p>
                  </a:txBody>
                  <a:tcPr marL="9525" marR="9525" marT="9525" marB="0" anchor="ctr"/>
                </a:tc>
                <a:tc>
                  <a:txBody>
                    <a:bodyPr/>
                    <a:lstStyle/>
                    <a:p>
                      <a:pPr algn="ctr" fontAlgn="ctr"/>
                      <a:r>
                        <a:rPr lang="en-US" sz="1800" u="none" strike="noStrike">
                          <a:effectLst/>
                        </a:rPr>
                        <a:t>2018</a:t>
                      </a:r>
                      <a:endParaRPr lang="en-US" sz="1800" b="1" i="0" u="none" strike="noStrike">
                        <a:solidFill>
                          <a:srgbClr val="5B9BD5"/>
                        </a:solidFill>
                        <a:effectLst/>
                        <a:latin typeface="Calibri"/>
                      </a:endParaRPr>
                    </a:p>
                  </a:txBody>
                  <a:tcPr marL="9525" marR="9525" marT="9525" marB="0" anchor="ctr"/>
                </a:tc>
                <a:tc>
                  <a:txBody>
                    <a:bodyPr/>
                    <a:lstStyle/>
                    <a:p>
                      <a:pPr algn="ctr" fontAlgn="ctr"/>
                      <a:r>
                        <a:rPr lang="en-US" sz="1800" u="none" strike="noStrike" dirty="0">
                          <a:effectLst/>
                        </a:rPr>
                        <a:t>2019</a:t>
                      </a:r>
                      <a:endParaRPr lang="en-US" sz="1800" b="1" i="0" u="none" strike="noStrike" dirty="0">
                        <a:solidFill>
                          <a:srgbClr val="5B9BD5"/>
                        </a:solidFill>
                        <a:effectLst/>
                        <a:latin typeface="Calibri"/>
                      </a:endParaRPr>
                    </a:p>
                  </a:txBody>
                  <a:tcPr marL="9525" marR="9525" marT="9525" marB="0" anchor="ctr"/>
                </a:tc>
              </a:tr>
              <a:tr h="571269">
                <a:tc>
                  <a:txBody>
                    <a:bodyPr/>
                    <a:lstStyle/>
                    <a:p>
                      <a:pPr algn="l" fontAlgn="ctr"/>
                      <a:r>
                        <a:rPr lang="en-US" sz="1800" u="none" strike="noStrike" dirty="0">
                          <a:effectLst/>
                        </a:rPr>
                        <a:t>HIGHEST</a:t>
                      </a:r>
                      <a:endParaRPr lang="en-US" sz="1800" b="1" i="0" u="none" strike="noStrike" dirty="0">
                        <a:solidFill>
                          <a:srgbClr val="5B9BD5"/>
                        </a:solidFill>
                        <a:effectLst/>
                        <a:latin typeface="Calibri"/>
                      </a:endParaRPr>
                    </a:p>
                  </a:txBody>
                  <a:tcPr marL="85725" marR="9525" marT="9525" marB="0" anchor="ctr"/>
                </a:tc>
                <a:tc>
                  <a:txBody>
                    <a:bodyPr/>
                    <a:lstStyle/>
                    <a:p>
                      <a:pPr algn="ctr" fontAlgn="ctr"/>
                      <a:r>
                        <a:rPr lang="en-US" sz="1400" u="none" strike="noStrike">
                          <a:effectLst/>
                        </a:rPr>
                        <a:t>7979.299805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8968.700195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10552.40039</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11760.2002</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12293.90039</a:t>
                      </a:r>
                      <a:endParaRPr lang="en-US" sz="1400" b="0" i="0" u="none" strike="noStrike">
                        <a:solidFill>
                          <a:srgbClr val="595959"/>
                        </a:solidFill>
                        <a:effectLst/>
                        <a:latin typeface="Calibri"/>
                      </a:endParaRPr>
                    </a:p>
                  </a:txBody>
                  <a:tcPr marL="9525" marR="9525" marT="9525" marB="0" anchor="ctr"/>
                </a:tc>
              </a:tr>
              <a:tr h="571269">
                <a:tc>
                  <a:txBody>
                    <a:bodyPr/>
                    <a:lstStyle/>
                    <a:p>
                      <a:pPr algn="l" fontAlgn="ctr"/>
                      <a:r>
                        <a:rPr lang="en-US" sz="1800" u="none" strike="noStrike">
                          <a:effectLst/>
                        </a:rPr>
                        <a:t>LOWEST</a:t>
                      </a:r>
                      <a:endParaRPr lang="en-US" sz="1800" b="1" i="0" u="none" strike="noStrike">
                        <a:solidFill>
                          <a:srgbClr val="5B9BD5"/>
                        </a:solidFill>
                        <a:effectLst/>
                        <a:latin typeface="Calibri"/>
                      </a:endParaRPr>
                    </a:p>
                  </a:txBody>
                  <a:tcPr marL="85725" marR="9525" marT="9525" marB="0" anchor="ctr"/>
                </a:tc>
                <a:tc>
                  <a:txBody>
                    <a:bodyPr/>
                    <a:lstStyle/>
                    <a:p>
                      <a:pPr algn="ctr" fontAlgn="ctr"/>
                      <a:r>
                        <a:rPr lang="en-US" sz="1400" u="none" strike="noStrike">
                          <a:effectLst/>
                        </a:rPr>
                        <a:t>7551.049805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6825.799805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8133.799805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9951.900391</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10583.65039</a:t>
                      </a:r>
                      <a:endParaRPr lang="en-US" sz="1400" b="0" i="0" u="none" strike="noStrike">
                        <a:solidFill>
                          <a:srgbClr val="595959"/>
                        </a:solidFill>
                        <a:effectLst/>
                        <a:latin typeface="Calibri"/>
                      </a:endParaRPr>
                    </a:p>
                  </a:txBody>
                  <a:tcPr marL="9525" marR="9525" marT="9525" marB="0" anchor="ctr"/>
                </a:tc>
              </a:tr>
              <a:tr h="571269">
                <a:tc>
                  <a:txBody>
                    <a:bodyPr/>
                    <a:lstStyle/>
                    <a:p>
                      <a:pPr algn="l" fontAlgn="ctr"/>
                      <a:r>
                        <a:rPr lang="en-US" sz="1800" u="none" strike="noStrike">
                          <a:effectLst/>
                        </a:rPr>
                        <a:t>MEAN(P/L)(PER STOCK)</a:t>
                      </a:r>
                      <a:endParaRPr lang="en-US" sz="1800" b="1" i="0" u="none" strike="noStrike">
                        <a:solidFill>
                          <a:srgbClr val="5B9BD5"/>
                        </a:solidFill>
                        <a:effectLst/>
                        <a:latin typeface="Calibri"/>
                      </a:endParaRPr>
                    </a:p>
                  </a:txBody>
                  <a:tcPr marL="85725" marR="9525" marT="9525" marB="0" anchor="ctr"/>
                </a:tc>
                <a:tc>
                  <a:txBody>
                    <a:bodyPr/>
                    <a:lstStyle/>
                    <a:p>
                      <a:pPr algn="ctr" fontAlgn="ctr"/>
                      <a:r>
                        <a:rPr lang="en-US" sz="1400" u="none" strike="noStrike">
                          <a:effectLst/>
                        </a:rPr>
                        <a:t>34.09284329</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-4.821148115</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23.96542604</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-10.68398072</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9.447134231</a:t>
                      </a:r>
                      <a:endParaRPr lang="en-US" sz="1400" b="0" i="0" u="none" strike="noStrike">
                        <a:solidFill>
                          <a:srgbClr val="595959"/>
                        </a:solidFill>
                        <a:effectLst/>
                        <a:latin typeface="Calibri"/>
                      </a:endParaRPr>
                    </a:p>
                  </a:txBody>
                  <a:tcPr marL="9525" marR="9525" marT="9525" marB="0" anchor="ctr"/>
                </a:tc>
              </a:tr>
              <a:tr h="745506">
                <a:tc>
                  <a:txBody>
                    <a:bodyPr/>
                    <a:lstStyle/>
                    <a:p>
                      <a:pPr algn="l" fontAlgn="ctr"/>
                      <a:r>
                        <a:rPr lang="en-US" sz="1800" u="none" strike="noStrike">
                          <a:effectLst/>
                        </a:rPr>
                        <a:t>STANDARD DEVIATION(p/l)</a:t>
                      </a:r>
                      <a:endParaRPr lang="en-US" sz="1800" b="1" i="0" u="none" strike="noStrike">
                        <a:solidFill>
                          <a:srgbClr val="5B9BD5"/>
                        </a:solidFill>
                        <a:effectLst/>
                        <a:latin typeface="Calibri"/>
                      </a:endParaRPr>
                    </a:p>
                  </a:txBody>
                  <a:tcPr marL="85725" marR="9525" marT="9525" marB="0" anchor="ctr"/>
                </a:tc>
                <a:tc>
                  <a:txBody>
                    <a:bodyPr/>
                    <a:lstStyle/>
                    <a:p>
                      <a:pPr algn="ctr" fontAlgn="ctr"/>
                      <a:r>
                        <a:rPr lang="en-US" sz="1400" u="none" strike="noStrike">
                          <a:effectLst/>
                        </a:rPr>
                        <a:t>141.6963488</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165.9511518</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115.0547693</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a:effectLst/>
                        </a:rPr>
                        <a:t>193.1857377</a:t>
                      </a:r>
                      <a:endParaRPr lang="en-US" sz="1400" b="0" i="0" u="none" strike="noStrike">
                        <a:solidFill>
                          <a:srgbClr val="595959"/>
                        </a:solidFill>
                        <a:effectLst/>
                        <a:latin typeface="Calibri"/>
                      </a:endParaRPr>
                    </a:p>
                  </a:txBody>
                  <a:tcPr marL="9525" marR="9525" marT="9525" marB="0" anchor="ctr"/>
                </a:tc>
                <a:tc>
                  <a:txBody>
                    <a:bodyPr/>
                    <a:lstStyle/>
                    <a:p>
                      <a:pPr algn="ctr" fontAlgn="ctr"/>
                      <a:r>
                        <a:rPr lang="en-US" sz="1400" u="none" strike="noStrike" dirty="0">
                          <a:effectLst/>
                        </a:rPr>
                        <a:t>160.2036202</a:t>
                      </a:r>
                      <a:endParaRPr lang="en-US" sz="1400" b="0" i="0" u="none" strike="noStrike" dirty="0">
                        <a:solidFill>
                          <a:srgbClr val="595959"/>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307568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8E0A3-9F02-4A4C-9BFA-8AAAB3871E87}"/>
              </a:ext>
            </a:extLst>
          </p:cNvPr>
          <p:cNvSpPr>
            <a:spLocks noGrp="1"/>
          </p:cNvSpPr>
          <p:nvPr>
            <p:ph type="title"/>
          </p:nvPr>
        </p:nvSpPr>
        <p:spPr/>
        <p:txBody>
          <a:bodyPr/>
          <a:lstStyle/>
          <a:p>
            <a:r>
              <a:rPr lang="en-US" dirty="0"/>
              <a:t>INR: PERFORMANCE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337345"/>
              </p:ext>
            </p:extLst>
          </p:nvPr>
        </p:nvGraphicFramePr>
        <p:xfrm>
          <a:off x="1077504" y="2377439"/>
          <a:ext cx="10194426" cy="2709251"/>
        </p:xfrm>
        <a:graphic>
          <a:graphicData uri="http://schemas.openxmlformats.org/drawingml/2006/table">
            <a:tbl>
              <a:tblPr>
                <a:tableStyleId>{5C22544A-7EE6-4342-B048-85BDC9FD1C3A}</a:tableStyleId>
              </a:tblPr>
              <a:tblGrid>
                <a:gridCol w="2873884"/>
                <a:gridCol w="1558475"/>
                <a:gridCol w="1558475"/>
                <a:gridCol w="1558475"/>
                <a:gridCol w="1186728"/>
                <a:gridCol w="1458389"/>
              </a:tblGrid>
              <a:tr h="428938">
                <a:tc>
                  <a:txBody>
                    <a:bodyPr/>
                    <a:lstStyle/>
                    <a:p>
                      <a:pPr algn="l" fontAlgn="ctr"/>
                      <a:r>
                        <a:rPr lang="en-US" sz="2400" u="none" strike="noStrike" dirty="0">
                          <a:effectLst/>
                        </a:rPr>
                        <a:t>INR</a:t>
                      </a:r>
                      <a:endParaRPr lang="en-US" sz="2400" b="1" i="0" u="none" strike="noStrike" dirty="0">
                        <a:solidFill>
                          <a:srgbClr val="4472C4"/>
                        </a:solidFill>
                        <a:effectLst/>
                        <a:latin typeface="Calibri"/>
                      </a:endParaRPr>
                    </a:p>
                  </a:txBody>
                  <a:tcPr marL="96511" marR="10723" marT="10723" marB="0" anchor="ctr"/>
                </a:tc>
                <a:tc>
                  <a:txBody>
                    <a:bodyPr/>
                    <a:lstStyle/>
                    <a:p>
                      <a:pPr algn="ctr" fontAlgn="ctr"/>
                      <a:r>
                        <a:rPr lang="en-US" sz="2000" u="none" strike="noStrike">
                          <a:effectLst/>
                        </a:rPr>
                        <a:t>2015</a:t>
                      </a:r>
                      <a:endParaRPr lang="en-US" sz="2000" b="1" i="0" u="none" strike="noStrike">
                        <a:solidFill>
                          <a:srgbClr val="5B9BD5"/>
                        </a:solidFill>
                        <a:effectLst/>
                        <a:latin typeface="Calibri"/>
                      </a:endParaRPr>
                    </a:p>
                  </a:txBody>
                  <a:tcPr marL="10723" marR="10723" marT="10723" marB="0" anchor="ctr"/>
                </a:tc>
                <a:tc>
                  <a:txBody>
                    <a:bodyPr/>
                    <a:lstStyle/>
                    <a:p>
                      <a:pPr algn="ctr" fontAlgn="ctr"/>
                      <a:r>
                        <a:rPr lang="en-US" sz="2000" u="none" strike="noStrike">
                          <a:effectLst/>
                        </a:rPr>
                        <a:t>2016</a:t>
                      </a:r>
                      <a:endParaRPr lang="en-US" sz="2000" b="1" i="0" u="none" strike="noStrike">
                        <a:solidFill>
                          <a:srgbClr val="5B9BD5"/>
                        </a:solidFill>
                        <a:effectLst/>
                        <a:latin typeface="Calibri"/>
                      </a:endParaRPr>
                    </a:p>
                  </a:txBody>
                  <a:tcPr marL="10723" marR="10723" marT="10723" marB="0" anchor="ctr"/>
                </a:tc>
                <a:tc>
                  <a:txBody>
                    <a:bodyPr/>
                    <a:lstStyle/>
                    <a:p>
                      <a:pPr algn="ctr" fontAlgn="ctr"/>
                      <a:r>
                        <a:rPr lang="en-US" sz="2000" u="none" strike="noStrike">
                          <a:effectLst/>
                        </a:rPr>
                        <a:t>2017</a:t>
                      </a:r>
                      <a:endParaRPr lang="en-US" sz="2000" b="1" i="0" u="none" strike="noStrike">
                        <a:solidFill>
                          <a:srgbClr val="5B9BD5"/>
                        </a:solidFill>
                        <a:effectLst/>
                        <a:latin typeface="Calibri"/>
                      </a:endParaRPr>
                    </a:p>
                  </a:txBody>
                  <a:tcPr marL="10723" marR="10723" marT="10723" marB="0" anchor="ctr"/>
                </a:tc>
                <a:tc>
                  <a:txBody>
                    <a:bodyPr/>
                    <a:lstStyle/>
                    <a:p>
                      <a:pPr algn="ctr" fontAlgn="ctr"/>
                      <a:r>
                        <a:rPr lang="en-US" sz="2000" u="none" strike="noStrike">
                          <a:effectLst/>
                        </a:rPr>
                        <a:t>2018</a:t>
                      </a:r>
                      <a:endParaRPr lang="en-US" sz="2000" b="1" i="0" u="none" strike="noStrike">
                        <a:solidFill>
                          <a:srgbClr val="5B9BD5"/>
                        </a:solidFill>
                        <a:effectLst/>
                        <a:latin typeface="Calibri"/>
                      </a:endParaRPr>
                    </a:p>
                  </a:txBody>
                  <a:tcPr marL="10723" marR="10723" marT="10723" marB="0" anchor="ctr"/>
                </a:tc>
                <a:tc>
                  <a:txBody>
                    <a:bodyPr/>
                    <a:lstStyle/>
                    <a:p>
                      <a:pPr algn="ctr" fontAlgn="ctr"/>
                      <a:r>
                        <a:rPr lang="en-US" sz="2000" u="none" strike="noStrike">
                          <a:effectLst/>
                        </a:rPr>
                        <a:t>2019</a:t>
                      </a:r>
                      <a:endParaRPr lang="en-US" sz="2000" b="1" i="0" u="none" strike="noStrike">
                        <a:solidFill>
                          <a:srgbClr val="5B9BD5"/>
                        </a:solidFill>
                        <a:effectLst/>
                        <a:latin typeface="Calibri"/>
                      </a:endParaRPr>
                    </a:p>
                  </a:txBody>
                  <a:tcPr marL="10723" marR="10723" marT="10723" marB="0" anchor="ctr"/>
                </a:tc>
              </a:tr>
              <a:tr h="428938">
                <a:tc>
                  <a:txBody>
                    <a:bodyPr/>
                    <a:lstStyle/>
                    <a:p>
                      <a:pPr algn="l" fontAlgn="ctr"/>
                      <a:r>
                        <a:rPr lang="en-US" sz="2000" u="none" strike="noStrike">
                          <a:effectLst/>
                        </a:rPr>
                        <a:t>HIGHEST</a:t>
                      </a:r>
                      <a:endParaRPr lang="en-US" sz="2000" b="1" i="0" u="none" strike="noStrike">
                        <a:solidFill>
                          <a:srgbClr val="5B9BD5"/>
                        </a:solidFill>
                        <a:effectLst/>
                        <a:latin typeface="Calibri"/>
                      </a:endParaRPr>
                    </a:p>
                  </a:txBody>
                  <a:tcPr marL="96511" marR="10723" marT="10723" marB="0" anchor="ctr"/>
                </a:tc>
                <a:tc>
                  <a:txBody>
                    <a:bodyPr/>
                    <a:lstStyle/>
                    <a:p>
                      <a:pPr algn="ctr" fontAlgn="ctr"/>
                      <a:r>
                        <a:rPr lang="en-US" sz="1600" u="none" strike="noStrike">
                          <a:effectLst/>
                        </a:rPr>
                        <a:t>68.901001</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68.894997</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65.889999</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74.900002</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77.754997</a:t>
                      </a:r>
                      <a:endParaRPr lang="en-US" sz="1600" b="0" i="0" u="none" strike="noStrike">
                        <a:solidFill>
                          <a:srgbClr val="595959"/>
                        </a:solidFill>
                        <a:effectLst/>
                        <a:latin typeface="Calibri"/>
                      </a:endParaRPr>
                    </a:p>
                  </a:txBody>
                  <a:tcPr marL="10723" marR="10723" marT="10723" marB="0" anchor="ctr"/>
                </a:tc>
              </a:tr>
              <a:tr h="544751">
                <a:tc>
                  <a:txBody>
                    <a:bodyPr/>
                    <a:lstStyle/>
                    <a:p>
                      <a:pPr algn="l" fontAlgn="ctr"/>
                      <a:r>
                        <a:rPr lang="en-US" sz="2000" u="none" strike="noStrike">
                          <a:effectLst/>
                        </a:rPr>
                        <a:t>LOWEST</a:t>
                      </a:r>
                      <a:endParaRPr lang="en-US" sz="2000" b="1" i="0" u="none" strike="noStrike">
                        <a:solidFill>
                          <a:srgbClr val="5B9BD5"/>
                        </a:solidFill>
                        <a:effectLst/>
                        <a:latin typeface="Calibri"/>
                      </a:endParaRPr>
                    </a:p>
                  </a:txBody>
                  <a:tcPr marL="96511" marR="10723" marT="10723" marB="0" anchor="ctr"/>
                </a:tc>
                <a:tc>
                  <a:txBody>
                    <a:bodyPr/>
                    <a:lstStyle/>
                    <a:p>
                      <a:pPr algn="ctr" fontAlgn="ctr"/>
                      <a:r>
                        <a:rPr lang="en-US" sz="1600" u="none" strike="noStrike">
                          <a:effectLst/>
                        </a:rPr>
                        <a:t>65.940002</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64.739998</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63.209999</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64.805</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68.202301</a:t>
                      </a:r>
                      <a:endParaRPr lang="en-US" sz="1600" b="0" i="0" u="none" strike="noStrike">
                        <a:solidFill>
                          <a:srgbClr val="595959"/>
                        </a:solidFill>
                        <a:effectLst/>
                        <a:latin typeface="Calibri"/>
                      </a:endParaRPr>
                    </a:p>
                  </a:txBody>
                  <a:tcPr marL="10723" marR="10723" marT="10723" marB="0" anchor="ctr"/>
                </a:tc>
              </a:tr>
              <a:tr h="428938">
                <a:tc>
                  <a:txBody>
                    <a:bodyPr/>
                    <a:lstStyle/>
                    <a:p>
                      <a:pPr algn="l" fontAlgn="ctr"/>
                      <a:r>
                        <a:rPr lang="en-US" sz="2000" u="none" strike="noStrike">
                          <a:effectLst/>
                        </a:rPr>
                        <a:t>MEAN(P/L)(PER STOCK)</a:t>
                      </a:r>
                      <a:endParaRPr lang="en-US" sz="2000" b="1" i="0" u="none" strike="noStrike">
                        <a:solidFill>
                          <a:srgbClr val="5B9BD5"/>
                        </a:solidFill>
                        <a:effectLst/>
                        <a:latin typeface="Calibri"/>
                      </a:endParaRPr>
                    </a:p>
                  </a:txBody>
                  <a:tcPr marL="96511" marR="10723" marT="10723" marB="0" anchor="ctr"/>
                </a:tc>
                <a:tc>
                  <a:txBody>
                    <a:bodyPr/>
                    <a:lstStyle/>
                    <a:p>
                      <a:pPr algn="ctr" fontAlgn="ctr"/>
                      <a:r>
                        <a:rPr lang="en-US" sz="1600" u="none" strike="noStrike">
                          <a:effectLst/>
                        </a:rPr>
                        <a:t>-0.145573</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-0.053673058</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0.008840058</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0.099147453</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0.199525327</a:t>
                      </a:r>
                      <a:endParaRPr lang="en-US" sz="1600" b="0" i="0" u="none" strike="noStrike">
                        <a:solidFill>
                          <a:srgbClr val="595959"/>
                        </a:solidFill>
                        <a:effectLst/>
                        <a:latin typeface="Calibri"/>
                      </a:endParaRPr>
                    </a:p>
                  </a:txBody>
                  <a:tcPr marL="10723" marR="10723" marT="10723" marB="0" anchor="ctr"/>
                </a:tc>
              </a:tr>
              <a:tr h="686301">
                <a:tc>
                  <a:txBody>
                    <a:bodyPr/>
                    <a:lstStyle/>
                    <a:p>
                      <a:pPr algn="l" fontAlgn="ctr"/>
                      <a:r>
                        <a:rPr lang="en-US" sz="2000" u="none" strike="noStrike" dirty="0">
                          <a:effectLst/>
                        </a:rPr>
                        <a:t>STANDARD DEVIATION(p/l)</a:t>
                      </a:r>
                      <a:endParaRPr lang="en-US" sz="2000" b="1" i="0" u="none" strike="noStrike" dirty="0">
                        <a:solidFill>
                          <a:srgbClr val="5B9BD5"/>
                        </a:solidFill>
                        <a:effectLst/>
                        <a:latin typeface="Calibri"/>
                      </a:endParaRPr>
                    </a:p>
                  </a:txBody>
                  <a:tcPr marL="96511" marR="10723" marT="10723" marB="0" anchor="ctr"/>
                </a:tc>
                <a:tc>
                  <a:txBody>
                    <a:bodyPr/>
                    <a:lstStyle/>
                    <a:p>
                      <a:pPr algn="ctr" fontAlgn="ctr"/>
                      <a:r>
                        <a:rPr lang="en-US" sz="1600" u="none" strike="noStrike">
                          <a:effectLst/>
                        </a:rPr>
                        <a:t>0.723920727</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0.356996645</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0.29802906</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a:effectLst/>
                        </a:rPr>
                        <a:t>0.618867651</a:t>
                      </a:r>
                      <a:endParaRPr lang="en-US" sz="1600" b="0" i="0" u="none" strike="noStrike">
                        <a:solidFill>
                          <a:srgbClr val="595959"/>
                        </a:solidFill>
                        <a:effectLst/>
                        <a:latin typeface="Calibri"/>
                      </a:endParaRPr>
                    </a:p>
                  </a:txBody>
                  <a:tcPr marL="10723" marR="10723" marT="10723" marB="0" anchor="ctr"/>
                </a:tc>
                <a:tc>
                  <a:txBody>
                    <a:bodyPr/>
                    <a:lstStyle/>
                    <a:p>
                      <a:pPr algn="ctr" fontAlgn="ctr"/>
                      <a:r>
                        <a:rPr lang="en-US" sz="1600" u="none" strike="noStrike" dirty="0">
                          <a:effectLst/>
                        </a:rPr>
                        <a:t>0.543549888</a:t>
                      </a:r>
                      <a:endParaRPr lang="en-US" sz="1600" b="0" i="0" u="none" strike="noStrike" dirty="0">
                        <a:solidFill>
                          <a:srgbClr val="595959"/>
                        </a:solidFill>
                        <a:effectLst/>
                        <a:latin typeface="Calibri"/>
                      </a:endParaRPr>
                    </a:p>
                  </a:txBody>
                  <a:tcPr marL="10723" marR="10723" marT="10723" marB="0" anchor="ctr"/>
                </a:tc>
              </a:tr>
            </a:tbl>
          </a:graphicData>
        </a:graphic>
      </p:graphicFrame>
    </p:spTree>
    <p:extLst>
      <p:ext uri="{BB962C8B-B14F-4D97-AF65-F5344CB8AC3E}">
        <p14:creationId xmlns:p14="http://schemas.microsoft.com/office/powerpoint/2010/main" val="1942039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{1BDB44EF-50F4-41EB-A1DF-B44A8DA57248}tf11665031_win32</Template>
  <TotalTime>57</TotalTime>
  <Words>580</Words>
  <Application>Microsoft Office PowerPoint</Application>
  <PresentationFormat>Custom</PresentationFormat>
  <Paragraphs>162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SlateVTI</vt:lpstr>
      <vt:lpstr>STOCK ANALYSIS USING EXCEL</vt:lpstr>
      <vt:lpstr>OBJECTIVE</vt:lpstr>
      <vt:lpstr>STOCK INTRODUCTION</vt:lpstr>
      <vt:lpstr>STOCK PARAMETERS</vt:lpstr>
      <vt:lpstr>NSE: NATIONAL STOCK EXCHANGE</vt:lpstr>
      <vt:lpstr>BSE: BOMBAY STOCK EXCHANGE</vt:lpstr>
      <vt:lpstr>INR: INDIAN RUPEE</vt:lpstr>
      <vt:lpstr>NSE: PERFORMANCE</vt:lpstr>
      <vt:lpstr>INR: PERFORMANCE</vt:lpstr>
      <vt:lpstr>BSE: PERFORMANCE</vt:lpstr>
      <vt:lpstr>VOLUME AND (P/L) CORRELATION</vt:lpstr>
      <vt:lpstr>NSE(VOL V/S P/L)</vt:lpstr>
      <vt:lpstr>BSE(VOL VS P/L)</vt:lpstr>
      <vt:lpstr>CORRELATION BETWEEN NSE, BSE AND INR</vt:lpstr>
      <vt:lpstr>NSE AND BSE</vt:lpstr>
      <vt:lpstr>NSE AND INR</vt:lpstr>
      <vt:lpstr>BSE AND INR</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ANALYSIS USING EXCEL</dc:title>
  <dc:creator>Hardik Sharma</dc:creator>
  <cp:lastModifiedBy>HOME</cp:lastModifiedBy>
  <cp:revision>8</cp:revision>
  <dcterms:created xsi:type="dcterms:W3CDTF">2020-11-15T10:46:46Z</dcterms:created>
  <dcterms:modified xsi:type="dcterms:W3CDTF">2020-11-15T12:25:04Z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