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9" r:id="rId2"/>
    <p:sldId id="257" r:id="rId3"/>
    <p:sldId id="258" r:id="rId4"/>
    <p:sldId id="259" r:id="rId5"/>
    <p:sldId id="260" r:id="rId6"/>
    <p:sldId id="261" r:id="rId7"/>
    <p:sldId id="267" r:id="rId8"/>
    <p:sldId id="275" r:id="rId9"/>
    <p:sldId id="262" r:id="rId10"/>
    <p:sldId id="264" r:id="rId11"/>
    <p:sldId id="263" r:id="rId12"/>
    <p:sldId id="266" r:id="rId13"/>
    <p:sldId id="269" r:id="rId14"/>
    <p:sldId id="271" r:id="rId15"/>
    <p:sldId id="272" r:id="rId16"/>
    <p:sldId id="276" r:id="rId17"/>
    <p:sldId id="277" r:id="rId18"/>
    <p:sldId id="280" r:id="rId19"/>
    <p:sldId id="27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65FF27-9D72-4418-8E65-80E6E91FE513}">
          <p14:sldIdLst>
            <p14:sldId id="279"/>
            <p14:sldId id="257"/>
            <p14:sldId id="258"/>
            <p14:sldId id="259"/>
            <p14:sldId id="260"/>
            <p14:sldId id="261"/>
            <p14:sldId id="267"/>
            <p14:sldId id="275"/>
            <p14:sldId id="262"/>
            <p14:sldId id="264"/>
            <p14:sldId id="263"/>
            <p14:sldId id="266"/>
            <p14:sldId id="269"/>
            <p14:sldId id="271"/>
            <p14:sldId id="272"/>
            <p14:sldId id="276"/>
            <p14:sldId id="277"/>
            <p14:sldId id="280"/>
            <p14:sldId id="27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ot" initials="r" lastIdx="3" clrIdx="0">
    <p:extLst>
      <p:ext uri="{19B8F6BF-5375-455C-9EA6-DF929625EA0E}">
        <p15:presenceInfo xmlns:p15="http://schemas.microsoft.com/office/powerpoint/2012/main" userId="ro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660"/>
  </p:normalViewPr>
  <p:slideViewPr>
    <p:cSldViewPr snapToGrid="0">
      <p:cViewPr varScale="1">
        <p:scale>
          <a:sx n="61" d="100"/>
          <a:sy n="61" d="100"/>
        </p:scale>
        <p:origin x="84" y="228"/>
      </p:cViewPr>
      <p:guideLst/>
    </p:cSldViewPr>
  </p:slideViewPr>
  <p:notesTextViewPr>
    <p:cViewPr>
      <p:scale>
        <a:sx n="1" d="1"/>
        <a:sy n="1" d="1"/>
      </p:scale>
      <p:origin x="0" y="0"/>
    </p:cViewPr>
  </p:notesTextViewPr>
  <p:sorterViewPr>
    <p:cViewPr>
      <p:scale>
        <a:sx n="100" d="100"/>
        <a:sy n="100" d="100"/>
      </p:scale>
      <p:origin x="0" y="-80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29350-15F0-4915-B26C-BFBA17971E09}" type="datetimeFigureOut">
              <a:rPr lang="en-US" smtClean="0"/>
              <a:t>16-Mar-18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C157B-97D7-4754-BDD0-34370FC109D1}" type="slidenum">
              <a:rPr lang="en-US" smtClean="0"/>
              <a:t>‹#›</a:t>
            </a:fld>
            <a:endParaRPr lang="en-US"/>
          </a:p>
        </p:txBody>
      </p:sp>
    </p:spTree>
    <p:extLst>
      <p:ext uri="{BB962C8B-B14F-4D97-AF65-F5344CB8AC3E}">
        <p14:creationId xmlns:p14="http://schemas.microsoft.com/office/powerpoint/2010/main" val="879287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157B-97D7-4754-BDD0-34370FC109D1}" type="slidenum">
              <a:rPr lang="en-US" smtClean="0"/>
              <a:t>1</a:t>
            </a:fld>
            <a:endParaRPr lang="en-US"/>
          </a:p>
        </p:txBody>
      </p:sp>
    </p:spTree>
    <p:extLst>
      <p:ext uri="{BB962C8B-B14F-4D97-AF65-F5344CB8AC3E}">
        <p14:creationId xmlns:p14="http://schemas.microsoft.com/office/powerpoint/2010/main" val="3734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157B-97D7-4754-BDD0-34370FC109D1}" type="slidenum">
              <a:rPr lang="en-US" smtClean="0"/>
              <a:t>7</a:t>
            </a:fld>
            <a:endParaRPr lang="en-US"/>
          </a:p>
        </p:txBody>
      </p:sp>
    </p:spTree>
    <p:extLst>
      <p:ext uri="{BB962C8B-B14F-4D97-AF65-F5344CB8AC3E}">
        <p14:creationId xmlns:p14="http://schemas.microsoft.com/office/powerpoint/2010/main" val="384358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157B-97D7-4754-BDD0-34370FC109D1}" type="slidenum">
              <a:rPr lang="en-US" smtClean="0"/>
              <a:t>9</a:t>
            </a:fld>
            <a:endParaRPr lang="en-US"/>
          </a:p>
        </p:txBody>
      </p:sp>
    </p:spTree>
    <p:extLst>
      <p:ext uri="{BB962C8B-B14F-4D97-AF65-F5344CB8AC3E}">
        <p14:creationId xmlns:p14="http://schemas.microsoft.com/office/powerpoint/2010/main" val="179217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157B-97D7-4754-BDD0-34370FC109D1}" type="slidenum">
              <a:rPr lang="en-US" smtClean="0"/>
              <a:t>15</a:t>
            </a:fld>
            <a:endParaRPr lang="en-US"/>
          </a:p>
        </p:txBody>
      </p:sp>
    </p:spTree>
    <p:extLst>
      <p:ext uri="{BB962C8B-B14F-4D97-AF65-F5344CB8AC3E}">
        <p14:creationId xmlns:p14="http://schemas.microsoft.com/office/powerpoint/2010/main" val="2501993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16-Mar-18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AAFBFC-7BFE-41B7-AA6E-D7A0AE94AA8F}"/>
              </a:ext>
            </a:extLst>
          </p:cNvPr>
          <p:cNvSpPr txBox="1"/>
          <p:nvPr/>
        </p:nvSpPr>
        <p:spPr>
          <a:xfrm>
            <a:off x="1308801" y="1843762"/>
            <a:ext cx="10400604" cy="1862048"/>
          </a:xfrm>
          <a:prstGeom prst="rect">
            <a:avLst/>
          </a:prstGeom>
          <a:noFill/>
        </p:spPr>
        <p:txBody>
          <a:bodyPr wrap="none" rtlCol="0">
            <a:spAutoFit/>
          </a:bodyPr>
          <a:lstStyle/>
          <a:p>
            <a:r>
              <a:rPr lang="en-US" sz="11500" dirty="0"/>
              <a:t>AMAN KUMAR</a:t>
            </a:r>
          </a:p>
        </p:txBody>
      </p:sp>
      <p:sp>
        <p:nvSpPr>
          <p:cNvPr id="6" name="TextBox 5">
            <a:extLst>
              <a:ext uri="{FF2B5EF4-FFF2-40B4-BE49-F238E27FC236}">
                <a16:creationId xmlns:a16="http://schemas.microsoft.com/office/drawing/2014/main" id="{37FC2E16-7D97-4AE3-B403-D8C693F49C5F}"/>
              </a:ext>
            </a:extLst>
          </p:cNvPr>
          <p:cNvSpPr txBox="1"/>
          <p:nvPr/>
        </p:nvSpPr>
        <p:spPr>
          <a:xfrm>
            <a:off x="1025070" y="3705810"/>
            <a:ext cx="10684335" cy="2677656"/>
          </a:xfrm>
          <a:prstGeom prst="rect">
            <a:avLst/>
          </a:prstGeom>
          <a:noFill/>
        </p:spPr>
        <p:txBody>
          <a:bodyPr wrap="none" rtlCol="0">
            <a:spAutoFit/>
          </a:bodyPr>
          <a:lstStyle/>
          <a:p>
            <a:endParaRPr lang="en-US" sz="2800" dirty="0">
              <a:solidFill>
                <a:schemeClr val="tx2">
                  <a:lumMod val="75000"/>
                </a:schemeClr>
              </a:solidFill>
            </a:endParaRPr>
          </a:p>
          <a:p>
            <a:r>
              <a:rPr lang="en-US" sz="2800" dirty="0">
                <a:solidFill>
                  <a:schemeClr val="tx2">
                    <a:lumMod val="75000"/>
                  </a:schemeClr>
                </a:solidFill>
              </a:rPr>
              <a:t>JIMS Engineering Management Technical Campus (JEMTEC)</a:t>
            </a:r>
          </a:p>
          <a:p>
            <a:endParaRPr lang="en-US" sz="2800" dirty="0">
              <a:solidFill>
                <a:schemeClr val="tx2">
                  <a:lumMod val="75000"/>
                </a:schemeClr>
              </a:solidFill>
            </a:endParaRPr>
          </a:p>
          <a:p>
            <a:r>
              <a:rPr lang="en-US" sz="2800" dirty="0">
                <a:solidFill>
                  <a:schemeClr val="tx2">
                    <a:lumMod val="75000"/>
                  </a:schemeClr>
                </a:solidFill>
              </a:rPr>
              <a:t>GURU GOBIND SINGH INDRAPRASTHA UNIVERSITY</a:t>
            </a:r>
          </a:p>
          <a:p>
            <a:endParaRPr lang="en-US" sz="2800" dirty="0">
              <a:solidFill>
                <a:schemeClr val="accent2">
                  <a:lumMod val="20000"/>
                  <a:lumOff val="80000"/>
                </a:schemeClr>
              </a:solidFill>
            </a:endParaRPr>
          </a:p>
          <a:p>
            <a:r>
              <a:rPr lang="en-US" sz="2800" dirty="0">
                <a:solidFill>
                  <a:schemeClr val="tx2">
                    <a:lumMod val="75000"/>
                  </a:schemeClr>
                </a:solidFill>
              </a:rPr>
              <a:t>Name of the event:-  HACKATHON</a:t>
            </a:r>
          </a:p>
        </p:txBody>
      </p:sp>
    </p:spTree>
    <p:extLst>
      <p:ext uri="{BB962C8B-B14F-4D97-AF65-F5344CB8AC3E}">
        <p14:creationId xmlns:p14="http://schemas.microsoft.com/office/powerpoint/2010/main" val="13075717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986E-E056-4EF4-AA27-B58500504B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5290971-7EAA-4463-B7D9-9871796274CB}"/>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88C24D70-B812-48E7-BB63-B05F3EE768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010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73D7-862F-4991-972D-38279CB9DFB9}"/>
              </a:ext>
            </a:extLst>
          </p:cNvPr>
          <p:cNvSpPr>
            <a:spLocks noGrp="1"/>
          </p:cNvSpPr>
          <p:nvPr>
            <p:ph type="title"/>
          </p:nvPr>
        </p:nvSpPr>
        <p:spPr>
          <a:xfrm>
            <a:off x="684212" y="0"/>
            <a:ext cx="10871912" cy="933850"/>
          </a:xfrm>
        </p:spPr>
        <p:txBody>
          <a:bodyPr>
            <a:noAutofit/>
          </a:bodyPr>
          <a:lstStyle/>
          <a:p>
            <a:pPr algn="ctr"/>
            <a:r>
              <a:rPr lang="en-US" sz="6000" dirty="0">
                <a:solidFill>
                  <a:schemeClr val="accent6">
                    <a:lumMod val="75000"/>
                  </a:schemeClr>
                </a:solidFill>
                <a:latin typeface="Aparajita" panose="02020603050405020304" pitchFamily="18" charset="0"/>
                <a:cs typeface="Aparajita" panose="02020603050405020304" pitchFamily="18" charset="0"/>
              </a:rPr>
              <a:t>The problem</a:t>
            </a:r>
          </a:p>
        </p:txBody>
      </p:sp>
      <p:sp>
        <p:nvSpPr>
          <p:cNvPr id="3" name="Text Placeholder 2">
            <a:extLst>
              <a:ext uri="{FF2B5EF4-FFF2-40B4-BE49-F238E27FC236}">
                <a16:creationId xmlns:a16="http://schemas.microsoft.com/office/drawing/2014/main" id="{D5D9FD45-DFCB-4FED-9A77-1F6387CCC9FC}"/>
              </a:ext>
            </a:extLst>
          </p:cNvPr>
          <p:cNvSpPr>
            <a:spLocks noGrp="1"/>
          </p:cNvSpPr>
          <p:nvPr>
            <p:ph type="body" idx="1"/>
          </p:nvPr>
        </p:nvSpPr>
        <p:spPr>
          <a:xfrm flipH="1" flipV="1">
            <a:off x="157655" y="4146331"/>
            <a:ext cx="526556" cy="157655"/>
          </a:xfrm>
        </p:spPr>
        <p:txBody>
          <a:bodyPr>
            <a:normAutofit fontScale="25000" lnSpcReduction="20000"/>
          </a:bodyPr>
          <a:lstStyle/>
          <a:p>
            <a:endParaRPr lang="en-US" dirty="0"/>
          </a:p>
        </p:txBody>
      </p:sp>
      <p:sp>
        <p:nvSpPr>
          <p:cNvPr id="4" name="Rectangle: Diagonal Corners Rounded 3">
            <a:extLst>
              <a:ext uri="{FF2B5EF4-FFF2-40B4-BE49-F238E27FC236}">
                <a16:creationId xmlns:a16="http://schemas.microsoft.com/office/drawing/2014/main" id="{F844A598-32FA-43A3-A5B1-29F9F57F42BF}"/>
              </a:ext>
            </a:extLst>
          </p:cNvPr>
          <p:cNvSpPr/>
          <p:nvPr/>
        </p:nvSpPr>
        <p:spPr>
          <a:xfrm>
            <a:off x="149244" y="1068114"/>
            <a:ext cx="5415984" cy="137554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17</a:t>
            </a:r>
          </a:p>
          <a:p>
            <a:pPr algn="ctr"/>
            <a:r>
              <a:rPr lang="en-US" sz="2800" b="1" dirty="0"/>
              <a:t>people die every hour on Indian Roads</a:t>
            </a:r>
            <a:endParaRPr lang="en-US" sz="2800" dirty="0"/>
          </a:p>
        </p:txBody>
      </p:sp>
      <p:sp>
        <p:nvSpPr>
          <p:cNvPr id="6" name="Rectangle: Diagonal Corners Rounded 5">
            <a:extLst>
              <a:ext uri="{FF2B5EF4-FFF2-40B4-BE49-F238E27FC236}">
                <a16:creationId xmlns:a16="http://schemas.microsoft.com/office/drawing/2014/main" id="{9C8B0FBD-2F43-4252-8765-F934BB16795D}"/>
              </a:ext>
            </a:extLst>
          </p:cNvPr>
          <p:cNvSpPr/>
          <p:nvPr/>
        </p:nvSpPr>
        <p:spPr>
          <a:xfrm>
            <a:off x="5785945" y="933850"/>
            <a:ext cx="6248400" cy="160294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4.07</a:t>
            </a:r>
          </a:p>
          <a:p>
            <a:pPr algn="ctr"/>
            <a:r>
              <a:rPr lang="en-US" sz="2800" b="1" dirty="0"/>
              <a:t>LAKH CRORES costs to India due to road crashes annually</a:t>
            </a:r>
            <a:endParaRPr lang="en-US" sz="2800" dirty="0"/>
          </a:p>
          <a:p>
            <a:pPr algn="ctr"/>
            <a:endParaRPr lang="en-US" dirty="0"/>
          </a:p>
        </p:txBody>
      </p:sp>
      <p:sp>
        <p:nvSpPr>
          <p:cNvPr id="7" name="Rectangle: Diagonal Corners Rounded 6">
            <a:extLst>
              <a:ext uri="{FF2B5EF4-FFF2-40B4-BE49-F238E27FC236}">
                <a16:creationId xmlns:a16="http://schemas.microsoft.com/office/drawing/2014/main" id="{A0E9E54A-0AC4-447B-B23E-F8544C063F59}"/>
              </a:ext>
            </a:extLst>
          </p:cNvPr>
          <p:cNvSpPr/>
          <p:nvPr/>
        </p:nvSpPr>
        <p:spPr>
          <a:xfrm>
            <a:off x="149243" y="2912679"/>
            <a:ext cx="4944077" cy="165932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46</a:t>
            </a:r>
          </a:p>
          <a:p>
            <a:pPr algn="ctr"/>
            <a:r>
              <a:rPr lang="en-US" sz="2800" b="1" dirty="0"/>
              <a:t>children die every day on Indian roads</a:t>
            </a:r>
            <a:endParaRPr lang="en-US" sz="2800" dirty="0"/>
          </a:p>
          <a:p>
            <a:pPr algn="ctr"/>
            <a:endParaRPr lang="en-US" dirty="0"/>
          </a:p>
        </p:txBody>
      </p:sp>
      <p:sp>
        <p:nvSpPr>
          <p:cNvPr id="8" name="Rectangle: Diagonal Corners Rounded 7">
            <a:extLst>
              <a:ext uri="{FF2B5EF4-FFF2-40B4-BE49-F238E27FC236}">
                <a16:creationId xmlns:a16="http://schemas.microsoft.com/office/drawing/2014/main" id="{B9F9F1A4-4D31-4646-9890-4898AEA16567}"/>
              </a:ext>
            </a:extLst>
          </p:cNvPr>
          <p:cNvSpPr/>
          <p:nvPr/>
        </p:nvSpPr>
        <p:spPr>
          <a:xfrm>
            <a:off x="5242564" y="2778414"/>
            <a:ext cx="6791781" cy="17935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50%</a:t>
            </a:r>
          </a:p>
          <a:p>
            <a:pPr algn="ctr"/>
            <a:r>
              <a:rPr lang="en-US" sz="2800" b="1" dirty="0"/>
              <a:t>road crash deaths could have been avoided with rapid assistance</a:t>
            </a:r>
            <a:endParaRPr lang="en-US" sz="2800" dirty="0"/>
          </a:p>
          <a:p>
            <a:pPr algn="ctr"/>
            <a:endParaRPr lang="en-US" dirty="0"/>
          </a:p>
        </p:txBody>
      </p:sp>
      <p:sp>
        <p:nvSpPr>
          <p:cNvPr id="9" name="Rectangle: Diagonal Corners Rounded 8">
            <a:extLst>
              <a:ext uri="{FF2B5EF4-FFF2-40B4-BE49-F238E27FC236}">
                <a16:creationId xmlns:a16="http://schemas.microsoft.com/office/drawing/2014/main" id="{32C06694-62C1-4904-A5A1-AD1BA04DC594}"/>
              </a:ext>
            </a:extLst>
          </p:cNvPr>
          <p:cNvSpPr/>
          <p:nvPr/>
        </p:nvSpPr>
        <p:spPr>
          <a:xfrm>
            <a:off x="149243" y="4906758"/>
            <a:ext cx="5274094" cy="17935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a:p>
            <a:pPr algn="ctr"/>
            <a:r>
              <a:rPr lang="en-US" sz="2800" b="1" dirty="0"/>
              <a:t>50 LAKH+</a:t>
            </a:r>
            <a:endParaRPr lang="en-US" sz="2800" dirty="0"/>
          </a:p>
          <a:p>
            <a:pPr algn="ctr"/>
            <a:r>
              <a:rPr lang="en-US" sz="2800" b="1" dirty="0"/>
              <a:t>were seriously injured or disabled in the past decade</a:t>
            </a:r>
            <a:endParaRPr lang="en-US" sz="2800" dirty="0"/>
          </a:p>
          <a:p>
            <a:pPr algn="ctr"/>
            <a:endParaRPr lang="en-US" dirty="0"/>
          </a:p>
        </p:txBody>
      </p:sp>
      <p:sp>
        <p:nvSpPr>
          <p:cNvPr id="10" name="Rectangle: Diagonal Corners Rounded 9">
            <a:extLst>
              <a:ext uri="{FF2B5EF4-FFF2-40B4-BE49-F238E27FC236}">
                <a16:creationId xmlns:a16="http://schemas.microsoft.com/office/drawing/2014/main" id="{3B9D104C-5950-45AD-B05C-9F428DF2B1B1}"/>
              </a:ext>
            </a:extLst>
          </p:cNvPr>
          <p:cNvSpPr/>
          <p:nvPr/>
        </p:nvSpPr>
        <p:spPr>
          <a:xfrm>
            <a:off x="5785945" y="4906758"/>
            <a:ext cx="6256812" cy="17935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a:p>
            <a:pPr algn="ctr"/>
            <a:r>
              <a:rPr lang="en-US" sz="2800" b="1" dirty="0"/>
              <a:t>10 LAKH+</a:t>
            </a:r>
            <a:endParaRPr lang="en-US" sz="2800" dirty="0"/>
          </a:p>
          <a:p>
            <a:pPr algn="ctr"/>
            <a:r>
              <a:rPr lang="en-US" sz="2800" b="1" dirty="0"/>
              <a:t>people were killed in road accidents over the past decade</a:t>
            </a:r>
            <a:endParaRPr lang="en-US" sz="2800" dirty="0"/>
          </a:p>
          <a:p>
            <a:pPr algn="ctr"/>
            <a:endParaRPr lang="en-US" dirty="0"/>
          </a:p>
        </p:txBody>
      </p:sp>
    </p:spTree>
    <p:extLst>
      <p:ext uri="{BB962C8B-B14F-4D97-AF65-F5344CB8AC3E}">
        <p14:creationId xmlns:p14="http://schemas.microsoft.com/office/powerpoint/2010/main" val="338603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A6C4-20A4-45F3-B4A9-3E08086908D2}"/>
              </a:ext>
            </a:extLst>
          </p:cNvPr>
          <p:cNvSpPr>
            <a:spLocks noGrp="1"/>
          </p:cNvSpPr>
          <p:nvPr>
            <p:ph type="title"/>
          </p:nvPr>
        </p:nvSpPr>
        <p:spPr>
          <a:xfrm>
            <a:off x="0" y="0"/>
            <a:ext cx="11902966" cy="1024760"/>
          </a:xfrm>
        </p:spPr>
        <p:txBody>
          <a:bodyPr>
            <a:normAutofit/>
          </a:bodyPr>
          <a:lstStyle/>
          <a:p>
            <a:pPr algn="ctr"/>
            <a:r>
              <a:rPr lang="en-US" sz="4000" b="1" dirty="0">
                <a:solidFill>
                  <a:schemeClr val="bg1"/>
                </a:solidFill>
              </a:rPr>
              <a:t> prevention of drunk and drive cases</a:t>
            </a:r>
          </a:p>
        </p:txBody>
      </p:sp>
      <p:sp>
        <p:nvSpPr>
          <p:cNvPr id="3" name="Text Placeholder 2">
            <a:extLst>
              <a:ext uri="{FF2B5EF4-FFF2-40B4-BE49-F238E27FC236}">
                <a16:creationId xmlns:a16="http://schemas.microsoft.com/office/drawing/2014/main" id="{E35526DE-6799-4741-A84D-C77743B7A575}"/>
              </a:ext>
            </a:extLst>
          </p:cNvPr>
          <p:cNvSpPr>
            <a:spLocks noGrp="1"/>
          </p:cNvSpPr>
          <p:nvPr>
            <p:ph type="body" idx="1"/>
          </p:nvPr>
        </p:nvSpPr>
        <p:spPr>
          <a:xfrm>
            <a:off x="0" y="1150883"/>
            <a:ext cx="12029089" cy="5707117"/>
          </a:xfrm>
        </p:spPr>
        <p:txBody>
          <a:bodyPr>
            <a:normAutofit/>
          </a:bodyPr>
          <a:lstStyle/>
          <a:p>
            <a:pPr algn="just"/>
            <a:r>
              <a:rPr lang="en-US" sz="4000" dirty="0">
                <a:solidFill>
                  <a:schemeClr val="tx1"/>
                </a:solidFill>
                <a:latin typeface="Aparajita" panose="02020603050405020304" pitchFamily="18" charset="0"/>
                <a:cs typeface="Aparajita" panose="02020603050405020304" pitchFamily="18" charset="0"/>
              </a:rPr>
              <a:t>Our smart staring wheel will be provided with hi-tech(sensors) artificial intelligence which is going to learn the behavior of driver in normal conscious time and sensors will detect that the driver is conscious to drive or not . If the driver is conscious to drive the sensors will confirm it and the vehicle engine will be activated to move further. In case of  driver is not conscious (by taking alcohol or any other kind of drug) then the vehicle engine will not be activated.</a:t>
            </a:r>
          </a:p>
          <a:p>
            <a:pPr algn="just"/>
            <a:r>
              <a:rPr lang="en-US" sz="4000" dirty="0">
                <a:solidFill>
                  <a:schemeClr val="tx1"/>
                </a:solidFill>
                <a:latin typeface="Aparajita" panose="02020603050405020304" pitchFamily="18" charset="0"/>
                <a:cs typeface="Aparajita" panose="02020603050405020304" pitchFamily="18" charset="0"/>
              </a:rPr>
              <a:t>By using this formula we can prevent drunk and drive cases.</a:t>
            </a:r>
          </a:p>
        </p:txBody>
      </p:sp>
    </p:spTree>
    <p:extLst>
      <p:ext uri="{BB962C8B-B14F-4D97-AF65-F5344CB8AC3E}">
        <p14:creationId xmlns:p14="http://schemas.microsoft.com/office/powerpoint/2010/main" val="310979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1DF2-FC10-4D05-9DBD-7AE3B8C9F942}"/>
              </a:ext>
            </a:extLst>
          </p:cNvPr>
          <p:cNvSpPr>
            <a:spLocks noGrp="1"/>
          </p:cNvSpPr>
          <p:nvPr>
            <p:ph type="title"/>
          </p:nvPr>
        </p:nvSpPr>
        <p:spPr>
          <a:xfrm>
            <a:off x="0" y="-2"/>
            <a:ext cx="12192000" cy="1970691"/>
          </a:xfrm>
        </p:spPr>
        <p:txBody>
          <a:bodyPr>
            <a:normAutofit fontScale="90000"/>
          </a:bodyPr>
          <a:lstStyle/>
          <a:p>
            <a:pPr algn="ctr"/>
            <a:r>
              <a:rPr lang="en-US" sz="4900" dirty="0">
                <a:solidFill>
                  <a:schemeClr val="bg1"/>
                </a:solidFill>
                <a:latin typeface="Bahnschrift" panose="020B0502040204020203" pitchFamily="34" charset="0"/>
              </a:rPr>
              <a:t>“70 per cent of road accidents in India due to drunken driving”</a:t>
            </a:r>
            <a:br>
              <a:rPr lang="en-US" dirty="0">
                <a:solidFill>
                  <a:schemeClr val="bg1"/>
                </a:solidFill>
              </a:rPr>
            </a:br>
            <a:endParaRPr lang="en-US" dirty="0">
              <a:solidFill>
                <a:schemeClr val="bg1"/>
              </a:solidFill>
            </a:endParaRPr>
          </a:p>
        </p:txBody>
      </p:sp>
      <p:sp>
        <p:nvSpPr>
          <p:cNvPr id="3" name="Text Placeholder 2">
            <a:extLst>
              <a:ext uri="{FF2B5EF4-FFF2-40B4-BE49-F238E27FC236}">
                <a16:creationId xmlns:a16="http://schemas.microsoft.com/office/drawing/2014/main" id="{6885BFC1-467A-4C00-84AA-CB4C07DF4E54}"/>
              </a:ext>
            </a:extLst>
          </p:cNvPr>
          <p:cNvSpPr>
            <a:spLocks noGrp="1"/>
          </p:cNvSpPr>
          <p:nvPr>
            <p:ph type="body" idx="1"/>
          </p:nvPr>
        </p:nvSpPr>
        <p:spPr>
          <a:xfrm>
            <a:off x="0" y="1702675"/>
            <a:ext cx="12060621" cy="5155325"/>
          </a:xfrm>
        </p:spPr>
        <p:txBody>
          <a:bodyPr>
            <a:normAutofit fontScale="92500"/>
          </a:bodyPr>
          <a:lstStyle/>
          <a:p>
            <a:r>
              <a:rPr lang="en-US" sz="2800" b="1" dirty="0">
                <a:solidFill>
                  <a:schemeClr val="tx1"/>
                </a:solidFill>
                <a:latin typeface="Aparajita" panose="02020603050405020304" pitchFamily="18" charset="0"/>
                <a:cs typeface="Aparajita" panose="02020603050405020304" pitchFamily="18" charset="0"/>
              </a:rPr>
              <a:t>Country loses 1.34 lakh lives in road accidents each year</a:t>
            </a:r>
          </a:p>
          <a:p>
            <a:r>
              <a:rPr lang="en-US" sz="2800" b="1" dirty="0">
                <a:solidFill>
                  <a:schemeClr val="tx1"/>
                </a:solidFill>
                <a:latin typeface="Aparajita" panose="02020603050405020304" pitchFamily="18" charset="0"/>
                <a:cs typeface="Aparajita" panose="02020603050405020304" pitchFamily="18" charset="0"/>
              </a:rPr>
              <a:t>With India reporting as many as 1.34 lakh fatalities in road accidents every year, a vast 70 per cent of them being due to drunken driving, questions are now being raised on whether the mushrooming growth of liquor vends along the highways is responsible for costing precious lives in an untimely manner.</a:t>
            </a:r>
          </a:p>
          <a:p>
            <a:r>
              <a:rPr lang="en-US" sz="2800" b="1" dirty="0">
                <a:solidFill>
                  <a:schemeClr val="tx1"/>
                </a:solidFill>
                <a:latin typeface="Aparajita" panose="02020603050405020304" pitchFamily="18" charset="0"/>
                <a:cs typeface="Aparajita" panose="02020603050405020304" pitchFamily="18" charset="0"/>
              </a:rPr>
              <a:t>As the World Day for Remembrance of Road Traffic Victims was observed on Sunday, various organizations involved in spreading road safety awareness demanded action to bring down such incidents.</a:t>
            </a:r>
          </a:p>
          <a:p>
            <a:r>
              <a:rPr lang="en-US" sz="2800" b="1" dirty="0">
                <a:solidFill>
                  <a:schemeClr val="tx1"/>
                </a:solidFill>
                <a:latin typeface="Aparajita" panose="02020603050405020304" pitchFamily="18" charset="0"/>
                <a:cs typeface="Aparajita" panose="02020603050405020304" pitchFamily="18" charset="0"/>
              </a:rPr>
              <a:t>The Community Against Drunken Driving (CADD) said nearly 70 per cent of all fatalities are due to drunken driving, with the figure running between 44 per cent to 67 per cent in smaller cities. Despite prosecution of drunken driving having increased by about seven times in Delhi and 16 times in Mumbai since 2001, there has been no corresponding decrease in accidents and fatalities.</a:t>
            </a:r>
          </a:p>
          <a:p>
            <a:endParaRPr lang="en-US" dirty="0">
              <a:solidFill>
                <a:schemeClr val="tx1"/>
              </a:solidFill>
            </a:endParaRPr>
          </a:p>
        </p:txBody>
      </p:sp>
    </p:spTree>
    <p:extLst>
      <p:ext uri="{BB962C8B-B14F-4D97-AF65-F5344CB8AC3E}">
        <p14:creationId xmlns:p14="http://schemas.microsoft.com/office/powerpoint/2010/main" val="255856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9726-C09E-4696-A09E-7F3BCD8836E6}"/>
              </a:ext>
            </a:extLst>
          </p:cNvPr>
          <p:cNvSpPr>
            <a:spLocks noGrp="1"/>
          </p:cNvSpPr>
          <p:nvPr>
            <p:ph type="title"/>
          </p:nvPr>
        </p:nvSpPr>
        <p:spPr>
          <a:xfrm>
            <a:off x="0" y="0"/>
            <a:ext cx="12192000" cy="860401"/>
          </a:xfrm>
        </p:spPr>
        <p:txBody>
          <a:bodyPr numCol="1">
            <a:normAutofit/>
          </a:bodyPr>
          <a:lstStyle/>
          <a:p>
            <a:pPr algn="ctr"/>
            <a:r>
              <a:rPr lang="en-US" sz="4400" b="1" dirty="0">
                <a:solidFill>
                  <a:schemeClr val="bg1"/>
                </a:solidFill>
              </a:rPr>
              <a:t>Help button on the drive app</a:t>
            </a:r>
          </a:p>
        </p:txBody>
      </p:sp>
      <p:sp>
        <p:nvSpPr>
          <p:cNvPr id="3" name="Text Placeholder 2">
            <a:extLst>
              <a:ext uri="{FF2B5EF4-FFF2-40B4-BE49-F238E27FC236}">
                <a16:creationId xmlns:a16="http://schemas.microsoft.com/office/drawing/2014/main" id="{DFAA099A-81D7-4F68-9E37-BA7E2433928E}"/>
              </a:ext>
            </a:extLst>
          </p:cNvPr>
          <p:cNvSpPr>
            <a:spLocks noGrp="1"/>
          </p:cNvSpPr>
          <p:nvPr>
            <p:ph type="body" idx="1"/>
          </p:nvPr>
        </p:nvSpPr>
        <p:spPr>
          <a:xfrm>
            <a:off x="0" y="1182414"/>
            <a:ext cx="12191999" cy="5517931"/>
          </a:xfrm>
        </p:spPr>
        <p:txBody>
          <a:bodyPr>
            <a:normAutofit/>
          </a:bodyPr>
          <a:lstStyle/>
          <a:p>
            <a:r>
              <a:rPr lang="en-US" sz="2400" dirty="0">
                <a:solidFill>
                  <a:schemeClr val="tx1"/>
                </a:solidFill>
              </a:rPr>
              <a:t>Our smart driving app will be provided  with a </a:t>
            </a:r>
            <a:r>
              <a:rPr lang="en-US" sz="2400" dirty="0">
                <a:solidFill>
                  <a:srgbClr val="FF0000"/>
                </a:solidFill>
              </a:rPr>
              <a:t>help button </a:t>
            </a:r>
            <a:r>
              <a:rPr lang="en-US" sz="2400" dirty="0">
                <a:solidFill>
                  <a:schemeClr val="tx1"/>
                </a:solidFill>
              </a:rPr>
              <a:t>. It’s function is to provide </a:t>
            </a:r>
            <a:r>
              <a:rPr lang="en-US" sz="2400" dirty="0">
                <a:solidFill>
                  <a:srgbClr val="FF0000"/>
                </a:solidFill>
              </a:rPr>
              <a:t>a instant help </a:t>
            </a:r>
            <a:r>
              <a:rPr lang="en-US" sz="2400" dirty="0">
                <a:solidFill>
                  <a:schemeClr val="tx1"/>
                </a:solidFill>
              </a:rPr>
              <a:t>to drivers in case of any miss happenings or any road </a:t>
            </a:r>
            <a:r>
              <a:rPr lang="en-US" sz="2400" dirty="0">
                <a:solidFill>
                  <a:srgbClr val="FF0000"/>
                </a:solidFill>
              </a:rPr>
              <a:t>accidents.</a:t>
            </a:r>
            <a:r>
              <a:rPr lang="en-US" sz="2400" dirty="0">
                <a:solidFill>
                  <a:schemeClr val="tx1"/>
                </a:solidFill>
              </a:rPr>
              <a:t> </a:t>
            </a:r>
          </a:p>
          <a:p>
            <a:endParaRPr lang="en-US" sz="3600" b="1" dirty="0">
              <a:solidFill>
                <a:schemeClr val="accent3">
                  <a:lumMod val="60000"/>
                  <a:lumOff val="40000"/>
                </a:schemeClr>
              </a:solidFill>
            </a:endParaRPr>
          </a:p>
          <a:p>
            <a:r>
              <a:rPr lang="en-US" sz="3600" b="1" dirty="0">
                <a:solidFill>
                  <a:schemeClr val="accent3">
                    <a:lumMod val="60000"/>
                    <a:lumOff val="40000"/>
                  </a:schemeClr>
                </a:solidFill>
              </a:rPr>
              <a:t>Working of button </a:t>
            </a:r>
            <a:endParaRPr lang="en-US" sz="2400" b="1" dirty="0">
              <a:solidFill>
                <a:schemeClr val="tx1"/>
              </a:solidFill>
            </a:endParaRPr>
          </a:p>
          <a:p>
            <a:r>
              <a:rPr lang="en-US" sz="2400" dirty="0">
                <a:solidFill>
                  <a:schemeClr val="tx1"/>
                </a:solidFill>
              </a:rPr>
              <a:t>The </a:t>
            </a:r>
            <a:r>
              <a:rPr lang="en-US" sz="2400" dirty="0">
                <a:solidFill>
                  <a:srgbClr val="FF0000"/>
                </a:solidFill>
              </a:rPr>
              <a:t>DRIVE APP </a:t>
            </a:r>
            <a:r>
              <a:rPr lang="en-US" sz="2400" dirty="0">
                <a:solidFill>
                  <a:schemeClr val="tx1"/>
                </a:solidFill>
              </a:rPr>
              <a:t>has a </a:t>
            </a:r>
            <a:r>
              <a:rPr lang="en-US" sz="2400" dirty="0">
                <a:solidFill>
                  <a:srgbClr val="FF0000"/>
                </a:solidFill>
              </a:rPr>
              <a:t>HELP</a:t>
            </a:r>
            <a:r>
              <a:rPr lang="en-US" sz="2400" dirty="0">
                <a:solidFill>
                  <a:schemeClr val="tx1"/>
                </a:solidFill>
              </a:rPr>
              <a:t> button which can be used in case of any miss happenings(accident) person will click the help button. A automatic message will be </a:t>
            </a:r>
            <a:r>
              <a:rPr lang="en-US" sz="2400" dirty="0">
                <a:solidFill>
                  <a:srgbClr val="FF0000"/>
                </a:solidFill>
              </a:rPr>
              <a:t>generated </a:t>
            </a:r>
            <a:r>
              <a:rPr lang="en-US" sz="2400" dirty="0">
                <a:solidFill>
                  <a:schemeClr val="tx1"/>
                </a:solidFill>
              </a:rPr>
              <a:t>and forward to the </a:t>
            </a:r>
            <a:r>
              <a:rPr lang="en-US" sz="2400" dirty="0">
                <a:solidFill>
                  <a:srgbClr val="FF0000"/>
                </a:solidFill>
              </a:rPr>
              <a:t>near hospital </a:t>
            </a:r>
            <a:r>
              <a:rPr lang="en-US" sz="2400" dirty="0">
                <a:solidFill>
                  <a:schemeClr val="tx1"/>
                </a:solidFill>
              </a:rPr>
              <a:t>and to there family members . After sending of the message an </a:t>
            </a:r>
            <a:r>
              <a:rPr lang="en-US" sz="2400" dirty="0">
                <a:solidFill>
                  <a:srgbClr val="FF0000"/>
                </a:solidFill>
              </a:rPr>
              <a:t>automatic call </a:t>
            </a:r>
            <a:r>
              <a:rPr lang="en-US" sz="2400" dirty="0">
                <a:solidFill>
                  <a:schemeClr val="tx1"/>
                </a:solidFill>
              </a:rPr>
              <a:t>will also be generated only to the family members because nowadays many people actually don’t see  the message box .</a:t>
            </a:r>
          </a:p>
        </p:txBody>
      </p:sp>
    </p:spTree>
    <p:extLst>
      <p:ext uri="{BB962C8B-B14F-4D97-AF65-F5344CB8AC3E}">
        <p14:creationId xmlns:p14="http://schemas.microsoft.com/office/powerpoint/2010/main" val="174634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DC4E-5899-4E1C-B4FB-5978D171F231}"/>
              </a:ext>
            </a:extLst>
          </p:cNvPr>
          <p:cNvSpPr>
            <a:spLocks noGrp="1"/>
          </p:cNvSpPr>
          <p:nvPr>
            <p:ph type="title"/>
          </p:nvPr>
        </p:nvSpPr>
        <p:spPr>
          <a:xfrm>
            <a:off x="136635" y="126124"/>
            <a:ext cx="11918730" cy="608152"/>
          </a:xfrm>
        </p:spPr>
        <p:txBody>
          <a:bodyPr>
            <a:normAutofit fontScale="90000"/>
          </a:bodyPr>
          <a:lstStyle/>
          <a:p>
            <a:pPr algn="ctr"/>
            <a:r>
              <a:rPr lang="en-US" sz="4000" b="1" dirty="0">
                <a:solidFill>
                  <a:schemeClr val="bg1"/>
                </a:solidFill>
              </a:rPr>
              <a:t>Working of hospitals in accidents </a:t>
            </a:r>
          </a:p>
        </p:txBody>
      </p:sp>
      <p:sp>
        <p:nvSpPr>
          <p:cNvPr id="3" name="Text Placeholder 2">
            <a:extLst>
              <a:ext uri="{FF2B5EF4-FFF2-40B4-BE49-F238E27FC236}">
                <a16:creationId xmlns:a16="http://schemas.microsoft.com/office/drawing/2014/main" id="{2022AD3A-1F4A-45FF-A55D-097685C09815}"/>
              </a:ext>
            </a:extLst>
          </p:cNvPr>
          <p:cNvSpPr>
            <a:spLocks noGrp="1"/>
          </p:cNvSpPr>
          <p:nvPr>
            <p:ph type="body" idx="1"/>
          </p:nvPr>
        </p:nvSpPr>
        <p:spPr>
          <a:xfrm>
            <a:off x="168165" y="734276"/>
            <a:ext cx="11887200" cy="3909847"/>
          </a:xfrm>
        </p:spPr>
        <p:txBody>
          <a:bodyPr/>
          <a:lstStyle/>
          <a:p>
            <a:r>
              <a:rPr lang="en-US" dirty="0">
                <a:solidFill>
                  <a:schemeClr val="tx1"/>
                </a:solidFill>
              </a:rPr>
              <a:t>All the hospitals of India have  to appoint a group  of  10 special members who will work for this movement. The appointed team will be consisted of 2 doctors ,4 nurses/ward boys,2 ambulance drivers ,2 extra  members to coordinate the team,2 ambulance .</a:t>
            </a:r>
          </a:p>
          <a:p>
            <a:r>
              <a:rPr lang="en-US" dirty="0">
                <a:solidFill>
                  <a:schemeClr val="tx1"/>
                </a:solidFill>
              </a:rPr>
              <a:t>In rural areas the group will consist of 5 members.</a:t>
            </a:r>
          </a:p>
          <a:p>
            <a:r>
              <a:rPr lang="en-US" dirty="0">
                <a:solidFill>
                  <a:schemeClr val="tx1"/>
                </a:solidFill>
              </a:rPr>
              <a:t>The rule to appoint a special team for each (government and private) hospital in India will be compulsory.</a:t>
            </a:r>
          </a:p>
          <a:p>
            <a:r>
              <a:rPr lang="en-US" b="1" u="sng" dirty="0">
                <a:solidFill>
                  <a:schemeClr val="tx1"/>
                </a:solidFill>
                <a:latin typeface="Arial Rounded MT Bold" panose="020F0704030504030204" pitchFamily="34" charset="0"/>
              </a:rPr>
              <a:t>Working of the team</a:t>
            </a:r>
          </a:p>
          <a:p>
            <a:r>
              <a:rPr lang="en-US" dirty="0">
                <a:solidFill>
                  <a:schemeClr val="tx1"/>
                </a:solidFill>
              </a:rPr>
              <a:t>Whenever any person will click on the help button a message with accident location will reach to the special team of the nearby hospital and to there family members.</a:t>
            </a:r>
          </a:p>
          <a:p>
            <a:r>
              <a:rPr lang="en-US" dirty="0">
                <a:solidFill>
                  <a:schemeClr val="tx1"/>
                </a:solidFill>
              </a:rPr>
              <a:t>The special team will  take action by sending the ambulance to the accident area.</a:t>
            </a:r>
          </a:p>
        </p:txBody>
      </p:sp>
      <p:pic>
        <p:nvPicPr>
          <p:cNvPr id="4" name="Picture 3">
            <a:extLst>
              <a:ext uri="{FF2B5EF4-FFF2-40B4-BE49-F238E27FC236}">
                <a16:creationId xmlns:a16="http://schemas.microsoft.com/office/drawing/2014/main" id="{1FC0A99D-574E-4313-B7DF-6D88403B240E}"/>
              </a:ext>
            </a:extLst>
          </p:cNvPr>
          <p:cNvPicPr>
            <a:picLocks noChangeAspect="1"/>
          </p:cNvPicPr>
          <p:nvPr/>
        </p:nvPicPr>
        <p:blipFill>
          <a:blip r:embed="rId3"/>
          <a:stretch>
            <a:fillRect/>
          </a:stretch>
        </p:blipFill>
        <p:spPr>
          <a:xfrm>
            <a:off x="168165" y="4644123"/>
            <a:ext cx="2165451" cy="2264511"/>
          </a:xfrm>
          <a:prstGeom prst="rect">
            <a:avLst/>
          </a:prstGeom>
        </p:spPr>
      </p:pic>
      <p:sp>
        <p:nvSpPr>
          <p:cNvPr id="5" name="Rectangle: Rounded Corners 4">
            <a:extLst>
              <a:ext uri="{FF2B5EF4-FFF2-40B4-BE49-F238E27FC236}">
                <a16:creationId xmlns:a16="http://schemas.microsoft.com/office/drawing/2014/main" id="{4F2424CB-C25B-47AF-A194-A2E5911788EB}"/>
              </a:ext>
            </a:extLst>
          </p:cNvPr>
          <p:cNvSpPr/>
          <p:nvPr/>
        </p:nvSpPr>
        <p:spPr>
          <a:xfrm>
            <a:off x="523134" y="5334943"/>
            <a:ext cx="1455511" cy="44143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HELP</a:t>
            </a:r>
          </a:p>
        </p:txBody>
      </p:sp>
    </p:spTree>
    <p:extLst>
      <p:ext uri="{BB962C8B-B14F-4D97-AF65-F5344CB8AC3E}">
        <p14:creationId xmlns:p14="http://schemas.microsoft.com/office/powerpoint/2010/main" val="121496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AB545B-A835-4878-8E17-0A666B8C958A}"/>
              </a:ext>
            </a:extLst>
          </p:cNvPr>
          <p:cNvPicPr>
            <a:picLocks noChangeAspect="1"/>
          </p:cNvPicPr>
          <p:nvPr/>
        </p:nvPicPr>
        <p:blipFill>
          <a:blip r:embed="rId2"/>
          <a:stretch>
            <a:fillRect/>
          </a:stretch>
        </p:blipFill>
        <p:spPr>
          <a:xfrm>
            <a:off x="0" y="800207"/>
            <a:ext cx="12192000" cy="6146424"/>
          </a:xfrm>
          <a:prstGeom prst="rect">
            <a:avLst/>
          </a:prstGeom>
        </p:spPr>
      </p:pic>
      <p:pic>
        <p:nvPicPr>
          <p:cNvPr id="7" name="Picture 6">
            <a:extLst>
              <a:ext uri="{FF2B5EF4-FFF2-40B4-BE49-F238E27FC236}">
                <a16:creationId xmlns:a16="http://schemas.microsoft.com/office/drawing/2014/main" id="{667BD190-D81E-4A24-81EE-5ED93A67B7B0}"/>
              </a:ext>
            </a:extLst>
          </p:cNvPr>
          <p:cNvPicPr>
            <a:picLocks noChangeAspect="1"/>
          </p:cNvPicPr>
          <p:nvPr/>
        </p:nvPicPr>
        <p:blipFill>
          <a:blip r:embed="rId3"/>
          <a:stretch>
            <a:fillRect/>
          </a:stretch>
        </p:blipFill>
        <p:spPr>
          <a:xfrm>
            <a:off x="-458948" y="1876097"/>
            <a:ext cx="2095544" cy="2191406"/>
          </a:xfrm>
          <a:prstGeom prst="rect">
            <a:avLst/>
          </a:prstGeom>
        </p:spPr>
      </p:pic>
      <p:sp>
        <p:nvSpPr>
          <p:cNvPr id="9" name="Rectangle: Rounded Corners 8">
            <a:extLst>
              <a:ext uri="{FF2B5EF4-FFF2-40B4-BE49-F238E27FC236}">
                <a16:creationId xmlns:a16="http://schemas.microsoft.com/office/drawing/2014/main" id="{E2ED8533-97BF-4A6B-B4BC-6DD3338C922F}"/>
              </a:ext>
            </a:extLst>
          </p:cNvPr>
          <p:cNvSpPr/>
          <p:nvPr/>
        </p:nvSpPr>
        <p:spPr>
          <a:xfrm>
            <a:off x="-110358" y="2451326"/>
            <a:ext cx="1450428" cy="68601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HELP</a:t>
            </a:r>
          </a:p>
        </p:txBody>
      </p:sp>
      <p:sp>
        <p:nvSpPr>
          <p:cNvPr id="10" name="Rectangle: Rounded Corners 9">
            <a:extLst>
              <a:ext uri="{FF2B5EF4-FFF2-40B4-BE49-F238E27FC236}">
                <a16:creationId xmlns:a16="http://schemas.microsoft.com/office/drawing/2014/main" id="{4BD57AF5-2D5B-44B5-8B68-21AB5F9B10B7}"/>
              </a:ext>
            </a:extLst>
          </p:cNvPr>
          <p:cNvSpPr/>
          <p:nvPr/>
        </p:nvSpPr>
        <p:spPr>
          <a:xfrm>
            <a:off x="9710434" y="831631"/>
            <a:ext cx="2286000" cy="120606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family</a:t>
            </a:r>
          </a:p>
        </p:txBody>
      </p:sp>
      <p:sp>
        <p:nvSpPr>
          <p:cNvPr id="11" name="Rectangle: Rounded Corners 10">
            <a:extLst>
              <a:ext uri="{FF2B5EF4-FFF2-40B4-BE49-F238E27FC236}">
                <a16:creationId xmlns:a16="http://schemas.microsoft.com/office/drawing/2014/main" id="{040853C7-99DE-4D22-8776-FC457E65CD99}"/>
              </a:ext>
            </a:extLst>
          </p:cNvPr>
          <p:cNvSpPr/>
          <p:nvPr/>
        </p:nvSpPr>
        <p:spPr>
          <a:xfrm>
            <a:off x="9498724" y="4343399"/>
            <a:ext cx="2286000" cy="120606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HOSPITAL</a:t>
            </a:r>
          </a:p>
        </p:txBody>
      </p:sp>
      <p:sp>
        <p:nvSpPr>
          <p:cNvPr id="12" name="Rectangle: Rounded Corners 11">
            <a:extLst>
              <a:ext uri="{FF2B5EF4-FFF2-40B4-BE49-F238E27FC236}">
                <a16:creationId xmlns:a16="http://schemas.microsoft.com/office/drawing/2014/main" id="{4343519D-8734-49F7-A6DE-479E70F5DF8C}"/>
              </a:ext>
            </a:extLst>
          </p:cNvPr>
          <p:cNvSpPr/>
          <p:nvPr/>
        </p:nvSpPr>
        <p:spPr>
          <a:xfrm>
            <a:off x="-28904" y="5549461"/>
            <a:ext cx="2285999" cy="10166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Message</a:t>
            </a:r>
          </a:p>
        </p:txBody>
      </p:sp>
      <p:cxnSp>
        <p:nvCxnSpPr>
          <p:cNvPr id="14" name="Straight Arrow Connector 13">
            <a:extLst>
              <a:ext uri="{FF2B5EF4-FFF2-40B4-BE49-F238E27FC236}">
                <a16:creationId xmlns:a16="http://schemas.microsoft.com/office/drawing/2014/main" id="{1A4C52BB-F1FB-4A93-8A83-BC5EE91C6A36}"/>
              </a:ext>
            </a:extLst>
          </p:cNvPr>
          <p:cNvCxnSpPr>
            <a:endCxn id="10" idx="2"/>
          </p:cNvCxnSpPr>
          <p:nvPr/>
        </p:nvCxnSpPr>
        <p:spPr>
          <a:xfrm flipV="1">
            <a:off x="10853434" y="2037693"/>
            <a:ext cx="0" cy="2187466"/>
          </a:xfrm>
          <a:prstGeom prst="straightConnector1">
            <a:avLst/>
          </a:prstGeom>
          <a:ln w="762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6B5AAF5-57E7-4E53-87B2-ADA1A43B0D52}"/>
              </a:ext>
            </a:extLst>
          </p:cNvPr>
          <p:cNvCxnSpPr/>
          <p:nvPr/>
        </p:nvCxnSpPr>
        <p:spPr>
          <a:xfrm flipV="1">
            <a:off x="2257095" y="5202621"/>
            <a:ext cx="7091857" cy="85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CB72C3-30E4-4ACE-BE54-77C3C7952D56}"/>
              </a:ext>
            </a:extLst>
          </p:cNvPr>
          <p:cNvCxnSpPr/>
          <p:nvPr/>
        </p:nvCxnSpPr>
        <p:spPr>
          <a:xfrm flipV="1">
            <a:off x="2257095" y="5202621"/>
            <a:ext cx="7241629" cy="105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CFE6BB-6C55-43EE-8521-C07F6CC99646}"/>
              </a:ext>
            </a:extLst>
          </p:cNvPr>
          <p:cNvCxnSpPr>
            <a:cxnSpLocks/>
          </p:cNvCxnSpPr>
          <p:nvPr/>
        </p:nvCxnSpPr>
        <p:spPr>
          <a:xfrm flipV="1">
            <a:off x="2257095" y="5202621"/>
            <a:ext cx="7091857" cy="1057998"/>
          </a:xfrm>
          <a:prstGeom prst="straightConnector1">
            <a:avLst/>
          </a:prstGeom>
          <a:ln w="76200">
            <a:solidFill>
              <a:schemeClr val="bg1">
                <a:lumMod val="85000"/>
                <a:lumOff val="1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C38D536-BD95-40F1-A77E-06A35EF5A562}"/>
              </a:ext>
            </a:extLst>
          </p:cNvPr>
          <p:cNvCxnSpPr/>
          <p:nvPr/>
        </p:nvCxnSpPr>
        <p:spPr>
          <a:xfrm>
            <a:off x="536028" y="4067503"/>
            <a:ext cx="0" cy="1481958"/>
          </a:xfrm>
          <a:prstGeom prst="straightConnector1">
            <a:avLst/>
          </a:prstGeom>
          <a:ln w="762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D3A1A7B-F846-4956-894A-4590CABA4034}"/>
              </a:ext>
            </a:extLst>
          </p:cNvPr>
          <p:cNvSpPr txBox="1"/>
          <p:nvPr/>
        </p:nvSpPr>
        <p:spPr>
          <a:xfrm>
            <a:off x="3751365" y="35367"/>
            <a:ext cx="4253087" cy="707886"/>
          </a:xfrm>
          <a:prstGeom prst="rect">
            <a:avLst/>
          </a:prstGeom>
          <a:noFill/>
        </p:spPr>
        <p:txBody>
          <a:bodyPr wrap="none" rtlCol="0">
            <a:spAutoFit/>
          </a:bodyPr>
          <a:lstStyle/>
          <a:p>
            <a:r>
              <a:rPr lang="en-US" sz="4000" dirty="0">
                <a:solidFill>
                  <a:schemeClr val="bg1"/>
                </a:solidFill>
              </a:rPr>
              <a:t>Accident occur </a:t>
            </a:r>
          </a:p>
        </p:txBody>
      </p:sp>
    </p:spTree>
    <p:extLst>
      <p:ext uri="{BB962C8B-B14F-4D97-AF65-F5344CB8AC3E}">
        <p14:creationId xmlns:p14="http://schemas.microsoft.com/office/powerpoint/2010/main" val="197974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DBD45E-BF86-4714-9969-565E584DA414}"/>
              </a:ext>
            </a:extLst>
          </p:cNvPr>
          <p:cNvPicPr>
            <a:picLocks noChangeAspect="1"/>
          </p:cNvPicPr>
          <p:nvPr/>
        </p:nvPicPr>
        <p:blipFill>
          <a:blip r:embed="rId2"/>
          <a:stretch>
            <a:fillRect/>
          </a:stretch>
        </p:blipFill>
        <p:spPr>
          <a:xfrm>
            <a:off x="15767" y="0"/>
            <a:ext cx="8213836" cy="6858000"/>
          </a:xfrm>
          <a:prstGeom prst="rect">
            <a:avLst/>
          </a:prstGeom>
        </p:spPr>
      </p:pic>
      <p:pic>
        <p:nvPicPr>
          <p:cNvPr id="8" name="Picture 7">
            <a:extLst>
              <a:ext uri="{FF2B5EF4-FFF2-40B4-BE49-F238E27FC236}">
                <a16:creationId xmlns:a16="http://schemas.microsoft.com/office/drawing/2014/main" id="{93678425-E1C0-40E9-9C15-C3B5D9970B46}"/>
              </a:ext>
            </a:extLst>
          </p:cNvPr>
          <p:cNvPicPr>
            <a:picLocks noChangeAspect="1"/>
          </p:cNvPicPr>
          <p:nvPr/>
        </p:nvPicPr>
        <p:blipFill>
          <a:blip r:embed="rId3"/>
          <a:stretch>
            <a:fillRect/>
          </a:stretch>
        </p:blipFill>
        <p:spPr>
          <a:xfrm>
            <a:off x="8186421" y="835572"/>
            <a:ext cx="2819048" cy="2443656"/>
          </a:xfrm>
          <a:prstGeom prst="rect">
            <a:avLst/>
          </a:prstGeom>
        </p:spPr>
      </p:pic>
      <p:pic>
        <p:nvPicPr>
          <p:cNvPr id="9" name="Picture 8">
            <a:extLst>
              <a:ext uri="{FF2B5EF4-FFF2-40B4-BE49-F238E27FC236}">
                <a16:creationId xmlns:a16="http://schemas.microsoft.com/office/drawing/2014/main" id="{1088BE79-FA10-4D10-BFE9-2336CDF41A46}"/>
              </a:ext>
            </a:extLst>
          </p:cNvPr>
          <p:cNvPicPr>
            <a:picLocks noChangeAspect="1"/>
          </p:cNvPicPr>
          <p:nvPr/>
        </p:nvPicPr>
        <p:blipFill>
          <a:blip r:embed="rId4"/>
          <a:stretch>
            <a:fillRect/>
          </a:stretch>
        </p:blipFill>
        <p:spPr>
          <a:xfrm>
            <a:off x="8071945" y="3279228"/>
            <a:ext cx="4104288" cy="3578771"/>
          </a:xfrm>
          <a:prstGeom prst="rect">
            <a:avLst/>
          </a:prstGeom>
        </p:spPr>
      </p:pic>
      <p:pic>
        <p:nvPicPr>
          <p:cNvPr id="10" name="Picture 9">
            <a:extLst>
              <a:ext uri="{FF2B5EF4-FFF2-40B4-BE49-F238E27FC236}">
                <a16:creationId xmlns:a16="http://schemas.microsoft.com/office/drawing/2014/main" id="{7BD78D68-BCC0-4AAC-A047-2C6CE9C45E28}"/>
              </a:ext>
            </a:extLst>
          </p:cNvPr>
          <p:cNvPicPr>
            <a:picLocks noChangeAspect="1"/>
          </p:cNvPicPr>
          <p:nvPr/>
        </p:nvPicPr>
        <p:blipFill>
          <a:blip r:embed="rId4"/>
          <a:stretch>
            <a:fillRect/>
          </a:stretch>
        </p:blipFill>
        <p:spPr>
          <a:xfrm>
            <a:off x="11005469" y="2321474"/>
            <a:ext cx="1170764" cy="1032640"/>
          </a:xfrm>
          <a:prstGeom prst="rect">
            <a:avLst/>
          </a:prstGeom>
        </p:spPr>
      </p:pic>
      <p:pic>
        <p:nvPicPr>
          <p:cNvPr id="11" name="Picture 10">
            <a:extLst>
              <a:ext uri="{FF2B5EF4-FFF2-40B4-BE49-F238E27FC236}">
                <a16:creationId xmlns:a16="http://schemas.microsoft.com/office/drawing/2014/main" id="{6CF372F9-8FC3-4887-B135-D57BA8B6B3B5}"/>
              </a:ext>
            </a:extLst>
          </p:cNvPr>
          <p:cNvPicPr>
            <a:picLocks noChangeAspect="1"/>
          </p:cNvPicPr>
          <p:nvPr/>
        </p:nvPicPr>
        <p:blipFill>
          <a:blip r:embed="rId5"/>
          <a:stretch>
            <a:fillRect/>
          </a:stretch>
        </p:blipFill>
        <p:spPr>
          <a:xfrm>
            <a:off x="11005470" y="835571"/>
            <a:ext cx="1170764" cy="1485901"/>
          </a:xfrm>
          <a:prstGeom prst="rect">
            <a:avLst/>
          </a:prstGeom>
        </p:spPr>
      </p:pic>
      <p:pic>
        <p:nvPicPr>
          <p:cNvPr id="12" name="Picture 11">
            <a:extLst>
              <a:ext uri="{FF2B5EF4-FFF2-40B4-BE49-F238E27FC236}">
                <a16:creationId xmlns:a16="http://schemas.microsoft.com/office/drawing/2014/main" id="{798A20C2-A6B1-4720-AF94-930006FA1A0B}"/>
              </a:ext>
            </a:extLst>
          </p:cNvPr>
          <p:cNvPicPr>
            <a:picLocks noChangeAspect="1"/>
          </p:cNvPicPr>
          <p:nvPr/>
        </p:nvPicPr>
        <p:blipFill>
          <a:blip r:embed="rId6"/>
          <a:stretch>
            <a:fillRect/>
          </a:stretch>
        </p:blipFill>
        <p:spPr>
          <a:xfrm>
            <a:off x="8102338" y="1"/>
            <a:ext cx="4104288" cy="835568"/>
          </a:xfrm>
          <a:prstGeom prst="rect">
            <a:avLst/>
          </a:prstGeom>
        </p:spPr>
      </p:pic>
      <p:sp>
        <p:nvSpPr>
          <p:cNvPr id="13" name="Rectangle: Rounded Corners 12">
            <a:extLst>
              <a:ext uri="{FF2B5EF4-FFF2-40B4-BE49-F238E27FC236}">
                <a16:creationId xmlns:a16="http://schemas.microsoft.com/office/drawing/2014/main" id="{0CA40802-669E-4D70-AB26-F541686F905D}"/>
              </a:ext>
            </a:extLst>
          </p:cNvPr>
          <p:cNvSpPr/>
          <p:nvPr/>
        </p:nvSpPr>
        <p:spPr>
          <a:xfrm>
            <a:off x="7567448" y="4311868"/>
            <a:ext cx="4104288" cy="199433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Message will reach to hospital and family members</a:t>
            </a:r>
          </a:p>
        </p:txBody>
      </p:sp>
    </p:spTree>
    <p:extLst>
      <p:ext uri="{BB962C8B-B14F-4D97-AF65-F5344CB8AC3E}">
        <p14:creationId xmlns:p14="http://schemas.microsoft.com/office/powerpoint/2010/main" val="97622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3216-B281-4D39-AD83-29210644FAEA}"/>
              </a:ext>
            </a:extLst>
          </p:cNvPr>
          <p:cNvSpPr>
            <a:spLocks noGrp="1"/>
          </p:cNvSpPr>
          <p:nvPr>
            <p:ph type="title"/>
          </p:nvPr>
        </p:nvSpPr>
        <p:spPr>
          <a:xfrm>
            <a:off x="684212" y="662151"/>
            <a:ext cx="10887679" cy="1828800"/>
          </a:xfrm>
        </p:spPr>
        <p:txBody>
          <a:bodyPr/>
          <a:lstStyle/>
          <a:p>
            <a:pPr algn="ctr"/>
            <a:r>
              <a:rPr lang="en-US" b="1" dirty="0">
                <a:solidFill>
                  <a:schemeClr val="accent2">
                    <a:lumMod val="20000"/>
                    <a:lumOff val="80000"/>
                  </a:schemeClr>
                </a:solidFill>
                <a:latin typeface="Baskerville Old Face" panose="02020602080505020303" pitchFamily="18" charset="0"/>
              </a:rPr>
              <a:t>IT WILL BE THE GREATEST MOVE TOWARDS THE SMART DIGITAL INDIA</a:t>
            </a:r>
          </a:p>
        </p:txBody>
      </p:sp>
      <p:sp>
        <p:nvSpPr>
          <p:cNvPr id="3" name="Text Placeholder 2">
            <a:extLst>
              <a:ext uri="{FF2B5EF4-FFF2-40B4-BE49-F238E27FC236}">
                <a16:creationId xmlns:a16="http://schemas.microsoft.com/office/drawing/2014/main" id="{368C2E44-9337-41DD-81B5-B6C27B0F7727}"/>
              </a:ext>
            </a:extLst>
          </p:cNvPr>
          <p:cNvSpPr>
            <a:spLocks noGrp="1"/>
          </p:cNvSpPr>
          <p:nvPr>
            <p:ph type="body" idx="1"/>
          </p:nvPr>
        </p:nvSpPr>
        <p:spPr>
          <a:xfrm>
            <a:off x="470857" y="3429000"/>
            <a:ext cx="11250285" cy="2998952"/>
          </a:xfrm>
        </p:spPr>
        <p:txBody>
          <a:bodyPr>
            <a:normAutofit/>
          </a:bodyPr>
          <a:lstStyle/>
          <a:p>
            <a:pPr algn="ctr"/>
            <a:r>
              <a:rPr lang="en-US" sz="7200" b="1" dirty="0">
                <a:solidFill>
                  <a:schemeClr val="accent4">
                    <a:lumMod val="60000"/>
                    <a:lumOff val="40000"/>
                  </a:schemeClr>
                </a:solidFill>
              </a:rPr>
              <a:t>SMART  DRIVE   SAVE  LIFE</a:t>
            </a:r>
          </a:p>
        </p:txBody>
      </p:sp>
    </p:spTree>
    <p:extLst>
      <p:ext uri="{BB962C8B-B14F-4D97-AF65-F5344CB8AC3E}">
        <p14:creationId xmlns:p14="http://schemas.microsoft.com/office/powerpoint/2010/main" val="1781295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69711A-D49E-4EEE-A0C2-8CAF134BF251}"/>
              </a:ext>
            </a:extLst>
          </p:cNvPr>
          <p:cNvSpPr>
            <a:spLocks noGrp="1"/>
          </p:cNvSpPr>
          <p:nvPr>
            <p:ph type="ctrTitle"/>
          </p:nvPr>
        </p:nvSpPr>
        <p:spPr>
          <a:xfrm>
            <a:off x="684212" y="0"/>
            <a:ext cx="11281816" cy="1072056"/>
          </a:xfrm>
        </p:spPr>
        <p:txBody>
          <a:bodyPr/>
          <a:lstStyle/>
          <a:p>
            <a:pPr algn="ctr"/>
            <a:r>
              <a:rPr lang="en-US" dirty="0">
                <a:solidFill>
                  <a:schemeClr val="bg1"/>
                </a:solidFill>
                <a:latin typeface="Arial Rounded MT Bold" panose="020F0704030504030204" pitchFamily="34" charset="0"/>
              </a:rPr>
              <a:t>BIBLIOGRAPHY</a:t>
            </a:r>
          </a:p>
        </p:txBody>
      </p:sp>
      <p:sp>
        <p:nvSpPr>
          <p:cNvPr id="5" name="Subtitle 4">
            <a:extLst>
              <a:ext uri="{FF2B5EF4-FFF2-40B4-BE49-F238E27FC236}">
                <a16:creationId xmlns:a16="http://schemas.microsoft.com/office/drawing/2014/main" id="{A67916B3-DBAF-4850-916B-A3644BB508FB}"/>
              </a:ext>
            </a:extLst>
          </p:cNvPr>
          <p:cNvSpPr>
            <a:spLocks noGrp="1"/>
          </p:cNvSpPr>
          <p:nvPr>
            <p:ph type="subTitle" idx="1"/>
          </p:nvPr>
        </p:nvSpPr>
        <p:spPr>
          <a:xfrm>
            <a:off x="85123" y="1308538"/>
            <a:ext cx="11281815" cy="5391807"/>
          </a:xfrm>
        </p:spPr>
        <p:txBody>
          <a:bodyPr>
            <a:normAutofit/>
          </a:bodyPr>
          <a:lstStyle/>
          <a:p>
            <a:r>
              <a:rPr lang="en-US" sz="4000" b="1" dirty="0">
                <a:solidFill>
                  <a:schemeClr val="tx1"/>
                </a:solidFill>
                <a:latin typeface="Aparajita" panose="02020603050405020304" pitchFamily="18" charset="0"/>
                <a:cs typeface="Aparajita" panose="02020603050405020304" pitchFamily="18" charset="0"/>
              </a:rPr>
              <a:t>All the STATISTICS of  the accidents , vehicle theft , etc. for the project has been taken from various sources such as :-</a:t>
            </a:r>
          </a:p>
          <a:p>
            <a:pPr marL="571500" indent="-571500">
              <a:buFont typeface="Wingdings" panose="05000000000000000000" pitchFamily="2" charset="2"/>
              <a:buChar char="q"/>
            </a:pPr>
            <a:r>
              <a:rPr lang="en-US" sz="4000" b="1" dirty="0">
                <a:solidFill>
                  <a:schemeClr val="tx1"/>
                </a:solidFill>
                <a:latin typeface="Aparajita" panose="02020603050405020304" pitchFamily="18" charset="0"/>
                <a:cs typeface="Aparajita" panose="02020603050405020304" pitchFamily="18" charset="0"/>
              </a:rPr>
              <a:t>Websites</a:t>
            </a:r>
          </a:p>
          <a:p>
            <a:pPr marL="457200" indent="-457200">
              <a:buFont typeface="Wingdings" panose="05000000000000000000" pitchFamily="2" charset="2"/>
              <a:buChar char="v"/>
            </a:pPr>
            <a:r>
              <a:rPr lang="en-US" sz="2800" b="1" dirty="0">
                <a:solidFill>
                  <a:schemeClr val="tx1"/>
                </a:solidFill>
                <a:latin typeface="Aparajita" panose="02020603050405020304" pitchFamily="18" charset="0"/>
                <a:cs typeface="Aparajita" panose="02020603050405020304" pitchFamily="18" charset="0"/>
              </a:rPr>
              <a:t>www.knoema.com </a:t>
            </a:r>
          </a:p>
          <a:p>
            <a:pPr marL="457200" indent="-457200">
              <a:buFont typeface="Wingdings" panose="05000000000000000000" pitchFamily="2" charset="2"/>
              <a:buChar char="v"/>
            </a:pPr>
            <a:r>
              <a:rPr lang="en-US" sz="2800" b="1" dirty="0">
                <a:solidFill>
                  <a:schemeClr val="tx1"/>
                </a:solidFill>
                <a:latin typeface="Aparajita" panose="02020603050405020304" pitchFamily="18" charset="0"/>
                <a:cs typeface="Aparajita" panose="02020603050405020304" pitchFamily="18" charset="0"/>
              </a:rPr>
              <a:t>WWW.IRSC.Com</a:t>
            </a:r>
          </a:p>
          <a:p>
            <a:pPr marL="457200" indent="-457200">
              <a:buFont typeface="Wingdings" panose="05000000000000000000" pitchFamily="2" charset="2"/>
              <a:buChar char="q"/>
            </a:pPr>
            <a:r>
              <a:rPr lang="en-US" sz="2800" b="1" dirty="0">
                <a:solidFill>
                  <a:schemeClr val="tx1"/>
                </a:solidFill>
                <a:latin typeface="Aparajita" panose="02020603050405020304" pitchFamily="18" charset="0"/>
                <a:cs typeface="Aparajita" panose="02020603050405020304" pitchFamily="18" charset="0"/>
              </a:rPr>
              <a:t> Newspaper </a:t>
            </a:r>
          </a:p>
          <a:p>
            <a:pPr marL="457200" indent="-457200">
              <a:buFont typeface="Wingdings" panose="05000000000000000000" pitchFamily="2" charset="2"/>
              <a:buChar char="v"/>
            </a:pPr>
            <a:r>
              <a:rPr lang="en-US" sz="2800" b="1" dirty="0">
                <a:solidFill>
                  <a:schemeClr val="tx1"/>
                </a:solidFill>
                <a:latin typeface="Aparajita" panose="02020603050405020304" pitchFamily="18" charset="0"/>
                <a:cs typeface="Aparajita" panose="02020603050405020304" pitchFamily="18" charset="0"/>
              </a:rPr>
              <a:t> THE HUNDU  </a:t>
            </a:r>
          </a:p>
          <a:p>
            <a:pPr marL="457200" indent="-457200">
              <a:buFont typeface="Wingdings" panose="05000000000000000000" pitchFamily="2" charset="2"/>
              <a:buChar char="v"/>
            </a:pPr>
            <a:r>
              <a:rPr lang="en-US" sz="2800" b="1" dirty="0">
                <a:solidFill>
                  <a:schemeClr val="tx1"/>
                </a:solidFill>
                <a:latin typeface="Aparajita" panose="02020603050405020304" pitchFamily="18" charset="0"/>
                <a:cs typeface="Aparajita" panose="02020603050405020304" pitchFamily="18" charset="0"/>
              </a:rPr>
              <a:t>TIMES OF INDIA , etc.</a:t>
            </a:r>
          </a:p>
        </p:txBody>
      </p:sp>
    </p:spTree>
    <p:extLst>
      <p:ext uri="{BB962C8B-B14F-4D97-AF65-F5344CB8AC3E}">
        <p14:creationId xmlns:p14="http://schemas.microsoft.com/office/powerpoint/2010/main" val="298401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494AD-FD9E-44D6-A2B6-09CF458274DA}"/>
              </a:ext>
            </a:extLst>
          </p:cNvPr>
          <p:cNvPicPr>
            <a:picLocks noChangeAspect="1"/>
          </p:cNvPicPr>
          <p:nvPr/>
        </p:nvPicPr>
        <p:blipFill>
          <a:blip r:embed="rId2"/>
          <a:stretch>
            <a:fillRect/>
          </a:stretch>
        </p:blipFill>
        <p:spPr>
          <a:xfrm>
            <a:off x="5147796" y="263049"/>
            <a:ext cx="1896406" cy="2117544"/>
          </a:xfrm>
          <a:prstGeom prst="rect">
            <a:avLst/>
          </a:prstGeom>
        </p:spPr>
      </p:pic>
      <p:sp>
        <p:nvSpPr>
          <p:cNvPr id="3" name="TextBox 2">
            <a:extLst>
              <a:ext uri="{FF2B5EF4-FFF2-40B4-BE49-F238E27FC236}">
                <a16:creationId xmlns:a16="http://schemas.microsoft.com/office/drawing/2014/main" id="{C52D81FF-4E33-4C5B-9D2F-05796FE1E31E}"/>
              </a:ext>
            </a:extLst>
          </p:cNvPr>
          <p:cNvSpPr txBox="1"/>
          <p:nvPr/>
        </p:nvSpPr>
        <p:spPr>
          <a:xfrm>
            <a:off x="1114095" y="2892972"/>
            <a:ext cx="9963807" cy="2862322"/>
          </a:xfrm>
          <a:prstGeom prst="rect">
            <a:avLst/>
          </a:prstGeom>
          <a:noFill/>
        </p:spPr>
        <p:txBody>
          <a:bodyPr wrap="square" rtlCol="0">
            <a:spAutoFit/>
          </a:bodyPr>
          <a:lstStyle/>
          <a:p>
            <a:r>
              <a:rPr lang="en-US" sz="3600" dirty="0"/>
              <a:t>The theme of our project is to make our roads safer. This would be only possible when every person takes initiative that they would not drive without LICENSE, they would not drive if they are drunk or unwell. </a:t>
            </a:r>
          </a:p>
        </p:txBody>
      </p:sp>
    </p:spTree>
    <p:extLst>
      <p:ext uri="{BB962C8B-B14F-4D97-AF65-F5344CB8AC3E}">
        <p14:creationId xmlns:p14="http://schemas.microsoft.com/office/powerpoint/2010/main" val="34057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2C56C-E299-4B54-A521-86DC02718A17}"/>
              </a:ext>
            </a:extLst>
          </p:cNvPr>
          <p:cNvSpPr txBox="1"/>
          <p:nvPr/>
        </p:nvSpPr>
        <p:spPr>
          <a:xfrm>
            <a:off x="1720892" y="2321004"/>
            <a:ext cx="8750216" cy="2215991"/>
          </a:xfrm>
          <a:prstGeom prst="rect">
            <a:avLst/>
          </a:prstGeom>
          <a:noFill/>
        </p:spPr>
        <p:txBody>
          <a:bodyPr wrap="none" rtlCol="0">
            <a:spAutoFit/>
          </a:bodyPr>
          <a:lstStyle/>
          <a:p>
            <a:r>
              <a:rPr lang="en-US" sz="13800" dirty="0">
                <a:solidFill>
                  <a:srgbClr val="00FA71"/>
                </a:solidFill>
              </a:rPr>
              <a:t>THANK YOU</a:t>
            </a:r>
          </a:p>
        </p:txBody>
      </p:sp>
    </p:spTree>
    <p:extLst>
      <p:ext uri="{BB962C8B-B14F-4D97-AF65-F5344CB8AC3E}">
        <p14:creationId xmlns:p14="http://schemas.microsoft.com/office/powerpoint/2010/main" val="11981314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D0B02-04EE-43F0-A6C7-CEB01D85EB30}"/>
              </a:ext>
            </a:extLst>
          </p:cNvPr>
          <p:cNvSpPr txBox="1"/>
          <p:nvPr/>
        </p:nvSpPr>
        <p:spPr>
          <a:xfrm>
            <a:off x="4034377" y="220718"/>
            <a:ext cx="4123245" cy="707886"/>
          </a:xfrm>
          <a:prstGeom prst="rect">
            <a:avLst/>
          </a:prstGeom>
          <a:noFill/>
        </p:spPr>
        <p:txBody>
          <a:bodyPr wrap="none" rtlCol="0">
            <a:spAutoFit/>
          </a:bodyPr>
          <a:lstStyle/>
          <a:p>
            <a:r>
              <a:rPr lang="en-US" sz="4000" u="sng" dirty="0">
                <a:solidFill>
                  <a:schemeClr val="bg1"/>
                </a:solidFill>
              </a:rPr>
              <a:t>HERE IS MY IDEA</a:t>
            </a:r>
          </a:p>
        </p:txBody>
      </p:sp>
      <p:sp>
        <p:nvSpPr>
          <p:cNvPr id="3" name="TextBox 2">
            <a:extLst>
              <a:ext uri="{FF2B5EF4-FFF2-40B4-BE49-F238E27FC236}">
                <a16:creationId xmlns:a16="http://schemas.microsoft.com/office/drawing/2014/main" id="{61FD0F87-770D-4ADD-B987-ABEECFE4E203}"/>
              </a:ext>
            </a:extLst>
          </p:cNvPr>
          <p:cNvSpPr txBox="1"/>
          <p:nvPr/>
        </p:nvSpPr>
        <p:spPr>
          <a:xfrm>
            <a:off x="2343139" y="1401569"/>
            <a:ext cx="7505719" cy="646331"/>
          </a:xfrm>
          <a:prstGeom prst="rect">
            <a:avLst/>
          </a:prstGeom>
          <a:noFill/>
        </p:spPr>
        <p:txBody>
          <a:bodyPr wrap="square" rtlCol="0">
            <a:spAutoFit/>
          </a:bodyPr>
          <a:lstStyle/>
          <a:p>
            <a:r>
              <a:rPr lang="en-US" sz="3600" dirty="0">
                <a:solidFill>
                  <a:schemeClr val="accent2"/>
                </a:solidFill>
                <a:latin typeface="Bauhaus 93" panose="04030905020B02020C02" pitchFamily="82" charset="0"/>
              </a:rPr>
              <a:t>SMART STARING WHEEL </a:t>
            </a:r>
            <a:r>
              <a:rPr lang="en-US" sz="3600" dirty="0">
                <a:solidFill>
                  <a:schemeClr val="bg1"/>
                </a:solidFill>
                <a:latin typeface="Bauhaus 93" panose="04030905020B02020C02" pitchFamily="82" charset="0"/>
              </a:rPr>
              <a:t>+</a:t>
            </a:r>
            <a:r>
              <a:rPr lang="en-US" sz="3600" dirty="0">
                <a:latin typeface="Bauhaus 93" panose="04030905020B02020C02" pitchFamily="82" charset="0"/>
              </a:rPr>
              <a:t> </a:t>
            </a:r>
            <a:r>
              <a:rPr lang="en-US" sz="3600" dirty="0">
                <a:solidFill>
                  <a:schemeClr val="accent2"/>
                </a:solidFill>
                <a:latin typeface="Bauhaus 93" panose="04030905020B02020C02" pitchFamily="82" charset="0"/>
              </a:rPr>
              <a:t>DRIVE APP</a:t>
            </a:r>
          </a:p>
        </p:txBody>
      </p:sp>
      <p:pic>
        <p:nvPicPr>
          <p:cNvPr id="5" name="Picture 4">
            <a:extLst>
              <a:ext uri="{FF2B5EF4-FFF2-40B4-BE49-F238E27FC236}">
                <a16:creationId xmlns:a16="http://schemas.microsoft.com/office/drawing/2014/main" id="{F2C97E0E-447C-4E19-90D4-EA3EF6731DE9}"/>
              </a:ext>
            </a:extLst>
          </p:cNvPr>
          <p:cNvPicPr>
            <a:picLocks noChangeAspect="1"/>
          </p:cNvPicPr>
          <p:nvPr/>
        </p:nvPicPr>
        <p:blipFill>
          <a:blip r:embed="rId2"/>
          <a:stretch>
            <a:fillRect/>
          </a:stretch>
        </p:blipFill>
        <p:spPr>
          <a:xfrm>
            <a:off x="2129377" y="2520865"/>
            <a:ext cx="3810000" cy="3352800"/>
          </a:xfrm>
          <a:prstGeom prst="rect">
            <a:avLst/>
          </a:prstGeom>
        </p:spPr>
      </p:pic>
      <p:pic>
        <p:nvPicPr>
          <p:cNvPr id="9" name="Picture 8">
            <a:extLst>
              <a:ext uri="{FF2B5EF4-FFF2-40B4-BE49-F238E27FC236}">
                <a16:creationId xmlns:a16="http://schemas.microsoft.com/office/drawing/2014/main" id="{4CA18A75-7EA4-48A4-8212-7FF05F7154EC}"/>
              </a:ext>
            </a:extLst>
          </p:cNvPr>
          <p:cNvPicPr>
            <a:picLocks noChangeAspect="1"/>
          </p:cNvPicPr>
          <p:nvPr/>
        </p:nvPicPr>
        <p:blipFill>
          <a:blip r:embed="rId3"/>
          <a:stretch>
            <a:fillRect/>
          </a:stretch>
        </p:blipFill>
        <p:spPr>
          <a:xfrm>
            <a:off x="6962783" y="2125577"/>
            <a:ext cx="2886075" cy="4143375"/>
          </a:xfrm>
          <a:prstGeom prst="rect">
            <a:avLst/>
          </a:prstGeom>
        </p:spPr>
      </p:pic>
      <p:sp>
        <p:nvSpPr>
          <p:cNvPr id="11" name="Rectangle: Rounded Corners 10">
            <a:extLst>
              <a:ext uri="{FF2B5EF4-FFF2-40B4-BE49-F238E27FC236}">
                <a16:creationId xmlns:a16="http://schemas.microsoft.com/office/drawing/2014/main" id="{E1263A0F-2AEA-4AEA-9B76-12BFDB81ACE9}"/>
              </a:ext>
            </a:extLst>
          </p:cNvPr>
          <p:cNvSpPr/>
          <p:nvPr/>
        </p:nvSpPr>
        <p:spPr>
          <a:xfrm>
            <a:off x="7294351" y="4052105"/>
            <a:ext cx="2222938" cy="45683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LOCATION</a:t>
            </a:r>
          </a:p>
        </p:txBody>
      </p:sp>
      <p:sp>
        <p:nvSpPr>
          <p:cNvPr id="12" name="Rectangle: Rounded Corners 11">
            <a:extLst>
              <a:ext uri="{FF2B5EF4-FFF2-40B4-BE49-F238E27FC236}">
                <a16:creationId xmlns:a16="http://schemas.microsoft.com/office/drawing/2014/main" id="{53A27297-A41E-4A5D-9E7B-7E8E40AA64AC}"/>
              </a:ext>
            </a:extLst>
          </p:cNvPr>
          <p:cNvSpPr/>
          <p:nvPr/>
        </p:nvSpPr>
        <p:spPr>
          <a:xfrm>
            <a:off x="7294351" y="4643909"/>
            <a:ext cx="2222938" cy="44143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LICENCE</a:t>
            </a:r>
          </a:p>
        </p:txBody>
      </p:sp>
      <p:sp>
        <p:nvSpPr>
          <p:cNvPr id="13" name="Rectangle: Rounded Corners 12">
            <a:extLst>
              <a:ext uri="{FF2B5EF4-FFF2-40B4-BE49-F238E27FC236}">
                <a16:creationId xmlns:a16="http://schemas.microsoft.com/office/drawing/2014/main" id="{1364B0E8-8BC2-4D8D-A355-F3B742046B6F}"/>
              </a:ext>
            </a:extLst>
          </p:cNvPr>
          <p:cNvSpPr/>
          <p:nvPr/>
        </p:nvSpPr>
        <p:spPr>
          <a:xfrm>
            <a:off x="7294351" y="5235713"/>
            <a:ext cx="2222938" cy="44143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HELP</a:t>
            </a:r>
          </a:p>
        </p:txBody>
      </p:sp>
      <p:pic>
        <p:nvPicPr>
          <p:cNvPr id="14" name="Picture 13">
            <a:extLst>
              <a:ext uri="{FF2B5EF4-FFF2-40B4-BE49-F238E27FC236}">
                <a16:creationId xmlns:a16="http://schemas.microsoft.com/office/drawing/2014/main" id="{E6A801FB-61F9-42F0-A946-ED20D51493A6}"/>
              </a:ext>
            </a:extLst>
          </p:cNvPr>
          <p:cNvPicPr>
            <a:picLocks noChangeAspect="1"/>
          </p:cNvPicPr>
          <p:nvPr/>
        </p:nvPicPr>
        <p:blipFill>
          <a:blip r:embed="rId4"/>
          <a:stretch>
            <a:fillRect/>
          </a:stretch>
        </p:blipFill>
        <p:spPr>
          <a:xfrm>
            <a:off x="7906578" y="2753728"/>
            <a:ext cx="998483" cy="1114915"/>
          </a:xfrm>
          <a:prstGeom prst="rect">
            <a:avLst/>
          </a:prstGeom>
        </p:spPr>
      </p:pic>
    </p:spTree>
    <p:extLst>
      <p:ext uri="{BB962C8B-B14F-4D97-AF65-F5344CB8AC3E}">
        <p14:creationId xmlns:p14="http://schemas.microsoft.com/office/powerpoint/2010/main" val="12694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30441-7E1D-496A-9CEF-D6DF44CBCF71}"/>
              </a:ext>
            </a:extLst>
          </p:cNvPr>
          <p:cNvPicPr>
            <a:picLocks noChangeAspect="1"/>
          </p:cNvPicPr>
          <p:nvPr/>
        </p:nvPicPr>
        <p:blipFill>
          <a:blip r:embed="rId2"/>
          <a:stretch>
            <a:fillRect/>
          </a:stretch>
        </p:blipFill>
        <p:spPr>
          <a:xfrm>
            <a:off x="346842" y="771225"/>
            <a:ext cx="11256580" cy="5517931"/>
          </a:xfrm>
          <a:prstGeom prst="rect">
            <a:avLst/>
          </a:prstGeom>
        </p:spPr>
      </p:pic>
      <p:sp>
        <p:nvSpPr>
          <p:cNvPr id="4" name="TextBox 3">
            <a:extLst>
              <a:ext uri="{FF2B5EF4-FFF2-40B4-BE49-F238E27FC236}">
                <a16:creationId xmlns:a16="http://schemas.microsoft.com/office/drawing/2014/main" id="{56D61E11-2D58-4478-BDB3-0D8769E53B79}"/>
              </a:ext>
            </a:extLst>
          </p:cNvPr>
          <p:cNvSpPr txBox="1"/>
          <p:nvPr/>
        </p:nvSpPr>
        <p:spPr>
          <a:xfrm>
            <a:off x="1312473" y="6289156"/>
            <a:ext cx="8962710" cy="584775"/>
          </a:xfrm>
          <a:prstGeom prst="rect">
            <a:avLst/>
          </a:prstGeom>
          <a:noFill/>
        </p:spPr>
        <p:txBody>
          <a:bodyPr wrap="none" rtlCol="0">
            <a:spAutoFit/>
          </a:bodyPr>
          <a:lstStyle/>
          <a:p>
            <a:r>
              <a:rPr lang="en-US" sz="3200" dirty="0">
                <a:solidFill>
                  <a:srgbClr val="FFFF00"/>
                </a:solidFill>
              </a:rPr>
              <a:t>In further slides each features are explained.</a:t>
            </a:r>
          </a:p>
        </p:txBody>
      </p:sp>
      <p:sp>
        <p:nvSpPr>
          <p:cNvPr id="2" name="Rectangle: Rounded Corners 1">
            <a:extLst>
              <a:ext uri="{FF2B5EF4-FFF2-40B4-BE49-F238E27FC236}">
                <a16:creationId xmlns:a16="http://schemas.microsoft.com/office/drawing/2014/main" id="{BE71D228-7B51-48B5-BEF0-05EDC83AD1B1}"/>
              </a:ext>
            </a:extLst>
          </p:cNvPr>
          <p:cNvSpPr/>
          <p:nvPr/>
        </p:nvSpPr>
        <p:spPr>
          <a:xfrm>
            <a:off x="1639615" y="0"/>
            <a:ext cx="8308427"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Design of the staring wheel</a:t>
            </a:r>
          </a:p>
        </p:txBody>
      </p:sp>
    </p:spTree>
    <p:extLst>
      <p:ext uri="{BB962C8B-B14F-4D97-AF65-F5344CB8AC3E}">
        <p14:creationId xmlns:p14="http://schemas.microsoft.com/office/powerpoint/2010/main" val="387924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4B187F-97D1-4D43-ADFF-FA474E92DCFB}"/>
              </a:ext>
            </a:extLst>
          </p:cNvPr>
          <p:cNvPicPr>
            <a:picLocks noChangeAspect="1"/>
          </p:cNvPicPr>
          <p:nvPr/>
        </p:nvPicPr>
        <p:blipFill>
          <a:blip r:embed="rId2"/>
          <a:stretch>
            <a:fillRect/>
          </a:stretch>
        </p:blipFill>
        <p:spPr>
          <a:xfrm>
            <a:off x="6868510" y="4493170"/>
            <a:ext cx="4955628" cy="2364828"/>
          </a:xfrm>
          <a:prstGeom prst="rect">
            <a:avLst/>
          </a:prstGeom>
        </p:spPr>
      </p:pic>
      <p:sp>
        <p:nvSpPr>
          <p:cNvPr id="7" name="Title 6">
            <a:extLst>
              <a:ext uri="{FF2B5EF4-FFF2-40B4-BE49-F238E27FC236}">
                <a16:creationId xmlns:a16="http://schemas.microsoft.com/office/drawing/2014/main" id="{5FDB8AC2-BDD4-4D66-930D-131D6D76DAC2}"/>
              </a:ext>
            </a:extLst>
          </p:cNvPr>
          <p:cNvSpPr>
            <a:spLocks noGrp="1"/>
          </p:cNvSpPr>
          <p:nvPr>
            <p:ph type="title"/>
          </p:nvPr>
        </p:nvSpPr>
        <p:spPr>
          <a:xfrm>
            <a:off x="0" y="2"/>
            <a:ext cx="11824138" cy="914398"/>
          </a:xfrm>
        </p:spPr>
        <p:txBody>
          <a:bodyPr>
            <a:normAutofit/>
          </a:bodyPr>
          <a:lstStyle/>
          <a:p>
            <a:pPr algn="ctr"/>
            <a:r>
              <a:rPr lang="en-US" sz="3600" dirty="0">
                <a:solidFill>
                  <a:schemeClr val="bg1"/>
                </a:solidFill>
                <a:latin typeface="Arial Rounded MT Bold" panose="020F0704030504030204" pitchFamily="34" charset="0"/>
              </a:rPr>
              <a:t>Smart  digital  Driving  licence</a:t>
            </a:r>
          </a:p>
        </p:txBody>
      </p:sp>
      <p:sp>
        <p:nvSpPr>
          <p:cNvPr id="8" name="Text Placeholder 7">
            <a:extLst>
              <a:ext uri="{FF2B5EF4-FFF2-40B4-BE49-F238E27FC236}">
                <a16:creationId xmlns:a16="http://schemas.microsoft.com/office/drawing/2014/main" id="{C21F3732-9E58-4CDA-96E4-1ABE01F21270}"/>
              </a:ext>
            </a:extLst>
          </p:cNvPr>
          <p:cNvSpPr>
            <a:spLocks noGrp="1"/>
          </p:cNvSpPr>
          <p:nvPr>
            <p:ph type="body" idx="1"/>
          </p:nvPr>
        </p:nvSpPr>
        <p:spPr>
          <a:xfrm>
            <a:off x="299545" y="914401"/>
            <a:ext cx="10878207" cy="5943600"/>
          </a:xfrm>
        </p:spPr>
        <p:txBody>
          <a:bodyPr>
            <a:normAutofit/>
          </a:bodyPr>
          <a:lstStyle/>
          <a:p>
            <a:r>
              <a:rPr lang="en-US" sz="4000" b="1" dirty="0">
                <a:solidFill>
                  <a:schemeClr val="tx1"/>
                </a:solidFill>
                <a:latin typeface="Aparajita" panose="02020603050405020304" pitchFamily="18" charset="0"/>
                <a:cs typeface="Aparajita" panose="02020603050405020304" pitchFamily="18" charset="0"/>
              </a:rPr>
              <a:t>In this new initiative of the project  all the people have to update  their licence digitally. In which every people have to provide their biometrics  identity which will include fingerprints , photograph , iris image, normal blood pressure, their full address, phone number, e-mail id . All this details will be saved in Indian government database center.</a:t>
            </a:r>
          </a:p>
        </p:txBody>
      </p:sp>
    </p:spTree>
    <p:extLst>
      <p:ext uri="{BB962C8B-B14F-4D97-AF65-F5344CB8AC3E}">
        <p14:creationId xmlns:p14="http://schemas.microsoft.com/office/powerpoint/2010/main" val="270613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D61-41FD-4A95-8A1A-358504ECD5AB}"/>
              </a:ext>
            </a:extLst>
          </p:cNvPr>
          <p:cNvSpPr>
            <a:spLocks noGrp="1"/>
          </p:cNvSpPr>
          <p:nvPr>
            <p:ph type="title"/>
          </p:nvPr>
        </p:nvSpPr>
        <p:spPr>
          <a:xfrm>
            <a:off x="383627" y="236482"/>
            <a:ext cx="11808373" cy="804044"/>
          </a:xfrm>
        </p:spPr>
        <p:txBody>
          <a:bodyPr>
            <a:normAutofit/>
          </a:bodyPr>
          <a:lstStyle/>
          <a:p>
            <a:pPr algn="ctr"/>
            <a:r>
              <a:rPr lang="en-US" sz="4000" dirty="0">
                <a:solidFill>
                  <a:schemeClr val="bg1"/>
                </a:solidFill>
                <a:latin typeface="Arial Rounded MT Bold" panose="020F0704030504030204" pitchFamily="34" charset="0"/>
              </a:rPr>
              <a:t>Working of smart digital license</a:t>
            </a:r>
          </a:p>
        </p:txBody>
      </p:sp>
      <p:sp>
        <p:nvSpPr>
          <p:cNvPr id="3" name="Text Placeholder 2">
            <a:extLst>
              <a:ext uri="{FF2B5EF4-FFF2-40B4-BE49-F238E27FC236}">
                <a16:creationId xmlns:a16="http://schemas.microsoft.com/office/drawing/2014/main" id="{17C45B62-E398-4840-9062-4896490A6B2E}"/>
              </a:ext>
            </a:extLst>
          </p:cNvPr>
          <p:cNvSpPr>
            <a:spLocks noGrp="1"/>
          </p:cNvSpPr>
          <p:nvPr>
            <p:ph type="body" idx="1"/>
          </p:nvPr>
        </p:nvSpPr>
        <p:spPr>
          <a:xfrm>
            <a:off x="1" y="1671145"/>
            <a:ext cx="12191999" cy="3011212"/>
          </a:xfrm>
        </p:spPr>
        <p:txBody>
          <a:bodyPr>
            <a:noAutofit/>
          </a:bodyPr>
          <a:lstStyle/>
          <a:p>
            <a:r>
              <a:rPr lang="en-US" sz="3600" dirty="0">
                <a:solidFill>
                  <a:schemeClr val="tx1"/>
                </a:solidFill>
                <a:latin typeface="Aparajita" panose="02020603050405020304" pitchFamily="18" charset="0"/>
                <a:cs typeface="Aparajita" panose="02020603050405020304" pitchFamily="18" charset="0"/>
              </a:rPr>
              <a:t>As in last slide we have seen that our licence will be digitalized . So, there is </a:t>
            </a:r>
            <a:r>
              <a:rPr lang="en-US" sz="3600" dirty="0">
                <a:solidFill>
                  <a:srgbClr val="FF0000"/>
                </a:solidFill>
                <a:latin typeface="Aparajita" panose="02020603050405020304" pitchFamily="18" charset="0"/>
                <a:cs typeface="Aparajita" panose="02020603050405020304" pitchFamily="18" charset="0"/>
              </a:rPr>
              <a:t>no need to carry physical licence  anywhere .</a:t>
            </a:r>
          </a:p>
          <a:p>
            <a:r>
              <a:rPr lang="en-US" sz="3600" dirty="0">
                <a:solidFill>
                  <a:schemeClr val="tx1"/>
                </a:solidFill>
                <a:latin typeface="Aparajita" panose="02020603050405020304" pitchFamily="18" charset="0"/>
                <a:cs typeface="Aparajita" panose="02020603050405020304" pitchFamily="18" charset="0"/>
              </a:rPr>
              <a:t>Our</a:t>
            </a:r>
            <a:r>
              <a:rPr lang="en-US" sz="3600" dirty="0">
                <a:solidFill>
                  <a:srgbClr val="FF0000"/>
                </a:solidFill>
                <a:latin typeface="Aparajita" panose="02020603050405020304" pitchFamily="18" charset="0"/>
                <a:cs typeface="Aparajita" panose="02020603050405020304" pitchFamily="18" charset="0"/>
              </a:rPr>
              <a:t> smart staring wheel </a:t>
            </a:r>
            <a:r>
              <a:rPr lang="en-US" sz="3600" dirty="0">
                <a:solidFill>
                  <a:schemeClr val="tx1"/>
                </a:solidFill>
                <a:latin typeface="Aparajita" panose="02020603050405020304" pitchFamily="18" charset="0"/>
                <a:cs typeface="Aparajita" panose="02020603050405020304" pitchFamily="18" charset="0"/>
              </a:rPr>
              <a:t>consists of hi-tech sensors which will scan the fingerprints of the driver and his/her details will be matched with the data provided at the license database center . If the driver fingerprints matches with the data provided at the database center then the car will be activated and he/she will be able to drive the car otherwise the car will not start.</a:t>
            </a:r>
          </a:p>
        </p:txBody>
      </p:sp>
    </p:spTree>
    <p:extLst>
      <p:ext uri="{BB962C8B-B14F-4D97-AF65-F5344CB8AC3E}">
        <p14:creationId xmlns:p14="http://schemas.microsoft.com/office/powerpoint/2010/main" val="398558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169B-0709-4FE9-9A3D-8B78478079C1}"/>
              </a:ext>
            </a:extLst>
          </p:cNvPr>
          <p:cNvSpPr>
            <a:spLocks noGrp="1"/>
          </p:cNvSpPr>
          <p:nvPr>
            <p:ph type="title"/>
          </p:nvPr>
        </p:nvSpPr>
        <p:spPr>
          <a:xfrm>
            <a:off x="189186" y="173422"/>
            <a:ext cx="11839904" cy="860400"/>
          </a:xfrm>
        </p:spPr>
        <p:txBody>
          <a:bodyPr>
            <a:normAutofit/>
          </a:bodyPr>
          <a:lstStyle/>
          <a:p>
            <a:pPr algn="ctr"/>
            <a:r>
              <a:rPr lang="en-US" sz="4000" b="1" dirty="0">
                <a:solidFill>
                  <a:schemeClr val="bg1"/>
                </a:solidFill>
                <a:latin typeface="Arial Rounded MT Bold" panose="020F0704030504030204" pitchFamily="34" charset="0"/>
              </a:rPr>
              <a:t>Teenagers prevented from driving </a:t>
            </a:r>
          </a:p>
        </p:txBody>
      </p:sp>
      <p:sp>
        <p:nvSpPr>
          <p:cNvPr id="3" name="Text Placeholder 2">
            <a:extLst>
              <a:ext uri="{FF2B5EF4-FFF2-40B4-BE49-F238E27FC236}">
                <a16:creationId xmlns:a16="http://schemas.microsoft.com/office/drawing/2014/main" id="{40D0FE61-FC20-4F26-9B8C-D9052E305C35}"/>
              </a:ext>
            </a:extLst>
          </p:cNvPr>
          <p:cNvSpPr>
            <a:spLocks noGrp="1"/>
          </p:cNvSpPr>
          <p:nvPr>
            <p:ph type="body" idx="1"/>
          </p:nvPr>
        </p:nvSpPr>
        <p:spPr>
          <a:xfrm>
            <a:off x="189186" y="1524135"/>
            <a:ext cx="11839904" cy="2471244"/>
          </a:xfrm>
        </p:spPr>
        <p:txBody>
          <a:bodyPr>
            <a:normAutofit/>
          </a:bodyPr>
          <a:lstStyle/>
          <a:p>
            <a:r>
              <a:rPr lang="en-US" sz="2400" dirty="0">
                <a:solidFill>
                  <a:schemeClr val="tx1"/>
                </a:solidFill>
              </a:rPr>
              <a:t>In this smart vehicle the teenagers will be away from miss happening’s due to driving .</a:t>
            </a:r>
          </a:p>
          <a:p>
            <a:r>
              <a:rPr lang="en-US" sz="2400" dirty="0">
                <a:solidFill>
                  <a:schemeClr val="tx1"/>
                </a:solidFill>
              </a:rPr>
              <a:t>If any teenager wanted or tries to handle the vehicle then his/her identity will be scanned and matched with smart digital license if he is having the license then vehicle will start and he can drive otherwise not.</a:t>
            </a:r>
          </a:p>
        </p:txBody>
      </p:sp>
      <p:sp>
        <p:nvSpPr>
          <p:cNvPr id="5" name="Rectangle: Diagonal Corners Rounded 4">
            <a:extLst>
              <a:ext uri="{FF2B5EF4-FFF2-40B4-BE49-F238E27FC236}">
                <a16:creationId xmlns:a16="http://schemas.microsoft.com/office/drawing/2014/main" id="{2AD09A23-5BE1-4F9A-AEAB-F7ECB91471E6}"/>
              </a:ext>
            </a:extLst>
          </p:cNvPr>
          <p:cNvSpPr/>
          <p:nvPr/>
        </p:nvSpPr>
        <p:spPr>
          <a:xfrm>
            <a:off x="3637099" y="4504205"/>
            <a:ext cx="4944077" cy="1659320"/>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46</a:t>
            </a:r>
          </a:p>
          <a:p>
            <a:pPr algn="ctr"/>
            <a:r>
              <a:rPr lang="en-US" sz="2800" b="1" dirty="0"/>
              <a:t>Children die every day on Indian roads</a:t>
            </a:r>
            <a:endParaRPr lang="en-US" sz="2800" dirty="0"/>
          </a:p>
          <a:p>
            <a:pPr algn="ctr"/>
            <a:endParaRPr lang="en-US" dirty="0"/>
          </a:p>
        </p:txBody>
      </p:sp>
    </p:spTree>
    <p:extLst>
      <p:ext uri="{BB962C8B-B14F-4D97-AF65-F5344CB8AC3E}">
        <p14:creationId xmlns:p14="http://schemas.microsoft.com/office/powerpoint/2010/main" val="37907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60A5-8FF7-4B4C-8CB3-0DEFBEE0FA5D}"/>
              </a:ext>
            </a:extLst>
          </p:cNvPr>
          <p:cNvSpPr>
            <a:spLocks noGrp="1"/>
          </p:cNvSpPr>
          <p:nvPr>
            <p:ph type="title"/>
          </p:nvPr>
        </p:nvSpPr>
        <p:spPr>
          <a:xfrm>
            <a:off x="620630" y="157654"/>
            <a:ext cx="10950739" cy="725215"/>
          </a:xfrm>
        </p:spPr>
        <p:txBody>
          <a:bodyPr/>
          <a:lstStyle/>
          <a:p>
            <a:pPr algn="ctr"/>
            <a:r>
              <a:rPr lang="en-US" dirty="0">
                <a:solidFill>
                  <a:schemeClr val="bg1"/>
                </a:solidFill>
                <a:latin typeface="Arial Rounded MT Bold" panose="020F0704030504030204" pitchFamily="34" charset="0"/>
              </a:rPr>
              <a:t>Problems of due to physical license</a:t>
            </a:r>
          </a:p>
        </p:txBody>
      </p:sp>
      <p:sp>
        <p:nvSpPr>
          <p:cNvPr id="3" name="Text Placeholder 2">
            <a:extLst>
              <a:ext uri="{FF2B5EF4-FFF2-40B4-BE49-F238E27FC236}">
                <a16:creationId xmlns:a16="http://schemas.microsoft.com/office/drawing/2014/main" id="{46608F0E-55C5-494E-BC88-15BFB8095003}"/>
              </a:ext>
            </a:extLst>
          </p:cNvPr>
          <p:cNvSpPr>
            <a:spLocks noGrp="1"/>
          </p:cNvSpPr>
          <p:nvPr>
            <p:ph type="body" idx="1"/>
          </p:nvPr>
        </p:nvSpPr>
        <p:spPr>
          <a:xfrm>
            <a:off x="620629" y="863599"/>
            <a:ext cx="10950739" cy="4906579"/>
          </a:xfrm>
        </p:spPr>
        <p:txBody>
          <a:bodyPr>
            <a:normAutofit fontScale="92500" lnSpcReduction="10000"/>
          </a:bodyPr>
          <a:lstStyle/>
          <a:p>
            <a:endParaRPr lang="en-US" sz="3600" dirty="0">
              <a:solidFill>
                <a:schemeClr val="tx1"/>
              </a:solidFill>
              <a:latin typeface="Aparajita" panose="02020603050405020304" pitchFamily="18" charset="0"/>
              <a:cs typeface="Aparajita" panose="02020603050405020304" pitchFamily="18" charset="0"/>
            </a:endParaRPr>
          </a:p>
          <a:p>
            <a:pPr marL="571500" indent="-571500">
              <a:buFont typeface="Arial" panose="020B0604020202020204" pitchFamily="34" charset="0"/>
              <a:buChar char="•"/>
            </a:pPr>
            <a:r>
              <a:rPr lang="en-US" sz="3600" dirty="0">
                <a:solidFill>
                  <a:schemeClr val="tx1"/>
                </a:solidFill>
                <a:latin typeface="Aparajita" panose="02020603050405020304" pitchFamily="18" charset="0"/>
                <a:cs typeface="Aparajita" panose="02020603050405020304" pitchFamily="18" charset="0"/>
              </a:rPr>
              <a:t>On some particular areas like red lights there is a huge traffic jam due to license checking  by the  police(traffic police) .Due to this heavy traffic jam people get late for their work  and large  amount of fuel(Petrol , Diesel , CNG)  is wasted everyday.</a:t>
            </a:r>
          </a:p>
          <a:p>
            <a:pPr marL="571500" indent="-571500">
              <a:buFont typeface="Arial" panose="020B0604020202020204" pitchFamily="34" charset="0"/>
              <a:buChar char="•"/>
            </a:pPr>
            <a:r>
              <a:rPr lang="en-US" sz="3600" dirty="0">
                <a:solidFill>
                  <a:schemeClr val="tx1"/>
                </a:solidFill>
                <a:latin typeface="Aparajita" panose="02020603050405020304" pitchFamily="18" charset="0"/>
                <a:cs typeface="Aparajita" panose="02020603050405020304" pitchFamily="18" charset="0"/>
              </a:rPr>
              <a:t>In several accidents teenagers or peoples are caught driving the vehicles without license and they are untrained. Many of them tries not to pay the fine by rush driving  and due to this many policeman’s are hurt or have to lose their life  for no reasons</a:t>
            </a:r>
            <a:r>
              <a:rPr lang="en-US" sz="3200" dirty="0">
                <a:solidFill>
                  <a:schemeClr val="tx1"/>
                </a:solidFill>
                <a:latin typeface="Aparajita" panose="02020603050405020304" pitchFamily="18" charset="0"/>
                <a:cs typeface="Aparajita" panose="02020603050405020304" pitchFamily="18" charset="0"/>
              </a:rPr>
              <a:t>.</a:t>
            </a:r>
          </a:p>
          <a:p>
            <a:endParaRPr lang="en-US" sz="3600" dirty="0">
              <a:solidFill>
                <a:schemeClr val="tx1"/>
              </a:solidFill>
            </a:endParaRPr>
          </a:p>
        </p:txBody>
      </p:sp>
    </p:spTree>
    <p:extLst>
      <p:ext uri="{BB962C8B-B14F-4D97-AF65-F5344CB8AC3E}">
        <p14:creationId xmlns:p14="http://schemas.microsoft.com/office/powerpoint/2010/main" val="252071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BEC5-5FB3-47E5-94E2-5FF43A8F518B}"/>
              </a:ext>
            </a:extLst>
          </p:cNvPr>
          <p:cNvSpPr>
            <a:spLocks noGrp="1"/>
          </p:cNvSpPr>
          <p:nvPr>
            <p:ph type="title"/>
          </p:nvPr>
        </p:nvSpPr>
        <p:spPr>
          <a:xfrm>
            <a:off x="0" y="0"/>
            <a:ext cx="12192000" cy="864619"/>
          </a:xfrm>
        </p:spPr>
        <p:txBody>
          <a:bodyPr>
            <a:normAutofit/>
          </a:bodyPr>
          <a:lstStyle/>
          <a:p>
            <a:pPr algn="ctr"/>
            <a:r>
              <a:rPr lang="en-US" sz="4400" dirty="0">
                <a:solidFill>
                  <a:schemeClr val="bg1"/>
                </a:solidFill>
                <a:latin typeface="Arial Rounded MT Bold" panose="020F0704030504030204" pitchFamily="34" charset="0"/>
              </a:rPr>
              <a:t>Vehicle security</a:t>
            </a:r>
          </a:p>
        </p:txBody>
      </p:sp>
      <p:sp>
        <p:nvSpPr>
          <p:cNvPr id="3" name="Text Placeholder 2">
            <a:extLst>
              <a:ext uri="{FF2B5EF4-FFF2-40B4-BE49-F238E27FC236}">
                <a16:creationId xmlns:a16="http://schemas.microsoft.com/office/drawing/2014/main" id="{4CC2B68C-E5C8-41B0-9686-242FC0B6C5E6}"/>
              </a:ext>
            </a:extLst>
          </p:cNvPr>
          <p:cNvSpPr>
            <a:spLocks noGrp="1"/>
          </p:cNvSpPr>
          <p:nvPr>
            <p:ph type="body" idx="1"/>
          </p:nvPr>
        </p:nvSpPr>
        <p:spPr>
          <a:xfrm>
            <a:off x="0" y="1148398"/>
            <a:ext cx="12192000" cy="5709602"/>
          </a:xfrm>
        </p:spPr>
        <p:txBody>
          <a:bodyPr>
            <a:normAutofit/>
          </a:bodyPr>
          <a:lstStyle/>
          <a:p>
            <a:r>
              <a:rPr lang="en-US" sz="3300" dirty="0">
                <a:solidFill>
                  <a:schemeClr val="tx1"/>
                </a:solidFill>
                <a:latin typeface="Aparajita" panose="02020603050405020304" pitchFamily="18" charset="0"/>
                <a:cs typeface="Aparajita" panose="02020603050405020304" pitchFamily="18" charset="0"/>
              </a:rPr>
              <a:t>Vehicle  security is the biggest problem in India . There are many cases in which people’s vehicles are stolen from the parking area……, etc.</a:t>
            </a:r>
            <a:endParaRPr lang="en-US" sz="3300" dirty="0">
              <a:solidFill>
                <a:schemeClr val="bg1"/>
              </a:solidFill>
              <a:latin typeface="Aparajita" panose="02020603050405020304" pitchFamily="18" charset="0"/>
              <a:cs typeface="Aparajita" panose="02020603050405020304" pitchFamily="18" charset="0"/>
            </a:endParaRPr>
          </a:p>
          <a:p>
            <a:r>
              <a:rPr lang="en-US" sz="4000" b="1" dirty="0">
                <a:solidFill>
                  <a:schemeClr val="bg1"/>
                </a:solidFill>
                <a:latin typeface="Aparajita" panose="02020603050405020304" pitchFamily="18" charset="0"/>
                <a:cs typeface="Aparajita" panose="02020603050405020304" pitchFamily="18" charset="0"/>
              </a:rPr>
              <a:t>Solution for problem</a:t>
            </a:r>
          </a:p>
          <a:p>
            <a:r>
              <a:rPr lang="en-US" sz="3300" dirty="0">
                <a:solidFill>
                  <a:schemeClr val="tx1"/>
                </a:solidFill>
                <a:latin typeface="Aparajita" panose="02020603050405020304" pitchFamily="18" charset="0"/>
                <a:cs typeface="Aparajita" panose="02020603050405020304" pitchFamily="18" charset="0"/>
              </a:rPr>
              <a:t>If any unknown person or thief tries to handle </a:t>
            </a:r>
            <a:r>
              <a:rPr lang="en-US" sz="3300" dirty="0">
                <a:solidFill>
                  <a:srgbClr val="FF0000"/>
                </a:solidFill>
                <a:latin typeface="Aparajita" panose="02020603050405020304" pitchFamily="18" charset="0"/>
                <a:cs typeface="Aparajita" panose="02020603050405020304" pitchFamily="18" charset="0"/>
              </a:rPr>
              <a:t>your vehicle </a:t>
            </a:r>
            <a:r>
              <a:rPr lang="en-US" sz="3300" dirty="0">
                <a:solidFill>
                  <a:schemeClr val="tx1"/>
                </a:solidFill>
                <a:latin typeface="Aparajita" panose="02020603050405020304" pitchFamily="18" charset="0"/>
                <a:cs typeface="Aparajita" panose="02020603050405020304" pitchFamily="18" charset="0"/>
              </a:rPr>
              <a:t>then their identity will be scanned and forward for verification to government database and it didn't matches so , the vehicle will not start and the </a:t>
            </a:r>
            <a:r>
              <a:rPr lang="en-US" sz="3300" dirty="0">
                <a:solidFill>
                  <a:srgbClr val="FF0000"/>
                </a:solidFill>
                <a:latin typeface="Aparajita" panose="02020603050405020304" pitchFamily="18" charset="0"/>
                <a:cs typeface="Aparajita" panose="02020603050405020304" pitchFamily="18" charset="0"/>
              </a:rPr>
              <a:t>owner</a:t>
            </a:r>
            <a:r>
              <a:rPr lang="en-US" sz="3300" dirty="0">
                <a:solidFill>
                  <a:schemeClr val="tx1"/>
                </a:solidFill>
                <a:latin typeface="Aparajita" panose="02020603050405020304" pitchFamily="18" charset="0"/>
                <a:cs typeface="Aparajita" panose="02020603050405020304" pitchFamily="18" charset="0"/>
              </a:rPr>
              <a:t> of the vehicle will get a </a:t>
            </a:r>
            <a:r>
              <a:rPr lang="en-US" sz="3300" dirty="0">
                <a:solidFill>
                  <a:srgbClr val="FF0000"/>
                </a:solidFill>
                <a:latin typeface="Aparajita" panose="02020603050405020304" pitchFamily="18" charset="0"/>
                <a:cs typeface="Aparajita" panose="02020603050405020304" pitchFamily="18" charset="0"/>
              </a:rPr>
              <a:t>instant notification on his DRIVE APP  </a:t>
            </a:r>
            <a:r>
              <a:rPr lang="en-US" sz="3300" dirty="0">
                <a:solidFill>
                  <a:schemeClr val="tx1"/>
                </a:solidFill>
                <a:latin typeface="Aparajita" panose="02020603050405020304" pitchFamily="18" charset="0"/>
                <a:cs typeface="Aparajita" panose="02020603050405020304" pitchFamily="18" charset="0"/>
              </a:rPr>
              <a:t>that his/her vehicle is in hands of any stranger . The owner can take an action like </a:t>
            </a:r>
            <a:r>
              <a:rPr lang="en-US" sz="3300" dirty="0">
                <a:solidFill>
                  <a:srgbClr val="FF0000"/>
                </a:solidFill>
                <a:latin typeface="Aparajita" panose="02020603050405020304" pitchFamily="18" charset="0"/>
                <a:cs typeface="Aparajita" panose="02020603050405020304" pitchFamily="18" charset="0"/>
              </a:rPr>
              <a:t>stopping the car </a:t>
            </a:r>
            <a:r>
              <a:rPr lang="en-US" sz="3300" dirty="0">
                <a:solidFill>
                  <a:schemeClr val="tx1"/>
                </a:solidFill>
                <a:latin typeface="Aparajita" panose="02020603050405020304" pitchFamily="18" charset="0"/>
                <a:cs typeface="Aparajita" panose="02020603050405020304" pitchFamily="18" charset="0"/>
              </a:rPr>
              <a:t>at that moment and can reach the place by following the location received on the notification . Owner of the vehicle can also forward the strangers identification to the police by </a:t>
            </a:r>
            <a:r>
              <a:rPr lang="en-US" sz="3300" dirty="0">
                <a:solidFill>
                  <a:srgbClr val="FF0000"/>
                </a:solidFill>
                <a:latin typeface="Aparajita" panose="02020603050405020304" pitchFamily="18" charset="0"/>
                <a:cs typeface="Aparajita" panose="02020603050405020304" pitchFamily="18" charset="0"/>
              </a:rPr>
              <a:t>DRIVE APP</a:t>
            </a:r>
            <a:r>
              <a:rPr lang="en-US" sz="3300" dirty="0">
                <a:solidFill>
                  <a:schemeClr val="tx1"/>
                </a:solidFill>
                <a:latin typeface="Aparajita" panose="02020603050405020304" pitchFamily="18" charset="0"/>
                <a:cs typeface="Aparajita" panose="02020603050405020304" pitchFamily="18" charset="0"/>
              </a:rPr>
              <a:t>.</a:t>
            </a:r>
          </a:p>
          <a:p>
            <a:endParaRPr lang="en-US" sz="3300" dirty="0">
              <a:solidFill>
                <a:schemeClr val="tx1"/>
              </a:solidFill>
            </a:endParaRPr>
          </a:p>
        </p:txBody>
      </p:sp>
    </p:spTree>
    <p:extLst>
      <p:ext uri="{BB962C8B-B14F-4D97-AF65-F5344CB8AC3E}">
        <p14:creationId xmlns:p14="http://schemas.microsoft.com/office/powerpoint/2010/main" val="1826720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815</TotalTime>
  <Words>1262</Words>
  <Application>Microsoft Office PowerPoint</Application>
  <PresentationFormat>Widescreen</PresentationFormat>
  <Paragraphs>90</Paragraphs>
  <Slides>20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Aparajita</vt:lpstr>
      <vt:lpstr>Arial</vt:lpstr>
      <vt:lpstr>Arial Rounded MT Bold</vt:lpstr>
      <vt:lpstr>Bahnschrift</vt:lpstr>
      <vt:lpstr>Baskerville Old Face</vt:lpstr>
      <vt:lpstr>Bauhaus 93</vt: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Smart  digital  Driving  licence</vt:lpstr>
      <vt:lpstr>Working of smart digital license</vt:lpstr>
      <vt:lpstr>Teenagers prevented from driving </vt:lpstr>
      <vt:lpstr>Problems of due to physical license</vt:lpstr>
      <vt:lpstr>Vehicle security</vt:lpstr>
      <vt:lpstr>PowerPoint Presentation</vt:lpstr>
      <vt:lpstr>The problem</vt:lpstr>
      <vt:lpstr> prevention of drunk and drive cases</vt:lpstr>
      <vt:lpstr>“70 per cent of road accidents in India due to drunken driving” </vt:lpstr>
      <vt:lpstr>Help button on the drive app</vt:lpstr>
      <vt:lpstr>Working of hospitals in accidents </vt:lpstr>
      <vt:lpstr>PowerPoint Presentation</vt:lpstr>
      <vt:lpstr>PowerPoint Presentation</vt:lpstr>
      <vt:lpstr>IT WILL BE THE GREATEST MOVE TOWARDS THE SMART DIGITAL INDIA</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root</dc:creator>
  <cp:lastModifiedBy>root</cp:lastModifiedBy>
  <cp:revision>81</cp:revision>
  <dcterms:created xsi:type="dcterms:W3CDTF">2018-03-07T15:47:20Z</dcterms:created>
  <dcterms:modified xsi:type="dcterms:W3CDTF">2018-03-16T17:36:57Z</dcterms:modified>
</cp:coreProperties>
</file>