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7" r:id="rId6"/>
    <p:sldId id="258" r:id="rId7"/>
    <p:sldId id="259" r:id="rId8"/>
    <p:sldId id="260"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361-6CF8-4740-A0D5-451A00F99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D20B9-750A-4BFD-8F4B-14B0781DC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66F54C-72AC-430F-9EA6-62C8EB16F6F7}"/>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03563691-0CF9-4435-87C4-CBAE2D88B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CF4F2-9B38-4AC3-B1B2-5CC89C03BEA2}"/>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18298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8AA3-4C8F-4770-9430-11A0D659B9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32163-17F7-4F58-B868-227E8DDED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0F5FB-04DD-4001-BDC9-8CCEA2929B48}"/>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FBAEE586-5BCB-4930-B45B-FEDAB172B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2463E-F497-49F2-9BE6-D690FA279F53}"/>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50302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EF66B2-7B58-4D68-87AD-3E225C7FEC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9B5B6-7037-4116-99D0-F47BCF196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DB207-5B5A-4FB7-AC9C-8ACA05514276}"/>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7896FEA5-A6F3-4169-94B5-DEFAC432A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72854-0234-4064-BFB0-558837C7580D}"/>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34529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E965-B3E5-4A6C-B71F-F1F145923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A8A26-A963-462E-A66E-F0C31B830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F8757-7F9E-47CE-9FA4-FB29678A2CEB}"/>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B18B6D3B-D2AB-4B31-8810-76F6F734E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747DC-B2E2-4980-A001-69F6979C0ED6}"/>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80043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0CB7-9B04-45B8-8D12-E989B9A5E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17E99F-4269-4B1F-9B8A-74744FBA2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25E57-176C-4F45-B80C-C2800A7C52E5}"/>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4B2D894E-ED92-4A5F-8224-553EEEA1F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CC7F8-ED19-4C9C-98DA-322C28310429}"/>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111773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602-59B2-4EC5-97EC-E74736EB6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791C3-D079-40B4-8911-1FE82AF76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E8591-8D55-4775-A449-E5BDDFE94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BD7881-1B78-4670-806F-B5B748C4D70F}"/>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6" name="Footer Placeholder 5">
            <a:extLst>
              <a:ext uri="{FF2B5EF4-FFF2-40B4-BE49-F238E27FC236}">
                <a16:creationId xmlns:a16="http://schemas.microsoft.com/office/drawing/2014/main" id="{F0E7C2C0-811B-4A6D-A18A-E2E0BBC0DE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0EFE5-A837-4B19-B22E-F8CA25B0F88E}"/>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48726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EC97-AF8D-47C4-91C2-1D1482D27A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1E945-A57D-4034-B590-2CC68D6E5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CD0AC-D70F-4608-9348-50935AC32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C62D7-AF3F-4F46-8F3B-99E57397A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2AF79-EF60-4CB9-BD99-3C873F6D0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945DAC-0538-4152-BD3D-EE635FA4B968}"/>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8" name="Footer Placeholder 7">
            <a:extLst>
              <a:ext uri="{FF2B5EF4-FFF2-40B4-BE49-F238E27FC236}">
                <a16:creationId xmlns:a16="http://schemas.microsoft.com/office/drawing/2014/main" id="{1863ED08-D773-4FA4-8E0A-3CCCF48B73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6C0CD3-D750-4A19-933C-DBBA5BD7C802}"/>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60414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DE4-0168-4CF4-A375-2F1799C75D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31B86E-F45C-44BC-9BA0-B383B4B07859}"/>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4" name="Footer Placeholder 3">
            <a:extLst>
              <a:ext uri="{FF2B5EF4-FFF2-40B4-BE49-F238E27FC236}">
                <a16:creationId xmlns:a16="http://schemas.microsoft.com/office/drawing/2014/main" id="{5FF40D62-7277-468F-BC76-B7B6A0E77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EAB52E-615A-412C-B6A4-62489B3AD397}"/>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5377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6F50A-4126-439C-AB38-C77E64AF2AC4}"/>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3" name="Footer Placeholder 2">
            <a:extLst>
              <a:ext uri="{FF2B5EF4-FFF2-40B4-BE49-F238E27FC236}">
                <a16:creationId xmlns:a16="http://schemas.microsoft.com/office/drawing/2014/main" id="{D4B25CB8-63B6-478F-9AA5-7CB55B4678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1B49C7-A2E3-440A-BB02-724FA57E7F15}"/>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39705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1B11-88D6-46AF-9D00-A577E780D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FDC3B4-2504-4C50-A5D5-68FBA198A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E94932-9C56-43BD-BC34-C2ED1DBA6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947A0-AFA8-413D-965B-23DB589D2413}"/>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6" name="Footer Placeholder 5">
            <a:extLst>
              <a:ext uri="{FF2B5EF4-FFF2-40B4-BE49-F238E27FC236}">
                <a16:creationId xmlns:a16="http://schemas.microsoft.com/office/drawing/2014/main" id="{78B57FCC-2E96-4743-B86D-1BCB0CBDD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C8712-0069-473B-85BF-2E31A67AC907}"/>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144151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9C2B-62C3-44FF-8EBF-7BDB6550D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411778-3B33-4DE2-ACD4-0CA90CE04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F50D3-F4B5-4362-A413-3487A392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664AB-BFA9-4B5C-94C6-C1FB0D5454D6}"/>
              </a:ext>
            </a:extLst>
          </p:cNvPr>
          <p:cNvSpPr>
            <a:spLocks noGrp="1"/>
          </p:cNvSpPr>
          <p:nvPr>
            <p:ph type="dt" sz="half" idx="10"/>
          </p:nvPr>
        </p:nvSpPr>
        <p:spPr/>
        <p:txBody>
          <a:bodyPr/>
          <a:lstStyle/>
          <a:p>
            <a:fld id="{40C2CD9B-1F44-443B-BE00-44140EA3D113}" type="datetimeFigureOut">
              <a:rPr lang="en-IN" smtClean="0"/>
              <a:t>09-03-2022</a:t>
            </a:fld>
            <a:endParaRPr lang="en-IN"/>
          </a:p>
        </p:txBody>
      </p:sp>
      <p:sp>
        <p:nvSpPr>
          <p:cNvPr id="6" name="Footer Placeholder 5">
            <a:extLst>
              <a:ext uri="{FF2B5EF4-FFF2-40B4-BE49-F238E27FC236}">
                <a16:creationId xmlns:a16="http://schemas.microsoft.com/office/drawing/2014/main" id="{7D6E2735-25DF-4D5A-A350-8BEB4769B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09C8A-F800-4ED3-A78E-876A4BFFF54D}"/>
              </a:ext>
            </a:extLst>
          </p:cNvPr>
          <p:cNvSpPr>
            <a:spLocks noGrp="1"/>
          </p:cNvSpPr>
          <p:nvPr>
            <p:ph type="sldNum" sz="quarter" idx="12"/>
          </p:nvPr>
        </p:nvSpPr>
        <p:spPr/>
        <p:txBody>
          <a:bodyPr/>
          <a:lstStyle/>
          <a:p>
            <a:fld id="{8CDD72E0-822F-477D-B650-4B18198D16F3}" type="slidenum">
              <a:rPr lang="en-IN" smtClean="0"/>
              <a:t>‹#›</a:t>
            </a:fld>
            <a:endParaRPr lang="en-IN"/>
          </a:p>
        </p:txBody>
      </p:sp>
    </p:spTree>
    <p:extLst>
      <p:ext uri="{BB962C8B-B14F-4D97-AF65-F5344CB8AC3E}">
        <p14:creationId xmlns:p14="http://schemas.microsoft.com/office/powerpoint/2010/main" val="254009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D60D7-213E-4FBB-A9C3-9888D933F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0DA0E9-5A07-42ED-9B3B-4DC8E500E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5CDD9-50C0-45BE-8643-4AD0E8FE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2CD9B-1F44-443B-BE00-44140EA3D113}" type="datetimeFigureOut">
              <a:rPr lang="en-IN" smtClean="0"/>
              <a:t>09-03-2022</a:t>
            </a:fld>
            <a:endParaRPr lang="en-IN"/>
          </a:p>
        </p:txBody>
      </p:sp>
      <p:sp>
        <p:nvSpPr>
          <p:cNvPr id="5" name="Footer Placeholder 4">
            <a:extLst>
              <a:ext uri="{FF2B5EF4-FFF2-40B4-BE49-F238E27FC236}">
                <a16:creationId xmlns:a16="http://schemas.microsoft.com/office/drawing/2014/main" id="{FDCE803D-15AB-4631-847F-11CCAD5DD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D8AC5B-AFE0-4BD0-845A-02BB35E4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D72E0-822F-477D-B650-4B18198D16F3}" type="slidenum">
              <a:rPr lang="en-IN" smtClean="0"/>
              <a:t>‹#›</a:t>
            </a:fld>
            <a:endParaRPr lang="en-IN"/>
          </a:p>
        </p:txBody>
      </p:sp>
    </p:spTree>
    <p:extLst>
      <p:ext uri="{BB962C8B-B14F-4D97-AF65-F5344CB8AC3E}">
        <p14:creationId xmlns:p14="http://schemas.microsoft.com/office/powerpoint/2010/main" val="116580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krepo.com/fbabp/graph-increasing-meaning-financial-report-and-statistica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222B-9375-44A8-AF2D-66C614C2EAEE}"/>
              </a:ext>
            </a:extLst>
          </p:cNvPr>
          <p:cNvSpPr>
            <a:spLocks noGrp="1"/>
          </p:cNvSpPr>
          <p:nvPr>
            <p:ph type="ctrTitle"/>
          </p:nvPr>
        </p:nvSpPr>
        <p:spPr>
          <a:effectLst>
            <a:outerShdw blurRad="50800" dist="38100" dir="16200000" rotWithShape="0">
              <a:prstClr val="black">
                <a:alpha val="40000"/>
              </a:prstClr>
            </a:outerShdw>
          </a:effectLst>
        </p:spPr>
        <p:txBody>
          <a:bodyPr/>
          <a:lstStyle/>
          <a:p>
            <a:r>
              <a:rPr lang="en-US" b="1" dirty="0"/>
              <a:t>LENDING CLUB CASE STUDY</a:t>
            </a:r>
            <a:endParaRPr lang="en-IN" b="1" dirty="0"/>
          </a:p>
        </p:txBody>
      </p:sp>
      <p:sp>
        <p:nvSpPr>
          <p:cNvPr id="3" name="Subtitle 2">
            <a:extLst>
              <a:ext uri="{FF2B5EF4-FFF2-40B4-BE49-F238E27FC236}">
                <a16:creationId xmlns:a16="http://schemas.microsoft.com/office/drawing/2014/main" id="{4E1456B4-67C5-4A88-A246-2A76CF513BEC}"/>
              </a:ext>
            </a:extLst>
          </p:cNvPr>
          <p:cNvSpPr>
            <a:spLocks noGrp="1"/>
          </p:cNvSpPr>
          <p:nvPr>
            <p:ph type="subTitle" idx="1"/>
          </p:nvPr>
        </p:nvSpPr>
        <p:spPr/>
        <p:txBody>
          <a:bodyPr/>
          <a:lstStyle/>
          <a:p>
            <a:r>
              <a:rPr lang="en-US" dirty="0"/>
              <a:t>By:</a:t>
            </a:r>
          </a:p>
          <a:p>
            <a:r>
              <a:rPr lang="en-US" dirty="0"/>
              <a:t>Group Facilitator: Abhishek</a:t>
            </a:r>
          </a:p>
          <a:p>
            <a:r>
              <a:rPr lang="en-US" dirty="0"/>
              <a:t>Group Member: Rishabh Anand</a:t>
            </a:r>
            <a:endParaRPr lang="en-IN" dirty="0"/>
          </a:p>
        </p:txBody>
      </p:sp>
    </p:spTree>
    <p:extLst>
      <p:ext uri="{BB962C8B-B14F-4D97-AF65-F5344CB8AC3E}">
        <p14:creationId xmlns:p14="http://schemas.microsoft.com/office/powerpoint/2010/main" val="19631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9AB-10FA-4482-823A-8127B66794A0}"/>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LOAN PURPOSE VS LOAN STATUS </a:t>
            </a:r>
            <a:endParaRPr lang="en-IN"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B4E38386-5B42-47EA-8F7E-F9450131E350}"/>
              </a:ext>
            </a:extLst>
          </p:cNvPr>
          <p:cNvPicPr>
            <a:picLocks noGrp="1" noChangeAspect="1"/>
          </p:cNvPicPr>
          <p:nvPr>
            <p:ph idx="1"/>
          </p:nvPr>
        </p:nvPicPr>
        <p:blipFill>
          <a:blip r:embed="rId2"/>
          <a:stretch>
            <a:fillRect/>
          </a:stretch>
        </p:blipFill>
        <p:spPr>
          <a:xfrm>
            <a:off x="0" y="1425575"/>
            <a:ext cx="9825154" cy="4351338"/>
          </a:xfrm>
        </p:spPr>
      </p:pic>
      <p:sp>
        <p:nvSpPr>
          <p:cNvPr id="6" name="TextBox 5">
            <a:extLst>
              <a:ext uri="{FF2B5EF4-FFF2-40B4-BE49-F238E27FC236}">
                <a16:creationId xmlns:a16="http://schemas.microsoft.com/office/drawing/2014/main" id="{4DAAB193-366D-457F-979D-D3E4EDAD91E3}"/>
              </a:ext>
            </a:extLst>
          </p:cNvPr>
          <p:cNvSpPr txBox="1"/>
          <p:nvPr/>
        </p:nvSpPr>
        <p:spPr>
          <a:xfrm>
            <a:off x="9825154" y="2962275"/>
            <a:ext cx="1700096" cy="3693319"/>
          </a:xfrm>
          <a:prstGeom prst="rect">
            <a:avLst/>
          </a:prstGeom>
          <a:noFill/>
        </p:spPr>
        <p:txBody>
          <a:bodyPr wrap="square" rtlCol="0">
            <a:spAutoFit/>
          </a:bodyPr>
          <a:lstStyle/>
          <a:p>
            <a:r>
              <a:rPr lang="en-US" dirty="0">
                <a:solidFill>
                  <a:srgbClr val="00B050"/>
                </a:solidFill>
              </a:rPr>
              <a:t>This indicator tells that </a:t>
            </a:r>
            <a:r>
              <a:rPr lang="en-US" dirty="0" err="1">
                <a:solidFill>
                  <a:srgbClr val="00B050"/>
                </a:solidFill>
              </a:rPr>
              <a:t>debt_consolidation</a:t>
            </a:r>
            <a:r>
              <a:rPr lang="en-US" dirty="0">
                <a:solidFill>
                  <a:srgbClr val="00B050"/>
                </a:solidFill>
              </a:rPr>
              <a:t> holds more value. Also the educational loan has more charged off facility as compared to other the EMI ranges between 2000-4000.</a:t>
            </a:r>
            <a:endParaRPr lang="en-IN" dirty="0">
              <a:solidFill>
                <a:srgbClr val="00B050"/>
              </a:solidFill>
            </a:endParaRPr>
          </a:p>
        </p:txBody>
      </p:sp>
    </p:spTree>
    <p:extLst>
      <p:ext uri="{BB962C8B-B14F-4D97-AF65-F5344CB8AC3E}">
        <p14:creationId xmlns:p14="http://schemas.microsoft.com/office/powerpoint/2010/main" val="294627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C3EED-ADF6-4FF4-8A4A-1B32F01C0FEC}"/>
              </a:ext>
            </a:extLst>
          </p:cNvPr>
          <p:cNvPicPr>
            <a:picLocks noChangeAspect="1"/>
          </p:cNvPicPr>
          <p:nvPr/>
        </p:nvPicPr>
        <p:blipFill>
          <a:blip r:embed="rId2"/>
          <a:stretch>
            <a:fillRect/>
          </a:stretch>
        </p:blipFill>
        <p:spPr>
          <a:xfrm>
            <a:off x="0" y="464621"/>
            <a:ext cx="7734300" cy="5928757"/>
          </a:xfrm>
          <a:prstGeom prst="rect">
            <a:avLst/>
          </a:prstGeom>
        </p:spPr>
      </p:pic>
      <p:sp>
        <p:nvSpPr>
          <p:cNvPr id="4" name="TextBox 3">
            <a:extLst>
              <a:ext uri="{FF2B5EF4-FFF2-40B4-BE49-F238E27FC236}">
                <a16:creationId xmlns:a16="http://schemas.microsoft.com/office/drawing/2014/main" id="{00A0055B-0788-431E-BC81-85AEA35C7309}"/>
              </a:ext>
            </a:extLst>
          </p:cNvPr>
          <p:cNvSpPr txBox="1"/>
          <p:nvPr/>
        </p:nvSpPr>
        <p:spPr>
          <a:xfrm>
            <a:off x="7877175" y="1390650"/>
            <a:ext cx="4314825" cy="4031873"/>
          </a:xfrm>
          <a:prstGeom prst="rect">
            <a:avLst/>
          </a:prstGeom>
          <a:noFill/>
        </p:spPr>
        <p:txBody>
          <a:bodyPr wrap="square" rtlCol="0">
            <a:spAutoFit/>
          </a:bodyPr>
          <a:lstStyle/>
          <a:p>
            <a:r>
              <a:rPr lang="en-US" sz="3200" dirty="0">
                <a:solidFill>
                  <a:srgbClr val="92D050"/>
                </a:solidFill>
              </a:rPr>
              <a:t>This graph shows that the employee with more experience tend to fully pay the loan. So an experience employee will have a high chance of being in non defaulter list.</a:t>
            </a:r>
            <a:endParaRPr lang="en-IN" sz="3200" dirty="0">
              <a:solidFill>
                <a:srgbClr val="92D050"/>
              </a:solidFill>
            </a:endParaRPr>
          </a:p>
        </p:txBody>
      </p:sp>
    </p:spTree>
    <p:extLst>
      <p:ext uri="{BB962C8B-B14F-4D97-AF65-F5344CB8AC3E}">
        <p14:creationId xmlns:p14="http://schemas.microsoft.com/office/powerpoint/2010/main" val="14306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F263D-6DDE-4F46-B1C2-47443A707174}"/>
              </a:ext>
            </a:extLst>
          </p:cNvPr>
          <p:cNvPicPr>
            <a:picLocks noChangeAspect="1"/>
          </p:cNvPicPr>
          <p:nvPr/>
        </p:nvPicPr>
        <p:blipFill>
          <a:blip r:embed="rId2"/>
          <a:stretch>
            <a:fillRect/>
          </a:stretch>
        </p:blipFill>
        <p:spPr>
          <a:xfrm>
            <a:off x="104775" y="714375"/>
            <a:ext cx="7105650" cy="6229350"/>
          </a:xfrm>
          <a:prstGeom prst="rect">
            <a:avLst/>
          </a:prstGeom>
        </p:spPr>
      </p:pic>
      <p:sp>
        <p:nvSpPr>
          <p:cNvPr id="4" name="TextBox 3">
            <a:extLst>
              <a:ext uri="{FF2B5EF4-FFF2-40B4-BE49-F238E27FC236}">
                <a16:creationId xmlns:a16="http://schemas.microsoft.com/office/drawing/2014/main" id="{5C76FFB0-B085-4599-A0A6-71AA227BABD5}"/>
              </a:ext>
            </a:extLst>
          </p:cNvPr>
          <p:cNvSpPr txBox="1"/>
          <p:nvPr/>
        </p:nvSpPr>
        <p:spPr>
          <a:xfrm>
            <a:off x="7296150" y="1504950"/>
            <a:ext cx="4210050" cy="5016758"/>
          </a:xfrm>
          <a:prstGeom prst="rect">
            <a:avLst/>
          </a:prstGeom>
          <a:noFill/>
        </p:spPr>
        <p:txBody>
          <a:bodyPr wrap="square" rtlCol="0">
            <a:spAutoFit/>
          </a:bodyPr>
          <a:lstStyle/>
          <a:p>
            <a:r>
              <a:rPr lang="en-US" sz="3200" dirty="0">
                <a:solidFill>
                  <a:srgbClr val="92D050"/>
                </a:solidFill>
              </a:rPr>
              <a:t>This </a:t>
            </a:r>
            <a:r>
              <a:rPr lang="en-US" sz="3200" dirty="0" err="1">
                <a:solidFill>
                  <a:srgbClr val="92D050"/>
                </a:solidFill>
              </a:rPr>
              <a:t>catplot</a:t>
            </a:r>
            <a:r>
              <a:rPr lang="en-US" sz="3200" dirty="0">
                <a:solidFill>
                  <a:srgbClr val="92D050"/>
                </a:solidFill>
              </a:rPr>
              <a:t> analysis of Installment vs </a:t>
            </a:r>
            <a:r>
              <a:rPr lang="en-US" sz="3200" dirty="0" err="1">
                <a:solidFill>
                  <a:srgbClr val="92D050"/>
                </a:solidFill>
              </a:rPr>
              <a:t>Loan_amnt_range</a:t>
            </a:r>
            <a:r>
              <a:rPr lang="en-US" sz="3200" dirty="0">
                <a:solidFill>
                  <a:srgbClr val="92D050"/>
                </a:solidFill>
              </a:rPr>
              <a:t> tells that the installment or the </a:t>
            </a:r>
            <a:r>
              <a:rPr lang="en-US" sz="3200" dirty="0" err="1">
                <a:solidFill>
                  <a:srgbClr val="92D050"/>
                </a:solidFill>
              </a:rPr>
              <a:t>emi</a:t>
            </a:r>
            <a:r>
              <a:rPr lang="en-US" sz="3200" dirty="0">
                <a:solidFill>
                  <a:srgbClr val="92D050"/>
                </a:solidFill>
              </a:rPr>
              <a:t> when lies between 20000 tends to get fully paid also the charged of amount varies to certain extent in the graph.</a:t>
            </a:r>
            <a:endParaRPr lang="en-IN" sz="3200" dirty="0">
              <a:solidFill>
                <a:srgbClr val="92D050"/>
              </a:solidFill>
            </a:endParaRPr>
          </a:p>
        </p:txBody>
      </p:sp>
      <p:sp>
        <p:nvSpPr>
          <p:cNvPr id="5" name="TextBox 4">
            <a:extLst>
              <a:ext uri="{FF2B5EF4-FFF2-40B4-BE49-F238E27FC236}">
                <a16:creationId xmlns:a16="http://schemas.microsoft.com/office/drawing/2014/main" id="{A00780EE-F98C-4060-BEBC-46D84912DAF7}"/>
              </a:ext>
            </a:extLst>
          </p:cNvPr>
          <p:cNvSpPr txBox="1"/>
          <p:nvPr/>
        </p:nvSpPr>
        <p:spPr>
          <a:xfrm>
            <a:off x="2762250" y="285750"/>
            <a:ext cx="5219700"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BIVARIATE ANALYSIS </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849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E8B0B-CA79-4CB7-A345-5C52FD72BDB3}"/>
              </a:ext>
            </a:extLst>
          </p:cNvPr>
          <p:cNvPicPr>
            <a:picLocks noChangeAspect="1"/>
          </p:cNvPicPr>
          <p:nvPr/>
        </p:nvPicPr>
        <p:blipFill>
          <a:blip r:embed="rId2"/>
          <a:stretch>
            <a:fillRect/>
          </a:stretch>
        </p:blipFill>
        <p:spPr>
          <a:xfrm>
            <a:off x="209550" y="1152525"/>
            <a:ext cx="6448425" cy="4819650"/>
          </a:xfrm>
          <a:prstGeom prst="rect">
            <a:avLst/>
          </a:prstGeom>
        </p:spPr>
      </p:pic>
      <p:sp>
        <p:nvSpPr>
          <p:cNvPr id="4" name="TextBox 3">
            <a:extLst>
              <a:ext uri="{FF2B5EF4-FFF2-40B4-BE49-F238E27FC236}">
                <a16:creationId xmlns:a16="http://schemas.microsoft.com/office/drawing/2014/main" id="{49CB24C7-3351-48D4-AABA-2758660EFFF8}"/>
              </a:ext>
            </a:extLst>
          </p:cNvPr>
          <p:cNvSpPr txBox="1"/>
          <p:nvPr/>
        </p:nvSpPr>
        <p:spPr>
          <a:xfrm>
            <a:off x="6657975" y="1495425"/>
            <a:ext cx="4219575" cy="1754326"/>
          </a:xfrm>
          <a:prstGeom prst="rect">
            <a:avLst/>
          </a:prstGeom>
          <a:noFill/>
        </p:spPr>
        <p:txBody>
          <a:bodyPr wrap="square" rtlCol="0">
            <a:spAutoFit/>
          </a:bodyPr>
          <a:lstStyle/>
          <a:p>
            <a:r>
              <a:rPr lang="en-US" dirty="0"/>
              <a:t>This example shows the data plot in terms of all the relevant criteria being used. The correlation of the loan amount with the annual income suggest that annual income if being on higher side tend to help in paying the loan more easily.</a:t>
            </a:r>
            <a:endParaRPr lang="en-IN" dirty="0"/>
          </a:p>
        </p:txBody>
      </p:sp>
      <p:sp>
        <p:nvSpPr>
          <p:cNvPr id="5" name="TextBox 4">
            <a:extLst>
              <a:ext uri="{FF2B5EF4-FFF2-40B4-BE49-F238E27FC236}">
                <a16:creationId xmlns:a16="http://schemas.microsoft.com/office/drawing/2014/main" id="{0F3A3A81-A54A-4BC8-A404-DD33F92E6BF5}"/>
              </a:ext>
            </a:extLst>
          </p:cNvPr>
          <p:cNvSpPr txBox="1"/>
          <p:nvPr/>
        </p:nvSpPr>
        <p:spPr>
          <a:xfrm>
            <a:off x="2066925" y="342900"/>
            <a:ext cx="6924675"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CORRELATION GRAPH</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11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FFCF-9BE2-490D-B39A-15BB4EEDBBB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Steps involved while analyzing case study.</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F42A7B3-3CB1-4820-A62B-F978CD94BA8F}"/>
              </a:ext>
            </a:extLst>
          </p:cNvPr>
          <p:cNvSpPr>
            <a:spLocks noGrp="1"/>
          </p:cNvSpPr>
          <p:nvPr>
            <p:ph idx="1"/>
          </p:nvPr>
        </p:nvSpPr>
        <p:spPr/>
        <p:txBody>
          <a:bodyPr>
            <a:normAutofit fontScale="92500" lnSpcReduction="20000"/>
          </a:bodyPr>
          <a:lstStyle/>
          <a:p>
            <a:r>
              <a:rPr lang="en-US" dirty="0"/>
              <a:t>The case study is based upon the </a:t>
            </a:r>
            <a:r>
              <a:rPr lang="en-US" b="1" dirty="0"/>
              <a:t>Exploratory Data Analysis </a:t>
            </a:r>
            <a:r>
              <a:rPr lang="en-US" dirty="0"/>
              <a:t>methods.</a:t>
            </a:r>
          </a:p>
          <a:p>
            <a:r>
              <a:rPr lang="en-US" dirty="0"/>
              <a:t>The steps involved in this are:</a:t>
            </a:r>
          </a:p>
          <a:p>
            <a:r>
              <a:rPr lang="en-US" dirty="0"/>
              <a:t>A) </a:t>
            </a:r>
            <a:r>
              <a:rPr lang="en-US" b="1" dirty="0"/>
              <a:t>Data Sourcing </a:t>
            </a:r>
            <a:r>
              <a:rPr lang="en-US" dirty="0"/>
              <a:t>: To store the data into data frame from a file source.</a:t>
            </a:r>
          </a:p>
          <a:p>
            <a:r>
              <a:rPr lang="en-US" dirty="0"/>
              <a:t>B) </a:t>
            </a:r>
            <a:r>
              <a:rPr lang="en-US" b="1" dirty="0"/>
              <a:t>Data Cleaning </a:t>
            </a:r>
            <a:r>
              <a:rPr lang="en-US" dirty="0"/>
              <a:t>: This involves cleaning out the unwanted columns and data that are present in the file like (NA, 0.00, 16.2+E). </a:t>
            </a:r>
          </a:p>
          <a:p>
            <a:r>
              <a:rPr lang="en-US" dirty="0"/>
              <a:t>The data cleaning also involves filtering out of the data which are categorically placed inside a column like ( using integer value for years column)</a:t>
            </a:r>
          </a:p>
          <a:p>
            <a:r>
              <a:rPr lang="en-US" dirty="0"/>
              <a:t>C) The </a:t>
            </a:r>
            <a:r>
              <a:rPr lang="en-US" b="1" dirty="0"/>
              <a:t>Data filtering </a:t>
            </a:r>
            <a:r>
              <a:rPr lang="en-US" dirty="0"/>
              <a:t>or standardization of data gives a clear picture of plotting the graph based upon a certain value.</a:t>
            </a:r>
          </a:p>
          <a:p>
            <a:r>
              <a:rPr lang="en-US" dirty="0"/>
              <a:t>D) </a:t>
            </a:r>
            <a:r>
              <a:rPr lang="en-US" b="1" dirty="0"/>
              <a:t>Data Plotting </a:t>
            </a:r>
            <a:r>
              <a:rPr lang="en-US" dirty="0"/>
              <a:t>: Involves the plotting of graph(box plot, univariate analysis, bi variate analysis)</a:t>
            </a:r>
          </a:p>
          <a:p>
            <a:endParaRPr lang="en-US" dirty="0"/>
          </a:p>
        </p:txBody>
      </p:sp>
    </p:spTree>
    <p:extLst>
      <p:ext uri="{BB962C8B-B14F-4D97-AF65-F5344CB8AC3E}">
        <p14:creationId xmlns:p14="http://schemas.microsoft.com/office/powerpoint/2010/main" val="293532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5874-EE1C-4C68-BE6D-A409C387883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DATA TAKEN FOR ANALYSIS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9C5E475-DE49-4B5B-9798-AA6AEAB542FB}"/>
              </a:ext>
            </a:extLst>
          </p:cNvPr>
          <p:cNvSpPr>
            <a:spLocks noGrp="1"/>
          </p:cNvSpPr>
          <p:nvPr>
            <p:ph idx="1"/>
          </p:nvPr>
        </p:nvSpPr>
        <p:spPr/>
        <p:txBody>
          <a:bodyPr>
            <a:normAutofit fontScale="55000" lnSpcReduction="20000"/>
          </a:bodyPr>
          <a:lstStyle/>
          <a:p>
            <a:r>
              <a:rPr lang="en-US" sz="4400" b="1" dirty="0"/>
              <a:t>After filtering, cleaning and standardizing the data we came up with the below details for our analysis.</a:t>
            </a:r>
          </a:p>
          <a:p>
            <a:r>
              <a:rPr lang="en-US" b="1" dirty="0"/>
              <a:t>a) </a:t>
            </a:r>
            <a:r>
              <a:rPr lang="en-US" b="1" dirty="0" err="1"/>
              <a:t>Loan_amnt</a:t>
            </a:r>
            <a:endParaRPr lang="en-US" b="1" dirty="0"/>
          </a:p>
          <a:p>
            <a:r>
              <a:rPr lang="en-US" b="1" dirty="0"/>
              <a:t>b) </a:t>
            </a:r>
            <a:r>
              <a:rPr lang="en-US" b="1" dirty="0" err="1"/>
              <a:t>Funded_amnt_inv</a:t>
            </a:r>
            <a:endParaRPr lang="en-US" b="1" dirty="0"/>
          </a:p>
          <a:p>
            <a:r>
              <a:rPr lang="en-US" b="1" dirty="0"/>
              <a:t>c) </a:t>
            </a:r>
            <a:r>
              <a:rPr lang="en-US" b="1" dirty="0" err="1"/>
              <a:t>Terms_In_Months</a:t>
            </a:r>
            <a:endParaRPr lang="en-US" b="1" dirty="0"/>
          </a:p>
          <a:p>
            <a:r>
              <a:rPr lang="en-US" b="1" dirty="0"/>
              <a:t>d) </a:t>
            </a:r>
            <a:r>
              <a:rPr lang="en-US" b="1" dirty="0" err="1"/>
              <a:t>Int_rate</a:t>
            </a:r>
            <a:endParaRPr lang="en-US" b="1" dirty="0"/>
          </a:p>
          <a:p>
            <a:r>
              <a:rPr lang="en-US" b="1" dirty="0"/>
              <a:t>e) EMI</a:t>
            </a:r>
          </a:p>
          <a:p>
            <a:r>
              <a:rPr lang="en-US" b="1" dirty="0"/>
              <a:t>f) Grade</a:t>
            </a:r>
          </a:p>
          <a:p>
            <a:r>
              <a:rPr lang="en-US" b="1" dirty="0"/>
              <a:t>g) </a:t>
            </a:r>
            <a:r>
              <a:rPr lang="en-US" b="1" dirty="0" err="1"/>
              <a:t>sub_grade</a:t>
            </a:r>
            <a:endParaRPr lang="en-US" b="1" dirty="0"/>
          </a:p>
          <a:p>
            <a:r>
              <a:rPr lang="en-US" b="1" dirty="0"/>
              <a:t>h) </a:t>
            </a:r>
            <a:r>
              <a:rPr lang="en-US" b="1" dirty="0" err="1"/>
              <a:t>emp_length</a:t>
            </a:r>
            <a:endParaRPr lang="en-US" b="1" dirty="0"/>
          </a:p>
          <a:p>
            <a:r>
              <a:rPr lang="en-US" b="1" dirty="0" err="1"/>
              <a:t>i</a:t>
            </a:r>
            <a:r>
              <a:rPr lang="en-US" b="1" dirty="0"/>
              <a:t>) </a:t>
            </a:r>
            <a:r>
              <a:rPr lang="en-US" b="1" dirty="0" err="1"/>
              <a:t>home_ownership</a:t>
            </a:r>
            <a:endParaRPr lang="en-US" b="1" dirty="0"/>
          </a:p>
          <a:p>
            <a:r>
              <a:rPr lang="en-IN" b="1" dirty="0"/>
              <a:t>j) </a:t>
            </a:r>
            <a:r>
              <a:rPr lang="en-IN" b="1" dirty="0" err="1"/>
              <a:t>Annual_Income</a:t>
            </a:r>
            <a:endParaRPr lang="en-IN" b="1" dirty="0"/>
          </a:p>
          <a:p>
            <a:r>
              <a:rPr lang="en-IN" b="1" dirty="0"/>
              <a:t>k) </a:t>
            </a:r>
            <a:r>
              <a:rPr lang="en-IN" b="1" dirty="0" err="1"/>
              <a:t>verification_status</a:t>
            </a:r>
            <a:endParaRPr lang="en-IN" b="1" dirty="0"/>
          </a:p>
          <a:p>
            <a:r>
              <a:rPr lang="en-IN" b="1" dirty="0"/>
              <a:t>l) </a:t>
            </a:r>
            <a:r>
              <a:rPr lang="en-IN" b="1" dirty="0" err="1"/>
              <a:t>loan_status</a:t>
            </a:r>
            <a:endParaRPr lang="en-IN" b="1" dirty="0"/>
          </a:p>
          <a:p>
            <a:r>
              <a:rPr lang="en-IN" b="1" dirty="0"/>
              <a:t>m) Purpose</a:t>
            </a:r>
          </a:p>
        </p:txBody>
      </p:sp>
    </p:spTree>
    <p:extLst>
      <p:ext uri="{BB962C8B-B14F-4D97-AF65-F5344CB8AC3E}">
        <p14:creationId xmlns:p14="http://schemas.microsoft.com/office/powerpoint/2010/main" val="42935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2230B9-68E1-4BFE-8B50-5C28A0811D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61924"/>
            <a:ext cx="12192000" cy="6696075"/>
          </a:xfrm>
          <a:prstGeom prst="rect">
            <a:avLst/>
          </a:prstGeom>
        </p:spPr>
      </p:pic>
      <p:sp>
        <p:nvSpPr>
          <p:cNvPr id="4" name="TextBox 3">
            <a:extLst>
              <a:ext uri="{FF2B5EF4-FFF2-40B4-BE49-F238E27FC236}">
                <a16:creationId xmlns:a16="http://schemas.microsoft.com/office/drawing/2014/main" id="{08FE98E6-BCD3-4B62-BDD9-014CA600BA1B}"/>
              </a:ext>
            </a:extLst>
          </p:cNvPr>
          <p:cNvSpPr txBox="1"/>
          <p:nvPr/>
        </p:nvSpPr>
        <p:spPr>
          <a:xfrm>
            <a:off x="2219325" y="447675"/>
            <a:ext cx="3076575" cy="1107996"/>
          </a:xfrm>
          <a:prstGeom prst="rect">
            <a:avLst/>
          </a:prstGeom>
          <a:noFill/>
        </p:spPr>
        <p:txBody>
          <a:bodyPr wrap="square" rtlCol="0">
            <a:spAutoFit/>
          </a:bodyPr>
          <a:lstStyle/>
          <a:p>
            <a:r>
              <a:rPr lang="en-US" sz="6600" dirty="0"/>
              <a:t>GRAPHS</a:t>
            </a:r>
            <a:endParaRPr lang="en-IN" sz="6600" dirty="0"/>
          </a:p>
        </p:txBody>
      </p:sp>
    </p:spTree>
    <p:extLst>
      <p:ext uri="{BB962C8B-B14F-4D97-AF65-F5344CB8AC3E}">
        <p14:creationId xmlns:p14="http://schemas.microsoft.com/office/powerpoint/2010/main" val="79034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3FF3-7B11-4D2F-BBB5-7D8D3023C200}"/>
              </a:ext>
            </a:extLst>
          </p:cNvPr>
          <p:cNvSpPr>
            <a:spLocks noGrp="1"/>
          </p:cNvSpPr>
          <p:nvPr>
            <p:ph type="title"/>
          </p:nvPr>
        </p:nvSpPr>
        <p:spPr/>
        <p:txBody>
          <a:bodyPr>
            <a:noAutofit/>
          </a:bodyPr>
          <a:lstStyle/>
          <a:p>
            <a:pPr algn="ctr"/>
            <a:r>
              <a:rPr lang="en-US" sz="5400" b="1" dirty="0"/>
              <a:t>Annual Income Graph(BOX PLOT)</a:t>
            </a:r>
            <a:endParaRPr lang="en-IN" sz="5400" b="1" dirty="0"/>
          </a:p>
        </p:txBody>
      </p:sp>
      <p:pic>
        <p:nvPicPr>
          <p:cNvPr id="4" name="Picture 3">
            <a:extLst>
              <a:ext uri="{FF2B5EF4-FFF2-40B4-BE49-F238E27FC236}">
                <a16:creationId xmlns:a16="http://schemas.microsoft.com/office/drawing/2014/main" id="{57774954-E068-404C-B3C9-4AA8D38749BE}"/>
              </a:ext>
            </a:extLst>
          </p:cNvPr>
          <p:cNvPicPr>
            <a:picLocks noChangeAspect="1"/>
          </p:cNvPicPr>
          <p:nvPr/>
        </p:nvPicPr>
        <p:blipFill>
          <a:blip r:embed="rId2"/>
          <a:stretch>
            <a:fillRect/>
          </a:stretch>
        </p:blipFill>
        <p:spPr>
          <a:xfrm>
            <a:off x="1162050" y="1809750"/>
            <a:ext cx="5829300" cy="4210050"/>
          </a:xfrm>
          <a:prstGeom prst="rect">
            <a:avLst/>
          </a:prstGeom>
        </p:spPr>
      </p:pic>
      <p:sp>
        <p:nvSpPr>
          <p:cNvPr id="5" name="TextBox 4">
            <a:extLst>
              <a:ext uri="{FF2B5EF4-FFF2-40B4-BE49-F238E27FC236}">
                <a16:creationId xmlns:a16="http://schemas.microsoft.com/office/drawing/2014/main" id="{230F17B5-94A7-4B12-93DB-1240BB08B775}"/>
              </a:ext>
            </a:extLst>
          </p:cNvPr>
          <p:cNvSpPr txBox="1"/>
          <p:nvPr/>
        </p:nvSpPr>
        <p:spPr>
          <a:xfrm>
            <a:off x="7258050" y="2057400"/>
            <a:ext cx="4581525" cy="4401205"/>
          </a:xfrm>
          <a:prstGeom prst="rect">
            <a:avLst/>
          </a:prstGeom>
          <a:noFill/>
        </p:spPr>
        <p:txBody>
          <a:bodyPr wrap="square" rtlCol="0">
            <a:spAutoFit/>
          </a:bodyPr>
          <a:lstStyle/>
          <a:p>
            <a:r>
              <a:rPr lang="en-US" sz="2800" dirty="0">
                <a:solidFill>
                  <a:srgbClr val="00B050"/>
                </a:solidFill>
              </a:rPr>
              <a:t>This graph shows the annual income of the borrower who have applied for the loan. This is an important plot to understand that the people with higher income tend to be more liable to pay the loan amount. Thus the bank has more trust on the people having higher income.</a:t>
            </a:r>
            <a:endParaRPr lang="en-IN" sz="2800" dirty="0">
              <a:solidFill>
                <a:srgbClr val="00B050"/>
              </a:solidFill>
            </a:endParaRPr>
          </a:p>
        </p:txBody>
      </p:sp>
    </p:spTree>
    <p:extLst>
      <p:ext uri="{BB962C8B-B14F-4D97-AF65-F5344CB8AC3E}">
        <p14:creationId xmlns:p14="http://schemas.microsoft.com/office/powerpoint/2010/main" val="287570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A97D-8DFC-4CAE-A55D-2F1B4E5F6F76}"/>
              </a:ext>
            </a:extLst>
          </p:cNvPr>
          <p:cNvSpPr>
            <a:spLocks noGrp="1"/>
          </p:cNvSpPr>
          <p:nvPr>
            <p:ph type="title"/>
          </p:nvPr>
        </p:nvSpPr>
        <p:spPr>
          <a:xfrm>
            <a:off x="981075" y="355600"/>
            <a:ext cx="10515600" cy="1325563"/>
          </a:xfrm>
        </p:spPr>
        <p:txBody>
          <a:bodyPr/>
          <a:lstStyle/>
          <a:p>
            <a:r>
              <a:rPr lang="en-US" b="1" dirty="0">
                <a:effectLst>
                  <a:outerShdw blurRad="38100" dist="38100" dir="2700000" algn="tl">
                    <a:srgbClr val="000000">
                      <a:alpha val="43137"/>
                    </a:srgbClr>
                  </a:outerShdw>
                </a:effectLst>
              </a:rPr>
              <a:t>LOAN AMOUNT GRAPH (BOX PLOT)</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4D98F3A-E87A-4600-A6CD-062D736086F3}"/>
              </a:ext>
            </a:extLst>
          </p:cNvPr>
          <p:cNvPicPr>
            <a:picLocks noChangeAspect="1"/>
          </p:cNvPicPr>
          <p:nvPr/>
        </p:nvPicPr>
        <p:blipFill>
          <a:blip r:embed="rId2"/>
          <a:stretch>
            <a:fillRect/>
          </a:stretch>
        </p:blipFill>
        <p:spPr>
          <a:xfrm>
            <a:off x="442912" y="1809750"/>
            <a:ext cx="5948363" cy="4514850"/>
          </a:xfrm>
          <a:prstGeom prst="rect">
            <a:avLst/>
          </a:prstGeom>
        </p:spPr>
      </p:pic>
      <p:sp>
        <p:nvSpPr>
          <p:cNvPr id="5" name="TextBox 4">
            <a:extLst>
              <a:ext uri="{FF2B5EF4-FFF2-40B4-BE49-F238E27FC236}">
                <a16:creationId xmlns:a16="http://schemas.microsoft.com/office/drawing/2014/main" id="{CBF171B2-EE47-4FFE-9DD8-5EF46E45DDF3}"/>
              </a:ext>
            </a:extLst>
          </p:cNvPr>
          <p:cNvSpPr txBox="1"/>
          <p:nvPr/>
        </p:nvSpPr>
        <p:spPr>
          <a:xfrm>
            <a:off x="6629400" y="3190012"/>
            <a:ext cx="4638675" cy="3046988"/>
          </a:xfrm>
          <a:prstGeom prst="rect">
            <a:avLst/>
          </a:prstGeom>
          <a:noFill/>
        </p:spPr>
        <p:txBody>
          <a:bodyPr wrap="square" rtlCol="0">
            <a:spAutoFit/>
          </a:bodyPr>
          <a:lstStyle/>
          <a:p>
            <a:r>
              <a:rPr lang="en-US" sz="2400" dirty="0">
                <a:solidFill>
                  <a:srgbClr val="00B050"/>
                </a:solidFill>
              </a:rPr>
              <a:t>This box plot shows the loan amount that a person goes and apply in a bank. It is observed that the higher loan amount tends to be having more Emi. Thus this plot relates with the annual income so a person with </a:t>
            </a:r>
            <a:r>
              <a:rPr lang="en-US" sz="2400">
                <a:solidFill>
                  <a:srgbClr val="00B050"/>
                </a:solidFill>
              </a:rPr>
              <a:t>higher income </a:t>
            </a:r>
            <a:r>
              <a:rPr lang="en-US" sz="2400" dirty="0">
                <a:solidFill>
                  <a:srgbClr val="00B050"/>
                </a:solidFill>
              </a:rPr>
              <a:t>may opt for a bigger loan amount.</a:t>
            </a:r>
            <a:endParaRPr lang="en-IN" sz="2400" dirty="0">
              <a:solidFill>
                <a:srgbClr val="00B050"/>
              </a:solidFill>
            </a:endParaRPr>
          </a:p>
        </p:txBody>
      </p:sp>
    </p:spTree>
    <p:extLst>
      <p:ext uri="{BB962C8B-B14F-4D97-AF65-F5344CB8AC3E}">
        <p14:creationId xmlns:p14="http://schemas.microsoft.com/office/powerpoint/2010/main" val="396044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1EBD-77ED-486F-886F-6C77F391671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Installment Plot( Box Plot)</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D9167A1-785B-4B9F-B38A-420CAD4A8436}"/>
              </a:ext>
            </a:extLst>
          </p:cNvPr>
          <p:cNvPicPr>
            <a:picLocks noChangeAspect="1"/>
          </p:cNvPicPr>
          <p:nvPr/>
        </p:nvPicPr>
        <p:blipFill>
          <a:blip r:embed="rId2"/>
          <a:stretch>
            <a:fillRect/>
          </a:stretch>
        </p:blipFill>
        <p:spPr>
          <a:xfrm>
            <a:off x="533399" y="1781174"/>
            <a:ext cx="5667375" cy="4543425"/>
          </a:xfrm>
          <a:prstGeom prst="rect">
            <a:avLst/>
          </a:prstGeom>
        </p:spPr>
      </p:pic>
      <p:sp>
        <p:nvSpPr>
          <p:cNvPr id="5" name="TextBox 4">
            <a:extLst>
              <a:ext uri="{FF2B5EF4-FFF2-40B4-BE49-F238E27FC236}">
                <a16:creationId xmlns:a16="http://schemas.microsoft.com/office/drawing/2014/main" id="{96F91F99-4C22-4A2B-8C03-3CDE919C74DD}"/>
              </a:ext>
            </a:extLst>
          </p:cNvPr>
          <p:cNvSpPr txBox="1"/>
          <p:nvPr/>
        </p:nvSpPr>
        <p:spPr>
          <a:xfrm>
            <a:off x="6753225" y="2743200"/>
            <a:ext cx="4410075" cy="3970318"/>
          </a:xfrm>
          <a:prstGeom prst="rect">
            <a:avLst/>
          </a:prstGeom>
          <a:noFill/>
        </p:spPr>
        <p:txBody>
          <a:bodyPr wrap="square" rtlCol="0">
            <a:spAutoFit/>
          </a:bodyPr>
          <a:lstStyle/>
          <a:p>
            <a:r>
              <a:rPr lang="en-US" sz="2800" dirty="0">
                <a:solidFill>
                  <a:srgbClr val="00B050"/>
                </a:solidFill>
              </a:rPr>
              <a:t>The installment plot also refer as EMI is useful predictor to tell us the liable EMI generated against the loan amount funded. This parameter can be a tool to attract the borrowers to purchase loan at less interest rate with lower EMI.</a:t>
            </a:r>
            <a:endParaRPr lang="en-IN" sz="2800" dirty="0">
              <a:solidFill>
                <a:srgbClr val="00B050"/>
              </a:solidFill>
            </a:endParaRPr>
          </a:p>
        </p:txBody>
      </p:sp>
    </p:spTree>
    <p:extLst>
      <p:ext uri="{BB962C8B-B14F-4D97-AF65-F5344CB8AC3E}">
        <p14:creationId xmlns:p14="http://schemas.microsoft.com/office/powerpoint/2010/main" val="199843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152A-23C8-4201-A086-B83AEF353CAB}"/>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UNIVARIATE ANALYSIS</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173E7B6-571E-4FAD-B609-12B7E02587B1}"/>
              </a:ext>
            </a:extLst>
          </p:cNvPr>
          <p:cNvPicPr>
            <a:picLocks noChangeAspect="1"/>
          </p:cNvPicPr>
          <p:nvPr/>
        </p:nvPicPr>
        <p:blipFill>
          <a:blip r:embed="rId2"/>
          <a:stretch>
            <a:fillRect/>
          </a:stretch>
        </p:blipFill>
        <p:spPr>
          <a:xfrm>
            <a:off x="390525" y="1581151"/>
            <a:ext cx="6724650" cy="4405312"/>
          </a:xfrm>
          <a:prstGeom prst="rect">
            <a:avLst/>
          </a:prstGeom>
        </p:spPr>
      </p:pic>
      <p:sp>
        <p:nvSpPr>
          <p:cNvPr id="5" name="TextBox 4">
            <a:extLst>
              <a:ext uri="{FF2B5EF4-FFF2-40B4-BE49-F238E27FC236}">
                <a16:creationId xmlns:a16="http://schemas.microsoft.com/office/drawing/2014/main" id="{23FC9910-6C8A-48FC-A623-793E06F55FA9}"/>
              </a:ext>
            </a:extLst>
          </p:cNvPr>
          <p:cNvSpPr txBox="1"/>
          <p:nvPr/>
        </p:nvSpPr>
        <p:spPr>
          <a:xfrm>
            <a:off x="7591425" y="2466975"/>
            <a:ext cx="4210050" cy="4093428"/>
          </a:xfrm>
          <a:prstGeom prst="rect">
            <a:avLst/>
          </a:prstGeom>
          <a:noFill/>
        </p:spPr>
        <p:txBody>
          <a:bodyPr wrap="square" rtlCol="0">
            <a:spAutoFit/>
          </a:bodyPr>
          <a:lstStyle/>
          <a:p>
            <a:r>
              <a:rPr lang="en-US" sz="2000" dirty="0">
                <a:solidFill>
                  <a:srgbClr val="00B050"/>
                </a:solidFill>
              </a:rPr>
              <a:t>This is an excellent approach to find out that a person having an </a:t>
            </a:r>
            <a:r>
              <a:rPr lang="en-US" sz="2000" dirty="0" err="1">
                <a:solidFill>
                  <a:srgbClr val="00B050"/>
                </a:solidFill>
              </a:rPr>
              <a:t>emi</a:t>
            </a:r>
            <a:r>
              <a:rPr lang="en-US" sz="2000" dirty="0">
                <a:solidFill>
                  <a:srgbClr val="00B050"/>
                </a:solidFill>
              </a:rPr>
              <a:t> of 25k to 30k per month is liable to fully pay the amount. This also tells that the bank in certain cases where the </a:t>
            </a:r>
            <a:r>
              <a:rPr lang="en-US" sz="2000" dirty="0" err="1">
                <a:solidFill>
                  <a:srgbClr val="00B050"/>
                </a:solidFill>
              </a:rPr>
              <a:t>emi</a:t>
            </a:r>
            <a:r>
              <a:rPr lang="en-US" sz="2000" dirty="0">
                <a:solidFill>
                  <a:srgbClr val="00B050"/>
                </a:solidFill>
              </a:rPr>
              <a:t> is less than 5K is liable to be charged off or subsidized. This can be a classic example of a low wage earner taking loan vs an employee working in the high paid job. Thus a low wage earner can also avail the benefits of loan with a lesser interest rate and can be liable to be waved off from the EMI.</a:t>
            </a:r>
            <a:endParaRPr lang="en-IN" sz="2000" dirty="0">
              <a:solidFill>
                <a:srgbClr val="00B050"/>
              </a:solidFill>
            </a:endParaRPr>
          </a:p>
        </p:txBody>
      </p:sp>
    </p:spTree>
    <p:extLst>
      <p:ext uri="{BB962C8B-B14F-4D97-AF65-F5344CB8AC3E}">
        <p14:creationId xmlns:p14="http://schemas.microsoft.com/office/powerpoint/2010/main" val="350953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C831-769F-416C-8995-5E273DA0329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HOME OWNERSHIP vs LOAN_STATUS (UNIVARIATE ANALYSIS)</a:t>
            </a:r>
            <a:endParaRPr lang="en-IN"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78C2201-2176-4CE6-9EE6-225D785F941E}"/>
              </a:ext>
            </a:extLst>
          </p:cNvPr>
          <p:cNvPicPr>
            <a:picLocks noChangeAspect="1"/>
          </p:cNvPicPr>
          <p:nvPr/>
        </p:nvPicPr>
        <p:blipFill>
          <a:blip r:embed="rId2"/>
          <a:stretch>
            <a:fillRect/>
          </a:stretch>
        </p:blipFill>
        <p:spPr>
          <a:xfrm>
            <a:off x="1" y="1540601"/>
            <a:ext cx="7772400" cy="4841150"/>
          </a:xfrm>
          <a:prstGeom prst="rect">
            <a:avLst/>
          </a:prstGeom>
        </p:spPr>
      </p:pic>
      <p:sp>
        <p:nvSpPr>
          <p:cNvPr id="5" name="TextBox 4">
            <a:extLst>
              <a:ext uri="{FF2B5EF4-FFF2-40B4-BE49-F238E27FC236}">
                <a16:creationId xmlns:a16="http://schemas.microsoft.com/office/drawing/2014/main" id="{00170ED5-77B2-405C-B06B-E941AED60725}"/>
              </a:ext>
            </a:extLst>
          </p:cNvPr>
          <p:cNvSpPr txBox="1"/>
          <p:nvPr/>
        </p:nvSpPr>
        <p:spPr>
          <a:xfrm>
            <a:off x="8162925" y="2676525"/>
            <a:ext cx="3343275" cy="4031873"/>
          </a:xfrm>
          <a:prstGeom prst="rect">
            <a:avLst/>
          </a:prstGeom>
          <a:noFill/>
        </p:spPr>
        <p:txBody>
          <a:bodyPr wrap="square" rtlCol="0">
            <a:spAutoFit/>
          </a:bodyPr>
          <a:lstStyle/>
          <a:p>
            <a:r>
              <a:rPr lang="en-US" sz="3200" dirty="0">
                <a:solidFill>
                  <a:srgbClr val="00B050"/>
                </a:solidFill>
              </a:rPr>
              <a:t>From this analysis it is clear that the Rent people tend to move more towards the loan compared to the people who owns there property.</a:t>
            </a:r>
            <a:endParaRPr lang="en-IN" sz="3200" dirty="0">
              <a:solidFill>
                <a:srgbClr val="00B050"/>
              </a:solidFill>
            </a:endParaRPr>
          </a:p>
        </p:txBody>
      </p:sp>
    </p:spTree>
    <p:extLst>
      <p:ext uri="{BB962C8B-B14F-4D97-AF65-F5344CB8AC3E}">
        <p14:creationId xmlns:p14="http://schemas.microsoft.com/office/powerpoint/2010/main" val="423222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715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LENDING CLUB CASE STUDY</vt:lpstr>
      <vt:lpstr>Steps involved while analyzing case study.</vt:lpstr>
      <vt:lpstr>DATA TAKEN FOR ANALYSIS</vt:lpstr>
      <vt:lpstr>PowerPoint Presentation</vt:lpstr>
      <vt:lpstr>Annual Income Graph(BOX PLOT)</vt:lpstr>
      <vt:lpstr>LOAN AMOUNT GRAPH (BOX PLOT)</vt:lpstr>
      <vt:lpstr>Installment Plot( Box Plot)</vt:lpstr>
      <vt:lpstr>UNIVARIATE ANALYSIS</vt:lpstr>
      <vt:lpstr>HOME OWNERSHIP vs LOAN_STATUS (UNIVARIATE ANALYSIS)</vt:lpstr>
      <vt:lpstr>LOAN PURPOSE VS LOAN STATUS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Rishabh Anand</dc:creator>
  <cp:lastModifiedBy>Rishabh Anand</cp:lastModifiedBy>
  <cp:revision>18</cp:revision>
  <dcterms:created xsi:type="dcterms:W3CDTF">2022-03-08T15:21:26Z</dcterms:created>
  <dcterms:modified xsi:type="dcterms:W3CDTF">2022-03-09T17:50:03Z</dcterms:modified>
</cp:coreProperties>
</file>