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2" r:id="rId2"/>
    <p:sldId id="257" r:id="rId3"/>
    <p:sldId id="256" r:id="rId4"/>
    <p:sldId id="259" r:id="rId5"/>
    <p:sldId id="258" r:id="rId6"/>
    <p:sldId id="263"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6AB8348-E896-4CD7-8317-9CC9DCB88485}">
          <p14:sldIdLst/>
        </p14:section>
        <p14:section name="Untitled Section" id="{55409253-0669-4DC8-8F68-48983DBC77CB}">
          <p14:sldIdLst>
            <p14:sldId id="262"/>
          </p14:sldIdLst>
        </p14:section>
        <p14:section name="Untitled Section" id="{CEB13A58-BA8A-4DDC-94BA-D52D1084718E}">
          <p14:sldIdLst>
            <p14:sldId id="257"/>
            <p14:sldId id="256"/>
            <p14:sldId id="259"/>
            <p14:sldId id="258"/>
            <p14:sldId id="263"/>
            <p14:sldId id="260"/>
            <p14:sldId id="261"/>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8D571-E61B-4D4C-9806-6586989D00B3}"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15F45-5F3A-480A-8BDF-A65006013D91}" type="slidenum">
              <a:rPr lang="en-US" smtClean="0"/>
              <a:t>‹#›</a:t>
            </a:fld>
            <a:endParaRPr lang="en-US"/>
          </a:p>
        </p:txBody>
      </p:sp>
    </p:spTree>
    <p:extLst>
      <p:ext uri="{BB962C8B-B14F-4D97-AF65-F5344CB8AC3E}">
        <p14:creationId xmlns:p14="http://schemas.microsoft.com/office/powerpoint/2010/main" val="49809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7F5B-1246-4908-B7B9-841219F86914}"/>
              </a:ext>
            </a:extLst>
          </p:cNvPr>
          <p:cNvSpPr>
            <a:spLocks noGrp="1"/>
          </p:cNvSpPr>
          <p:nvPr>
            <p:ph type="ctrTitle"/>
          </p:nvPr>
        </p:nvSpPr>
        <p:spPr>
          <a:xfrm>
            <a:off x="2589212" y="1166219"/>
            <a:ext cx="8915399" cy="2262781"/>
          </a:xfrm>
        </p:spPr>
        <p:txBody>
          <a:bodyPr/>
          <a:lstStyle/>
          <a:p>
            <a:r>
              <a:rPr lang="en-US" dirty="0"/>
              <a:t>Code Innovation Series</a:t>
            </a:r>
          </a:p>
        </p:txBody>
      </p:sp>
      <p:sp>
        <p:nvSpPr>
          <p:cNvPr id="3" name="Subtitle 2">
            <a:extLst>
              <a:ext uri="{FF2B5EF4-FFF2-40B4-BE49-F238E27FC236}">
                <a16:creationId xmlns:a16="http://schemas.microsoft.com/office/drawing/2014/main" id="{CE811D23-0BB6-4935-A9E6-FD897ECDC2EE}"/>
              </a:ext>
            </a:extLst>
          </p:cNvPr>
          <p:cNvSpPr>
            <a:spLocks noGrp="1"/>
          </p:cNvSpPr>
          <p:nvPr>
            <p:ph type="subTitle" idx="1"/>
          </p:nvPr>
        </p:nvSpPr>
        <p:spPr>
          <a:xfrm>
            <a:off x="2589212" y="3468056"/>
            <a:ext cx="7784377" cy="616527"/>
          </a:xfrm>
        </p:spPr>
        <p:txBody>
          <a:bodyPr>
            <a:normAutofit/>
          </a:bodyPr>
          <a:lstStyle/>
          <a:p>
            <a:pPr algn="ctr"/>
            <a:r>
              <a:rPr lang="en-US" b="1" dirty="0"/>
              <a:t>JECRC University</a:t>
            </a:r>
          </a:p>
        </p:txBody>
      </p:sp>
      <p:sp>
        <p:nvSpPr>
          <p:cNvPr id="4" name="TextBox 3">
            <a:extLst>
              <a:ext uri="{FF2B5EF4-FFF2-40B4-BE49-F238E27FC236}">
                <a16:creationId xmlns:a16="http://schemas.microsoft.com/office/drawing/2014/main" id="{81BA278F-094D-49B9-90CE-6CBE5D519450}"/>
              </a:ext>
            </a:extLst>
          </p:cNvPr>
          <p:cNvSpPr txBox="1"/>
          <p:nvPr/>
        </p:nvSpPr>
        <p:spPr>
          <a:xfrm>
            <a:off x="2769322" y="4123639"/>
            <a:ext cx="7843260" cy="954107"/>
          </a:xfrm>
          <a:prstGeom prst="rect">
            <a:avLst/>
          </a:prstGeom>
          <a:noFill/>
        </p:spPr>
        <p:txBody>
          <a:bodyPr wrap="square" rtlCol="0">
            <a:spAutoFit/>
          </a:bodyPr>
          <a:lstStyle/>
          <a:p>
            <a:r>
              <a:rPr lang="en-US" sz="1400" dirty="0"/>
              <a:t>CODE INNOVATION SERIES creates an open-source platform for 25+ colleges and students across India to ignite the passion amongst students to build a better world around us and support Open Source</a:t>
            </a:r>
          </a:p>
          <a:p>
            <a:endParaRPr lang="en-US" sz="1400" dirty="0"/>
          </a:p>
        </p:txBody>
      </p:sp>
    </p:spTree>
    <p:extLst>
      <p:ext uri="{BB962C8B-B14F-4D97-AF65-F5344CB8AC3E}">
        <p14:creationId xmlns:p14="http://schemas.microsoft.com/office/powerpoint/2010/main" val="99797336"/>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863D18-EBDC-4A82-BECA-1A421CA8248C}"/>
              </a:ext>
            </a:extLst>
          </p:cNvPr>
          <p:cNvSpPr/>
          <p:nvPr/>
        </p:nvSpPr>
        <p:spPr>
          <a:xfrm>
            <a:off x="2479963" y="2579406"/>
            <a:ext cx="7232073" cy="1015663"/>
          </a:xfrm>
          <a:prstGeom prst="rect">
            <a:avLst/>
          </a:prstGeom>
          <a:noFill/>
        </p:spPr>
        <p:txBody>
          <a:bodyPr wrap="square" lIns="91440" tIns="45720" rIns="91440" bIns="45720">
            <a:spAutoFit/>
          </a:bodyPr>
          <a:lstStyle/>
          <a:p>
            <a:pPr algn="ctr"/>
            <a:r>
              <a:rPr lang="en-US" sz="6000" b="1" dirty="0">
                <a:ln w="22225">
                  <a:solidFill>
                    <a:schemeClr val="accent2"/>
                  </a:solidFill>
                  <a:prstDash val="solid"/>
                </a:ln>
                <a:solidFill>
                  <a:schemeClr val="accent2">
                    <a:lumMod val="40000"/>
                    <a:lumOff val="60000"/>
                  </a:schemeClr>
                </a:solidFill>
              </a:rPr>
              <a:t>THANK</a:t>
            </a:r>
            <a:r>
              <a:rPr lang="en-US" sz="5400" b="1" dirty="0">
                <a:ln w="22225">
                  <a:solidFill>
                    <a:schemeClr val="accent2"/>
                  </a:solidFill>
                  <a:prstDash val="solid"/>
                </a:ln>
                <a:solidFill>
                  <a:schemeClr val="accent2">
                    <a:lumMod val="40000"/>
                    <a:lumOff val="60000"/>
                  </a:schemeClr>
                </a:solidFill>
              </a:rPr>
              <a:t> YOU</a:t>
            </a:r>
          </a:p>
        </p:txBody>
      </p:sp>
    </p:spTree>
    <p:extLst>
      <p:ext uri="{BB962C8B-B14F-4D97-AF65-F5344CB8AC3E}">
        <p14:creationId xmlns:p14="http://schemas.microsoft.com/office/powerpoint/2010/main" val="2793779729"/>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8" y="611231"/>
            <a:ext cx="8911687" cy="844081"/>
          </a:xfrm>
        </p:spPr>
        <p:txBody>
          <a:bodyPr/>
          <a:lstStyle/>
          <a:p>
            <a:r>
              <a:rPr lang="en-US" b="1">
                <a:solidFill>
                  <a:schemeClr val="accent1"/>
                </a:solidFill>
              </a:rPr>
              <a:t>PROBLEM</a:t>
            </a:r>
            <a:r>
              <a:rPr lang="en-US"/>
              <a:t> </a:t>
            </a:r>
            <a:r>
              <a:rPr lang="en-US" sz="4000" b="1">
                <a:solidFill>
                  <a:schemeClr val="accent1"/>
                </a:solidFill>
              </a:rPr>
              <a:t>STATEMENT</a:t>
            </a:r>
            <a:r>
              <a:rPr lang="en-US" b="1">
                <a:solidFill>
                  <a:schemeClr val="accent1"/>
                </a:solidFill>
              </a:rPr>
              <a:t>:-</a:t>
            </a:r>
            <a:r>
              <a:rPr lang="en-US">
                <a:solidFill>
                  <a:schemeClr val="accent1"/>
                </a:solidFill>
              </a:rPr>
              <a:t> </a:t>
            </a:r>
            <a:endParaRPr lang="en-US" dirty="0">
              <a:solidFill>
                <a:schemeClr val="accent1"/>
              </a:solidFill>
            </a:endParaRPr>
          </a:p>
        </p:txBody>
      </p:sp>
      <p:sp>
        <p:nvSpPr>
          <p:cNvPr id="3" name="Content Placeholder 2"/>
          <p:cNvSpPr>
            <a:spLocks noGrp="1"/>
          </p:cNvSpPr>
          <p:nvPr>
            <p:ph idx="1"/>
          </p:nvPr>
        </p:nvSpPr>
        <p:spPr>
          <a:xfrm>
            <a:off x="1643601" y="2105045"/>
            <a:ext cx="8915400" cy="1652789"/>
          </a:xfrm>
        </p:spPr>
        <p:txBody>
          <a:bodyPr>
            <a:normAutofit/>
          </a:bodyPr>
          <a:lstStyle/>
          <a:p>
            <a:r>
              <a:rPr lang="en-US" sz="2400" dirty="0"/>
              <a:t>Deploy Technology and innovation to identify and mitigate patterns of money flows which are indicative of money laundering, terrorist financing, or other financial crime</a:t>
            </a:r>
          </a:p>
        </p:txBody>
      </p:sp>
      <p:sp>
        <p:nvSpPr>
          <p:cNvPr id="5" name="TextBox 4">
            <a:extLst>
              <a:ext uri="{FF2B5EF4-FFF2-40B4-BE49-F238E27FC236}">
                <a16:creationId xmlns:a16="http://schemas.microsoft.com/office/drawing/2014/main" id="{1D7F7F8A-F52F-4293-8663-22BB3ECE5975}"/>
              </a:ext>
            </a:extLst>
          </p:cNvPr>
          <p:cNvSpPr txBox="1"/>
          <p:nvPr/>
        </p:nvSpPr>
        <p:spPr>
          <a:xfrm>
            <a:off x="1468582" y="1455312"/>
            <a:ext cx="7938654" cy="523220"/>
          </a:xfrm>
          <a:prstGeom prst="rect">
            <a:avLst/>
          </a:prstGeom>
          <a:noFill/>
        </p:spPr>
        <p:txBody>
          <a:bodyPr wrap="square" rtlCol="0">
            <a:spAutoFit/>
          </a:bodyPr>
          <a:lstStyle/>
          <a:p>
            <a:pPr algn="ctr"/>
            <a:r>
              <a:rPr lang="en-US" sz="2800" b="1" dirty="0"/>
              <a:t>DOMAIN: FinTech</a:t>
            </a:r>
          </a:p>
        </p:txBody>
      </p:sp>
    </p:spTree>
    <p:extLst>
      <p:ext uri="{BB962C8B-B14F-4D97-AF65-F5344CB8AC3E}">
        <p14:creationId xmlns:p14="http://schemas.microsoft.com/office/powerpoint/2010/main" val="3477454078"/>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24808" y="296215"/>
            <a:ext cx="10225265" cy="1531905"/>
          </a:xfrm>
        </p:spPr>
        <p:txBody>
          <a:bodyPr>
            <a:normAutofit fontScale="90000"/>
          </a:bodyPr>
          <a:lstStyle/>
          <a:p>
            <a:r>
              <a:rPr lang="en-US" b="1" dirty="0">
                <a:solidFill>
                  <a:schemeClr val="accent1"/>
                </a:solidFill>
              </a:rPr>
              <a:t>What Is Fintech (Financial Technology)?</a:t>
            </a:r>
          </a:p>
        </p:txBody>
      </p:sp>
      <p:sp>
        <p:nvSpPr>
          <p:cNvPr id="3" name="Subtitle 2"/>
          <p:cNvSpPr>
            <a:spLocks noGrp="1"/>
          </p:cNvSpPr>
          <p:nvPr>
            <p:ph type="subTitle" idx="1"/>
          </p:nvPr>
        </p:nvSpPr>
        <p:spPr>
          <a:xfrm>
            <a:off x="2589213" y="2137893"/>
            <a:ext cx="8915399" cy="3765769"/>
          </a:xfrm>
        </p:spPr>
        <p:txBody>
          <a:bodyPr>
            <a:normAutofit/>
          </a:bodyPr>
          <a:lstStyle/>
          <a:p>
            <a:r>
              <a:rPr lang="en-US" sz="2400" dirty="0"/>
              <a:t>Financial technology (Fintech) is used to describe new tech that seeks to improve and automate the delivery and use of financial services. ​​​At its core, fintech is utilized to help companies, business owners and consumers better manage their financial operations, processes, and lives by utilizing specialized software and algorithms that are used on computers and, increasingly, smartphones. Fintech, the word, is a combination of "financial technology". </a:t>
            </a:r>
          </a:p>
        </p:txBody>
      </p:sp>
    </p:spTree>
    <p:extLst>
      <p:ext uri="{BB962C8B-B14F-4D97-AF65-F5344CB8AC3E}">
        <p14:creationId xmlns:p14="http://schemas.microsoft.com/office/powerpoint/2010/main" val="2936520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514" y="566670"/>
            <a:ext cx="6891521" cy="3464909"/>
          </a:xfrm>
        </p:spPr>
      </p:pic>
      <p:sp>
        <p:nvSpPr>
          <p:cNvPr id="7" name="TextBox 6"/>
          <p:cNvSpPr txBox="1"/>
          <p:nvPr/>
        </p:nvSpPr>
        <p:spPr>
          <a:xfrm>
            <a:off x="1738648" y="4481847"/>
            <a:ext cx="9569003"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Fintech refers to the integration of technology into offerings by financial services companies in order to improve their use and delivery to consumers.</a:t>
            </a:r>
          </a:p>
          <a:p>
            <a:endParaRPr lang="en-US" dirty="0"/>
          </a:p>
          <a:p>
            <a:pPr marL="285750" indent="-285750">
              <a:buFont typeface="Wingdings" panose="05000000000000000000" pitchFamily="2" charset="2"/>
              <a:buChar char="Ø"/>
            </a:pPr>
            <a:r>
              <a:rPr lang="en-US" dirty="0"/>
              <a:t>It primarily works by unbundling offerings by such firms and creating new markets for them. Startups disrupt incumbents in the finance industry by expanding final inclusion and using technology to cut down on operational costs.</a:t>
            </a:r>
          </a:p>
          <a:p>
            <a:endParaRPr lang="en-US" dirty="0"/>
          </a:p>
          <a:p>
            <a:pPr marL="285750" indent="-285750">
              <a:buFont typeface="Wingdings" panose="05000000000000000000" pitchFamily="2" charset="2"/>
              <a:buChar char="Ø"/>
            </a:pPr>
            <a:r>
              <a:rPr lang="en-US" dirty="0"/>
              <a:t>Fintech funding is on the rise but regulatory problems abound.</a:t>
            </a:r>
          </a:p>
        </p:txBody>
      </p:sp>
    </p:spTree>
    <p:extLst>
      <p:ext uri="{BB962C8B-B14F-4D97-AF65-F5344CB8AC3E}">
        <p14:creationId xmlns:p14="http://schemas.microsoft.com/office/powerpoint/2010/main" val="1333126751"/>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767" y="636989"/>
            <a:ext cx="8911687" cy="1037265"/>
          </a:xfrm>
        </p:spPr>
        <p:txBody>
          <a:bodyPr>
            <a:normAutofit/>
          </a:bodyPr>
          <a:lstStyle/>
          <a:p>
            <a:r>
              <a:rPr lang="en-US" sz="4000" b="1" dirty="0">
                <a:solidFill>
                  <a:schemeClr val="accent1"/>
                </a:solidFill>
              </a:rPr>
              <a:t>OUR PROJECT IDEA:-</a:t>
            </a:r>
          </a:p>
        </p:txBody>
      </p:sp>
      <p:sp>
        <p:nvSpPr>
          <p:cNvPr id="4" name="Content Placeholder 3"/>
          <p:cNvSpPr>
            <a:spLocks noGrp="1"/>
          </p:cNvSpPr>
          <p:nvPr>
            <p:ph idx="1"/>
          </p:nvPr>
        </p:nvSpPr>
        <p:spPr>
          <a:xfrm>
            <a:off x="1082384" y="1558344"/>
            <a:ext cx="10534360" cy="4520484"/>
          </a:xfrm>
        </p:spPr>
        <p:txBody>
          <a:bodyPr>
            <a:noAutofit/>
          </a:bodyPr>
          <a:lstStyle/>
          <a:p>
            <a:r>
              <a:rPr lang="en-US" sz="1600" dirty="0"/>
              <a:t>In our current time period, technologies have made a huge impact on human life. But with the increase in the online money transactions, there are also have been an increase in crimes like money laundering, terror funding, Carding (or Credit Card Fraud) etc. A lot of people have misused this technology and which in result have created a lot of chaos.</a:t>
            </a:r>
          </a:p>
          <a:p>
            <a:r>
              <a:rPr lang="en-US" sz="1600" dirty="0"/>
              <a:t>Our idea is to create a Machine Learning model which can be used to minimize this problem. To deal with Credit Card Fraud, we are trying to create a model which can be used to find any unusual money transaction that have done in a limited time period. For this, we have used credit card transaction data set with a fraud flag. our model will shortlist this bank account and track its record for furthermore time. So if in case we can send these information to the higher authorities.</a:t>
            </a:r>
          </a:p>
          <a:p>
            <a:r>
              <a:rPr lang="en-IN" sz="1600" b="0" i="0" dirty="0">
                <a:solidFill>
                  <a:srgbClr val="0A0A0A"/>
                </a:solidFill>
                <a:effectLst/>
              </a:rPr>
              <a:t>Every banking institution tries to find out the future performance in order to take corrective measures at an early stage in case of any probable crisis in future. An investor looking to invest in the banking stocks tries to ensure that there won’t be any issue in future with its investment. The chances of such a potential crisis may be predicted by machine learning algorithms based on several available attributes in its dataset. </a:t>
            </a:r>
            <a:r>
              <a:rPr lang="en-US" sz="1600" b="0" i="0" dirty="0">
                <a:solidFill>
                  <a:srgbClr val="0A0A0A"/>
                </a:solidFill>
                <a:effectLst/>
              </a:rPr>
              <a:t>S</a:t>
            </a:r>
            <a:r>
              <a:rPr lang="en-US" sz="1600" dirty="0">
                <a:solidFill>
                  <a:srgbClr val="0A0A0A"/>
                </a:solidFill>
              </a:rPr>
              <a:t>o, </a:t>
            </a:r>
            <a:r>
              <a:rPr lang="en-US" sz="1600" dirty="0"/>
              <a:t>our model can predict the crisis that a bank can face in future, based on its current and past data.</a:t>
            </a:r>
          </a:p>
        </p:txBody>
      </p:sp>
    </p:spTree>
    <p:extLst>
      <p:ext uri="{BB962C8B-B14F-4D97-AF65-F5344CB8AC3E}">
        <p14:creationId xmlns:p14="http://schemas.microsoft.com/office/powerpoint/2010/main" val="289141871"/>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F0FF-21DC-4A9A-BF97-00A72534E117}"/>
              </a:ext>
            </a:extLst>
          </p:cNvPr>
          <p:cNvSpPr>
            <a:spLocks noGrp="1"/>
          </p:cNvSpPr>
          <p:nvPr>
            <p:ph type="title"/>
          </p:nvPr>
        </p:nvSpPr>
        <p:spPr>
          <a:xfrm>
            <a:off x="2592924" y="624110"/>
            <a:ext cx="8911687" cy="802908"/>
          </a:xfrm>
        </p:spPr>
        <p:txBody>
          <a:bodyPr/>
          <a:lstStyle/>
          <a:p>
            <a:r>
              <a:rPr lang="en-US" sz="3600" b="1">
                <a:solidFill>
                  <a:schemeClr val="accent1"/>
                </a:solidFill>
              </a:rPr>
              <a:t>PROJECT WORKFLOW:-</a:t>
            </a:r>
            <a:endParaRPr lang="en-US" dirty="0"/>
          </a:p>
        </p:txBody>
      </p:sp>
      <p:pic>
        <p:nvPicPr>
          <p:cNvPr id="4" name="Picture 3" descr="Diagram&#10;&#10;Description automatically generated">
            <a:extLst>
              <a:ext uri="{FF2B5EF4-FFF2-40B4-BE49-F238E27FC236}">
                <a16:creationId xmlns:a16="http://schemas.microsoft.com/office/drawing/2014/main" id="{06620A92-8C9C-45AA-8E01-06D283FE7D2E}"/>
              </a:ext>
            </a:extLst>
          </p:cNvPr>
          <p:cNvPicPr>
            <a:picLocks noChangeAspect="1"/>
          </p:cNvPicPr>
          <p:nvPr/>
        </p:nvPicPr>
        <p:blipFill>
          <a:blip r:embed="rId2"/>
          <a:stretch>
            <a:fillRect/>
          </a:stretch>
        </p:blipFill>
        <p:spPr>
          <a:xfrm>
            <a:off x="2478624" y="2252769"/>
            <a:ext cx="6418858" cy="2943537"/>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94FE9F6E-A2C8-4799-A7E5-6340F0B388C1}"/>
              </a:ext>
            </a:extLst>
          </p:cNvPr>
          <p:cNvPicPr>
            <a:picLocks noChangeAspect="1"/>
          </p:cNvPicPr>
          <p:nvPr/>
        </p:nvPicPr>
        <p:blipFill>
          <a:blip r:embed="rId3"/>
          <a:stretch>
            <a:fillRect/>
          </a:stretch>
        </p:blipFill>
        <p:spPr>
          <a:xfrm>
            <a:off x="8897482" y="2371412"/>
            <a:ext cx="2856368" cy="2943537"/>
          </a:xfrm>
          <a:prstGeom prst="rect">
            <a:avLst/>
          </a:prstGeom>
        </p:spPr>
      </p:pic>
      <p:sp>
        <p:nvSpPr>
          <p:cNvPr id="22" name="TextBox 21">
            <a:extLst>
              <a:ext uri="{FF2B5EF4-FFF2-40B4-BE49-F238E27FC236}">
                <a16:creationId xmlns:a16="http://schemas.microsoft.com/office/drawing/2014/main" id="{B322F012-A626-4D46-B560-8DF166B27931}"/>
              </a:ext>
            </a:extLst>
          </p:cNvPr>
          <p:cNvSpPr txBox="1"/>
          <p:nvPr/>
        </p:nvSpPr>
        <p:spPr>
          <a:xfrm>
            <a:off x="2592924" y="3198167"/>
            <a:ext cx="1259424" cy="461665"/>
          </a:xfrm>
          <a:prstGeom prst="rect">
            <a:avLst/>
          </a:prstGeom>
          <a:noFill/>
        </p:spPr>
        <p:txBody>
          <a:bodyPr wrap="square" rtlCol="0">
            <a:spAutoFit/>
          </a:bodyPr>
          <a:lstStyle/>
          <a:p>
            <a:r>
              <a:rPr lang="en-US" sz="2400" b="1" dirty="0"/>
              <a:t>Data</a:t>
            </a:r>
          </a:p>
        </p:txBody>
      </p:sp>
      <p:sp>
        <p:nvSpPr>
          <p:cNvPr id="36" name="TextBox 35">
            <a:extLst>
              <a:ext uri="{FF2B5EF4-FFF2-40B4-BE49-F238E27FC236}">
                <a16:creationId xmlns:a16="http://schemas.microsoft.com/office/drawing/2014/main" id="{7293E920-B7CB-42D1-8E4E-DB121F73659A}"/>
              </a:ext>
            </a:extLst>
          </p:cNvPr>
          <p:cNvSpPr txBox="1"/>
          <p:nvPr/>
        </p:nvSpPr>
        <p:spPr>
          <a:xfrm>
            <a:off x="4620883" y="5114894"/>
            <a:ext cx="2950234" cy="400110"/>
          </a:xfrm>
          <a:prstGeom prst="rect">
            <a:avLst/>
          </a:prstGeom>
          <a:noFill/>
        </p:spPr>
        <p:txBody>
          <a:bodyPr wrap="square" rtlCol="0">
            <a:spAutoFit/>
          </a:bodyPr>
          <a:lstStyle/>
          <a:p>
            <a:r>
              <a:rPr lang="en-US" sz="2000" b="1" dirty="0"/>
              <a:t>Neural Network Layer</a:t>
            </a:r>
          </a:p>
        </p:txBody>
      </p:sp>
      <p:sp>
        <p:nvSpPr>
          <p:cNvPr id="38" name="TextBox 37">
            <a:extLst>
              <a:ext uri="{FF2B5EF4-FFF2-40B4-BE49-F238E27FC236}">
                <a16:creationId xmlns:a16="http://schemas.microsoft.com/office/drawing/2014/main" id="{57EAD78C-2B83-4EC0-AF81-66ACE9723B3D}"/>
              </a:ext>
            </a:extLst>
          </p:cNvPr>
          <p:cNvSpPr txBox="1"/>
          <p:nvPr/>
        </p:nvSpPr>
        <p:spPr>
          <a:xfrm>
            <a:off x="9047018" y="5515004"/>
            <a:ext cx="2590800" cy="1015663"/>
          </a:xfrm>
          <a:prstGeom prst="rect">
            <a:avLst/>
          </a:prstGeom>
          <a:noFill/>
        </p:spPr>
        <p:txBody>
          <a:bodyPr wrap="square" rtlCol="0">
            <a:spAutoFit/>
          </a:bodyPr>
          <a:lstStyle/>
          <a:p>
            <a:r>
              <a:rPr lang="en-US" sz="2000" b="1" dirty="0"/>
              <a:t>Scaled and Refined Data for further Prediction</a:t>
            </a:r>
          </a:p>
        </p:txBody>
      </p:sp>
      <p:sp>
        <p:nvSpPr>
          <p:cNvPr id="77" name="Arrow: Curved Right 76">
            <a:extLst>
              <a:ext uri="{FF2B5EF4-FFF2-40B4-BE49-F238E27FC236}">
                <a16:creationId xmlns:a16="http://schemas.microsoft.com/office/drawing/2014/main" id="{1251D136-B391-428F-89B4-044C5321D45B}"/>
              </a:ext>
            </a:extLst>
          </p:cNvPr>
          <p:cNvSpPr/>
          <p:nvPr/>
        </p:nvSpPr>
        <p:spPr>
          <a:xfrm rot="18430282">
            <a:off x="2810673" y="3906280"/>
            <a:ext cx="1181322" cy="2685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Curved Right 77">
            <a:extLst>
              <a:ext uri="{FF2B5EF4-FFF2-40B4-BE49-F238E27FC236}">
                <a16:creationId xmlns:a16="http://schemas.microsoft.com/office/drawing/2014/main" id="{5A9BC55B-C3E8-4C11-B22A-767EA8A52BF3}"/>
              </a:ext>
            </a:extLst>
          </p:cNvPr>
          <p:cNvSpPr/>
          <p:nvPr/>
        </p:nvSpPr>
        <p:spPr>
          <a:xfrm rot="17662992">
            <a:off x="7510698" y="5465607"/>
            <a:ext cx="874223" cy="175718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08660114"/>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768" y="624110"/>
            <a:ext cx="8911687" cy="728172"/>
          </a:xfrm>
        </p:spPr>
        <p:txBody>
          <a:bodyPr/>
          <a:lstStyle/>
          <a:p>
            <a:r>
              <a:rPr lang="en-US" b="1" dirty="0">
                <a:solidFill>
                  <a:schemeClr val="accent1"/>
                </a:solidFill>
              </a:rPr>
              <a:t>TECHNOLOGIES INVOLVED:-</a:t>
            </a:r>
          </a:p>
        </p:txBody>
      </p:sp>
      <p:sp>
        <p:nvSpPr>
          <p:cNvPr id="3" name="Content Placeholder 2"/>
          <p:cNvSpPr>
            <a:spLocks noGrp="1"/>
          </p:cNvSpPr>
          <p:nvPr>
            <p:ph idx="1"/>
          </p:nvPr>
        </p:nvSpPr>
        <p:spPr>
          <a:xfrm>
            <a:off x="1649055" y="1558344"/>
            <a:ext cx="8915400" cy="5164428"/>
          </a:xfrm>
        </p:spPr>
        <p:txBody>
          <a:bodyPr>
            <a:normAutofit lnSpcReduction="10000"/>
          </a:bodyPr>
          <a:lstStyle/>
          <a:p>
            <a:r>
              <a:rPr lang="en-US" b="1" dirty="0">
                <a:solidFill>
                  <a:schemeClr val="accent1"/>
                </a:solidFill>
              </a:rPr>
              <a:t>MACHINE LEARNING-</a:t>
            </a:r>
          </a:p>
          <a:p>
            <a:pPr marL="0" indent="0">
              <a:buNone/>
            </a:pPr>
            <a:r>
              <a:rPr lang="en-US" b="1" dirty="0">
                <a:solidFill>
                  <a:schemeClr val="accent1"/>
                </a:solidFill>
              </a:rPr>
              <a:t>	</a:t>
            </a:r>
            <a:r>
              <a:rPr lang="en-US" b="1" dirty="0">
                <a:solidFill>
                  <a:schemeClr val="tx1"/>
                </a:solidFill>
              </a:rPr>
              <a:t>K-MEANS CLUSTERING </a:t>
            </a:r>
          </a:p>
          <a:p>
            <a:pPr marL="0" indent="0">
              <a:buNone/>
            </a:pPr>
            <a:r>
              <a:rPr lang="en-US" b="1" dirty="0">
                <a:solidFill>
                  <a:schemeClr val="accent1"/>
                </a:solidFill>
              </a:rPr>
              <a:t>		</a:t>
            </a:r>
            <a:r>
              <a:rPr lang="en-US" dirty="0"/>
              <a:t>K-means is a centroid-based algorithm, or a distance-based algorithm, where we calculate the distances to assign a point to a cluster. In K-Means, each cluster is associated with a centroid.</a:t>
            </a:r>
          </a:p>
          <a:p>
            <a:pPr marL="0" indent="0">
              <a:buNone/>
            </a:pPr>
            <a:r>
              <a:rPr lang="en-US" b="1" dirty="0">
                <a:solidFill>
                  <a:schemeClr val="accent1"/>
                </a:solidFill>
              </a:rPr>
              <a:t>		</a:t>
            </a:r>
            <a:r>
              <a:rPr lang="en-US" dirty="0"/>
              <a:t>The main objective of the K-Means algorithm is to minimize the sum of distances between the points and their respective cluster centroid</a:t>
            </a:r>
            <a:r>
              <a:rPr lang="en-US" b="1" i="1" dirty="0"/>
              <a:t>.</a:t>
            </a:r>
          </a:p>
          <a:p>
            <a:pPr marL="0" indent="0">
              <a:buNone/>
            </a:pPr>
            <a:r>
              <a:rPr lang="en-US" b="1" i="1" dirty="0">
                <a:solidFill>
                  <a:schemeClr val="accent1"/>
                </a:solidFill>
              </a:rPr>
              <a:t>	</a:t>
            </a:r>
            <a:r>
              <a:rPr lang="en-US" b="1" dirty="0">
                <a:solidFill>
                  <a:schemeClr val="tx1"/>
                </a:solidFill>
              </a:rPr>
              <a:t>DECISION</a:t>
            </a:r>
            <a:r>
              <a:rPr lang="en-US" b="1" i="1" dirty="0">
                <a:solidFill>
                  <a:schemeClr val="tx1"/>
                </a:solidFill>
              </a:rPr>
              <a:t> </a:t>
            </a:r>
            <a:r>
              <a:rPr lang="en-US" b="1" dirty="0">
                <a:solidFill>
                  <a:schemeClr val="tx1"/>
                </a:solidFill>
              </a:rPr>
              <a:t>TREE</a:t>
            </a:r>
            <a:r>
              <a:rPr lang="en-US" b="1" i="1" dirty="0">
                <a:solidFill>
                  <a:schemeClr val="tx1"/>
                </a:solidFill>
              </a:rPr>
              <a:t> </a:t>
            </a:r>
            <a:r>
              <a:rPr lang="en-US" b="1" dirty="0">
                <a:solidFill>
                  <a:schemeClr val="tx1"/>
                </a:solidFill>
              </a:rPr>
              <a:t>ALGO</a:t>
            </a:r>
          </a:p>
          <a:p>
            <a:pPr marL="0" indent="0">
              <a:buNone/>
            </a:pPr>
            <a:r>
              <a:rPr lang="en-US" b="1" dirty="0">
                <a:solidFill>
                  <a:schemeClr val="tx1"/>
                </a:solidFill>
              </a:rPr>
              <a:t>		</a:t>
            </a:r>
            <a:r>
              <a:rPr lang="en-US" dirty="0"/>
              <a:t>The general motive of using Decision Tree is to create a training model which can use to predict class or value of target variables by learning</a:t>
            </a:r>
            <a:r>
              <a:rPr lang="en-US" b="1" dirty="0"/>
              <a:t> </a:t>
            </a:r>
            <a:r>
              <a:rPr lang="en-US" dirty="0"/>
              <a:t>decision</a:t>
            </a:r>
            <a:r>
              <a:rPr lang="en-US" b="1" dirty="0"/>
              <a:t> </a:t>
            </a:r>
            <a:r>
              <a:rPr lang="en-US" dirty="0"/>
              <a:t>rules inferred from prior data(training data).</a:t>
            </a:r>
            <a:endParaRPr lang="en-US" b="1" dirty="0">
              <a:solidFill>
                <a:schemeClr val="tx1"/>
              </a:solidFill>
            </a:endParaRPr>
          </a:p>
          <a:p>
            <a:pPr marL="0" indent="0">
              <a:buNone/>
            </a:pPr>
            <a:r>
              <a:rPr lang="en-US" b="1" dirty="0">
                <a:solidFill>
                  <a:schemeClr val="tx1"/>
                </a:solidFill>
              </a:rPr>
              <a:t>	SVM CLASSIFIER</a:t>
            </a:r>
          </a:p>
          <a:p>
            <a:pPr marL="0" indent="0">
              <a:buNone/>
            </a:pPr>
            <a:r>
              <a:rPr lang="en-US" b="1" dirty="0">
                <a:solidFill>
                  <a:schemeClr val="tx1"/>
                </a:solidFill>
              </a:rPr>
              <a:t>		</a:t>
            </a:r>
            <a:r>
              <a:rPr lang="en-US" dirty="0"/>
              <a:t>Support vector machines (</a:t>
            </a:r>
            <a:r>
              <a:rPr lang="en-US" b="1" dirty="0"/>
              <a:t>SVMs</a:t>
            </a:r>
            <a:r>
              <a:rPr lang="en-US" dirty="0"/>
              <a:t>) are particular linear </a:t>
            </a:r>
            <a:r>
              <a:rPr lang="en-US" b="1" dirty="0"/>
              <a:t>classifiers</a:t>
            </a:r>
            <a:r>
              <a:rPr lang="en-US" dirty="0"/>
              <a:t> which are based on the margin maximization principle. They perform structural risk minimization, which improves the complexity of the </a:t>
            </a:r>
            <a:r>
              <a:rPr lang="en-US" b="1" dirty="0"/>
              <a:t>classifier</a:t>
            </a:r>
            <a:r>
              <a:rPr lang="en-US" dirty="0"/>
              <a:t> with the aim of achieving excellent generalization performance.</a:t>
            </a:r>
            <a:endParaRPr lang="en-US" b="1" dirty="0">
              <a:solidFill>
                <a:schemeClr val="accent1"/>
              </a:solidFill>
            </a:endParaRPr>
          </a:p>
          <a:p>
            <a:endParaRPr lang="en-US" b="1" dirty="0">
              <a:solidFill>
                <a:schemeClr val="accent1"/>
              </a:solidFill>
            </a:endParaRPr>
          </a:p>
        </p:txBody>
      </p:sp>
    </p:spTree>
    <p:extLst>
      <p:ext uri="{BB962C8B-B14F-4D97-AF65-F5344CB8AC3E}">
        <p14:creationId xmlns:p14="http://schemas.microsoft.com/office/powerpoint/2010/main" val="3392903101"/>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6784" y="695459"/>
            <a:ext cx="8915400" cy="5202884"/>
          </a:xfrm>
        </p:spPr>
        <p:txBody>
          <a:bodyPr/>
          <a:lstStyle/>
          <a:p>
            <a:r>
              <a:rPr lang="en-US" b="1" dirty="0">
                <a:solidFill>
                  <a:schemeClr val="accent1">
                    <a:lumMod val="75000"/>
                  </a:schemeClr>
                </a:solidFill>
              </a:rPr>
              <a:t>REDHAT 8(OS)  with Docker –</a:t>
            </a:r>
          </a:p>
          <a:p>
            <a:pPr marL="457200" lvl="1" indent="0">
              <a:buNone/>
            </a:pPr>
            <a:r>
              <a:rPr lang="en-US" dirty="0">
                <a:solidFill>
                  <a:schemeClr val="tx1"/>
                </a:solidFill>
              </a:rPr>
              <a:t>For running the machine learning model multiple times we will use this OS and also we will use a docker image so that we can use the most optimized systems.</a:t>
            </a:r>
          </a:p>
          <a:p>
            <a:pPr marL="457200" lvl="1" indent="0">
              <a:buNone/>
            </a:pPr>
            <a:endParaRPr lang="en-US" b="1" dirty="0">
              <a:solidFill>
                <a:schemeClr val="tx1"/>
              </a:solidFill>
            </a:endParaRPr>
          </a:p>
          <a:p>
            <a:pPr marL="457200" lvl="1" indent="0">
              <a:buNone/>
            </a:pPr>
            <a:endParaRPr lang="en-US" b="1" dirty="0">
              <a:solidFill>
                <a:schemeClr val="accent1">
                  <a:lumMod val="75000"/>
                </a:schemeClr>
              </a:solidFill>
            </a:endParaRPr>
          </a:p>
          <a:p>
            <a:r>
              <a:rPr lang="en-US" b="1" dirty="0">
                <a:solidFill>
                  <a:schemeClr val="accent1">
                    <a:lumMod val="75000"/>
                  </a:schemeClr>
                </a:solidFill>
              </a:rPr>
              <a:t>FLUTTER-</a:t>
            </a:r>
          </a:p>
          <a:p>
            <a:pPr marL="0" indent="0">
              <a:buNone/>
            </a:pPr>
            <a:r>
              <a:rPr lang="en-US" b="1" dirty="0">
                <a:solidFill>
                  <a:schemeClr val="accent1">
                    <a:lumMod val="75000"/>
                  </a:schemeClr>
                </a:solidFill>
              </a:rPr>
              <a:t> 	</a:t>
            </a:r>
            <a:r>
              <a:rPr lang="en-US" dirty="0">
                <a:solidFill>
                  <a:schemeClr val="tx1"/>
                </a:solidFill>
              </a:rPr>
              <a:t>After completing the framework we will create an app which will connect directly to the linux virtual machine and using that app we can  see the accuracy of the model and check the suspicious bank account details.</a:t>
            </a:r>
          </a:p>
          <a:p>
            <a:pPr marL="0" indent="0">
              <a:buNone/>
            </a:pPr>
            <a:endParaRPr lang="en-US" dirty="0">
              <a:solidFill>
                <a:schemeClr val="tx1"/>
              </a:solidFill>
            </a:endParaRPr>
          </a:p>
        </p:txBody>
      </p:sp>
    </p:spTree>
    <p:extLst>
      <p:ext uri="{BB962C8B-B14F-4D97-AF65-F5344CB8AC3E}">
        <p14:creationId xmlns:p14="http://schemas.microsoft.com/office/powerpoint/2010/main" val="2727087901"/>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25A33B-B8E0-4961-996F-DAD308D89D96}"/>
              </a:ext>
            </a:extLst>
          </p:cNvPr>
          <p:cNvSpPr>
            <a:spLocks noGrp="1"/>
          </p:cNvSpPr>
          <p:nvPr>
            <p:ph type="ctrTitle"/>
          </p:nvPr>
        </p:nvSpPr>
        <p:spPr>
          <a:xfrm>
            <a:off x="-2" y="2724209"/>
            <a:ext cx="4415123" cy="2112146"/>
          </a:xfrm>
        </p:spPr>
        <p:txBody>
          <a:bodyPr>
            <a:normAutofit/>
          </a:bodyPr>
          <a:lstStyle/>
          <a:p>
            <a:r>
              <a:rPr lang="en-US" sz="4000" b="1" u="sng" dirty="0">
                <a:solidFill>
                  <a:srgbClr val="FEFFFF"/>
                </a:solidFill>
              </a:rPr>
              <a:t>TEAM</a:t>
            </a:r>
            <a:br>
              <a:rPr lang="en-US" sz="4000" b="1" dirty="0">
                <a:solidFill>
                  <a:srgbClr val="FEFFFF"/>
                </a:solidFill>
              </a:rPr>
            </a:br>
            <a:r>
              <a:rPr lang="en-US" sz="4000" b="1" dirty="0">
                <a:solidFill>
                  <a:srgbClr val="FEFFFF"/>
                </a:solidFill>
              </a:rPr>
              <a:t>DARTH VADERS</a:t>
            </a:r>
            <a:endParaRPr lang="en-US" sz="4000" dirty="0">
              <a:solidFill>
                <a:srgbClr val="FEFFFF"/>
              </a:solidFill>
            </a:endParaRPr>
          </a:p>
        </p:txBody>
      </p:sp>
      <p:sp>
        <p:nvSpPr>
          <p:cNvPr id="1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descr="A person in orange shirt&#10;&#10;Description automatically generated">
            <a:extLst>
              <a:ext uri="{FF2B5EF4-FFF2-40B4-BE49-F238E27FC236}">
                <a16:creationId xmlns:a16="http://schemas.microsoft.com/office/drawing/2014/main" id="{98F8D353-41A2-4169-B22C-3BB6D0123A31}"/>
              </a:ext>
            </a:extLst>
          </p:cNvPr>
          <p:cNvPicPr>
            <a:picLocks noChangeAspect="1"/>
          </p:cNvPicPr>
          <p:nvPr/>
        </p:nvPicPr>
        <p:blipFill>
          <a:blip r:embed="rId2"/>
          <a:stretch>
            <a:fillRect/>
          </a:stretch>
        </p:blipFill>
        <p:spPr>
          <a:xfrm>
            <a:off x="5404022" y="431307"/>
            <a:ext cx="2127350" cy="2084803"/>
          </a:xfrm>
          <a:prstGeom prst="rect">
            <a:avLst/>
          </a:prstGeom>
        </p:spPr>
      </p:pic>
      <p:pic>
        <p:nvPicPr>
          <p:cNvPr id="10" name="Picture 9" descr="A person standing in front of a wooden door&#10;&#10;Description automatically generated">
            <a:extLst>
              <a:ext uri="{FF2B5EF4-FFF2-40B4-BE49-F238E27FC236}">
                <a16:creationId xmlns:a16="http://schemas.microsoft.com/office/drawing/2014/main" id="{9DCA0B39-5809-4C37-BD68-845CAEDB5FEC}"/>
              </a:ext>
            </a:extLst>
          </p:cNvPr>
          <p:cNvPicPr>
            <a:picLocks noChangeAspect="1"/>
          </p:cNvPicPr>
          <p:nvPr/>
        </p:nvPicPr>
        <p:blipFill>
          <a:blip r:embed="rId3"/>
          <a:stretch>
            <a:fillRect/>
          </a:stretch>
        </p:blipFill>
        <p:spPr>
          <a:xfrm>
            <a:off x="8970468" y="431307"/>
            <a:ext cx="2258055" cy="2084803"/>
          </a:xfrm>
          <a:prstGeom prst="rect">
            <a:avLst/>
          </a:prstGeom>
        </p:spPr>
      </p:pic>
      <p:pic>
        <p:nvPicPr>
          <p:cNvPr id="12" name="Picture 11" descr="A person looking at the camera&#10;&#10;Description automatically generated">
            <a:extLst>
              <a:ext uri="{FF2B5EF4-FFF2-40B4-BE49-F238E27FC236}">
                <a16:creationId xmlns:a16="http://schemas.microsoft.com/office/drawing/2014/main" id="{D1A2A625-1C13-4357-AA5E-5D2CFE1A74D0}"/>
              </a:ext>
            </a:extLst>
          </p:cNvPr>
          <p:cNvPicPr>
            <a:picLocks noChangeAspect="1"/>
          </p:cNvPicPr>
          <p:nvPr/>
        </p:nvPicPr>
        <p:blipFill>
          <a:blip r:embed="rId4"/>
          <a:stretch>
            <a:fillRect/>
          </a:stretch>
        </p:blipFill>
        <p:spPr>
          <a:xfrm>
            <a:off x="5038875" y="3599946"/>
            <a:ext cx="3060572" cy="2290108"/>
          </a:xfrm>
          <a:prstGeom prst="rect">
            <a:avLst/>
          </a:prstGeom>
        </p:spPr>
      </p:pic>
      <p:pic>
        <p:nvPicPr>
          <p:cNvPr id="16" name="Picture 15" descr="A person wearing a suit and tie&#10;&#10;Description automatically generated">
            <a:extLst>
              <a:ext uri="{FF2B5EF4-FFF2-40B4-BE49-F238E27FC236}">
                <a16:creationId xmlns:a16="http://schemas.microsoft.com/office/drawing/2014/main" id="{28777CDF-A6B9-4543-B79C-0212A1C82991}"/>
              </a:ext>
            </a:extLst>
          </p:cNvPr>
          <p:cNvPicPr>
            <a:picLocks noChangeAspect="1"/>
          </p:cNvPicPr>
          <p:nvPr/>
        </p:nvPicPr>
        <p:blipFill>
          <a:blip r:embed="rId5"/>
          <a:stretch>
            <a:fillRect/>
          </a:stretch>
        </p:blipFill>
        <p:spPr>
          <a:xfrm>
            <a:off x="8962953" y="3599946"/>
            <a:ext cx="2427707" cy="1888688"/>
          </a:xfrm>
          <a:prstGeom prst="rect">
            <a:avLst/>
          </a:prstGeom>
        </p:spPr>
      </p:pic>
      <p:sp>
        <p:nvSpPr>
          <p:cNvPr id="18" name="TextBox 17">
            <a:extLst>
              <a:ext uri="{FF2B5EF4-FFF2-40B4-BE49-F238E27FC236}">
                <a16:creationId xmlns:a16="http://schemas.microsoft.com/office/drawing/2014/main" id="{3DA02E39-5FF1-4560-A8A0-07B374F6A97D}"/>
              </a:ext>
            </a:extLst>
          </p:cNvPr>
          <p:cNvSpPr txBox="1"/>
          <p:nvPr/>
        </p:nvSpPr>
        <p:spPr>
          <a:xfrm>
            <a:off x="5404022" y="2798521"/>
            <a:ext cx="2330278" cy="369332"/>
          </a:xfrm>
          <a:prstGeom prst="rect">
            <a:avLst/>
          </a:prstGeom>
          <a:noFill/>
        </p:spPr>
        <p:txBody>
          <a:bodyPr wrap="square" rtlCol="0">
            <a:spAutoFit/>
          </a:bodyPr>
          <a:lstStyle/>
          <a:p>
            <a:r>
              <a:rPr lang="en-US" dirty="0"/>
              <a:t>Abhinav Sharma</a:t>
            </a:r>
          </a:p>
        </p:txBody>
      </p:sp>
      <p:sp>
        <p:nvSpPr>
          <p:cNvPr id="19" name="TextBox 18">
            <a:extLst>
              <a:ext uri="{FF2B5EF4-FFF2-40B4-BE49-F238E27FC236}">
                <a16:creationId xmlns:a16="http://schemas.microsoft.com/office/drawing/2014/main" id="{C46603A4-CFA3-4356-AA41-2A17BC9ED379}"/>
              </a:ext>
            </a:extLst>
          </p:cNvPr>
          <p:cNvSpPr txBox="1"/>
          <p:nvPr/>
        </p:nvSpPr>
        <p:spPr>
          <a:xfrm>
            <a:off x="9148054" y="2798521"/>
            <a:ext cx="2420192" cy="369332"/>
          </a:xfrm>
          <a:prstGeom prst="rect">
            <a:avLst/>
          </a:prstGeom>
          <a:noFill/>
        </p:spPr>
        <p:txBody>
          <a:bodyPr wrap="square" rtlCol="0">
            <a:spAutoFit/>
          </a:bodyPr>
          <a:lstStyle/>
          <a:p>
            <a:r>
              <a:rPr lang="en-US" dirty="0"/>
              <a:t>Akshat </a:t>
            </a:r>
            <a:r>
              <a:rPr lang="en-US" dirty="0" err="1"/>
              <a:t>Soni</a:t>
            </a:r>
            <a:endParaRPr lang="en-US" dirty="0"/>
          </a:p>
        </p:txBody>
      </p:sp>
      <p:sp>
        <p:nvSpPr>
          <p:cNvPr id="20" name="TextBox 19">
            <a:extLst>
              <a:ext uri="{FF2B5EF4-FFF2-40B4-BE49-F238E27FC236}">
                <a16:creationId xmlns:a16="http://schemas.microsoft.com/office/drawing/2014/main" id="{4ADFC778-AF01-42F7-BDED-E4FF07CD6BB4}"/>
              </a:ext>
            </a:extLst>
          </p:cNvPr>
          <p:cNvSpPr txBox="1"/>
          <p:nvPr/>
        </p:nvSpPr>
        <p:spPr>
          <a:xfrm>
            <a:off x="5412002" y="5967160"/>
            <a:ext cx="2786196" cy="369332"/>
          </a:xfrm>
          <a:prstGeom prst="rect">
            <a:avLst/>
          </a:prstGeom>
          <a:noFill/>
        </p:spPr>
        <p:txBody>
          <a:bodyPr wrap="square" rtlCol="0">
            <a:spAutoFit/>
          </a:bodyPr>
          <a:lstStyle/>
          <a:p>
            <a:r>
              <a:rPr lang="en-US" dirty="0"/>
              <a:t>Akshat Sharma</a:t>
            </a:r>
          </a:p>
        </p:txBody>
      </p:sp>
      <p:sp>
        <p:nvSpPr>
          <p:cNvPr id="21" name="TextBox 20">
            <a:extLst>
              <a:ext uri="{FF2B5EF4-FFF2-40B4-BE49-F238E27FC236}">
                <a16:creationId xmlns:a16="http://schemas.microsoft.com/office/drawing/2014/main" id="{CB07EA2B-3C88-46B6-A878-BC9C248FC7B8}"/>
              </a:ext>
            </a:extLst>
          </p:cNvPr>
          <p:cNvSpPr txBox="1"/>
          <p:nvPr/>
        </p:nvSpPr>
        <p:spPr>
          <a:xfrm>
            <a:off x="8962953" y="5705388"/>
            <a:ext cx="2786196" cy="369332"/>
          </a:xfrm>
          <a:prstGeom prst="rect">
            <a:avLst/>
          </a:prstGeom>
          <a:noFill/>
        </p:spPr>
        <p:txBody>
          <a:bodyPr wrap="square" rtlCol="0">
            <a:spAutoFit/>
          </a:bodyPr>
          <a:lstStyle/>
          <a:p>
            <a:r>
              <a:rPr lang="en-US" dirty="0" err="1"/>
              <a:t>Harkirat</a:t>
            </a:r>
            <a:r>
              <a:rPr lang="en-US" dirty="0"/>
              <a:t> Singh</a:t>
            </a:r>
          </a:p>
        </p:txBody>
      </p:sp>
    </p:spTree>
    <p:extLst>
      <p:ext uri="{BB962C8B-B14F-4D97-AF65-F5344CB8AC3E}">
        <p14:creationId xmlns:p14="http://schemas.microsoft.com/office/powerpoint/2010/main" val="2459592621"/>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otalTime>7</TotalTime>
  <Words>765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Code Innovation Series</vt:lpstr>
      <vt:lpstr>PROBLEM STATEMENT:- </vt:lpstr>
      <vt:lpstr>What Is Fintech (Financial Technology)?</vt:lpstr>
      <vt:lpstr>PowerPoint Presentation</vt:lpstr>
      <vt:lpstr>OUR PROJECT IDEA:-</vt:lpstr>
      <vt:lpstr>PROJECT WORKFLOW:-</vt:lpstr>
      <vt:lpstr>TECHNOLOGIES INVOLVED:-</vt:lpstr>
      <vt:lpstr>PowerPoint Presentation</vt:lpstr>
      <vt:lpstr>TEAM DARTH VADERS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Innovation Series</dc:title>
  <dc:creator>abhinav sharma</dc:creator>
  <cp:lastModifiedBy>abhinav sharma</cp:lastModifiedBy>
  <cp:revision>5</cp:revision>
  <dcterms:created xsi:type="dcterms:W3CDTF">2020-10-27T17:02:54Z</dcterms:created>
  <dcterms:modified xsi:type="dcterms:W3CDTF">2020-10-27T17:09:57Z</dcterms:modified>
</cp:coreProperties>
</file>