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80" r:id="rId4"/>
    <p:sldId id="282" r:id="rId5"/>
    <p:sldId id="259" r:id="rId6"/>
    <p:sldId id="262" r:id="rId7"/>
    <p:sldId id="285" r:id="rId8"/>
    <p:sldId id="263" r:id="rId9"/>
    <p:sldId id="265" r:id="rId10"/>
    <p:sldId id="286" r:id="rId11"/>
    <p:sldId id="260" r:id="rId12"/>
    <p:sldId id="276" r:id="rId13"/>
    <p:sldId id="277" r:id="rId14"/>
    <p:sldId id="287" r:id="rId15"/>
    <p:sldId id="278" r:id="rId16"/>
    <p:sldId id="267" r:id="rId17"/>
    <p:sldId id="268" r:id="rId18"/>
    <p:sldId id="284" r:id="rId19"/>
    <p:sldId id="269" r:id="rId20"/>
    <p:sldId id="2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3581400"/>
            <a:ext cx="7001588" cy="83879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Warlow Sans" pitchFamily="50" charset="0"/>
              </a:rPr>
              <a:t>flickmate.com</a:t>
            </a:r>
            <a:endParaRPr lang="en-IN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Warlow Sans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4421" y="5168551"/>
            <a:ext cx="2590927" cy="1232249"/>
          </a:xfrm>
        </p:spPr>
        <p:txBody>
          <a:bodyPr>
            <a:normAutofit/>
          </a:bodyPr>
          <a:lstStyle/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ABHINAND A S</a:t>
            </a:r>
          </a:p>
          <a:p>
            <a:r>
              <a:rPr lang="en-US" dirty="0" smtClean="0"/>
              <a:t>ADHIL NOWFAL 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10001" y="4250921"/>
            <a:ext cx="5694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  <a:lumOff val="25000"/>
                  </a:schemeClr>
                </a:solidFill>
                <a:latin typeface="Quicksand Book" panose="02070303000000060000" pitchFamily="18" charset="0"/>
              </a:rPr>
              <a:t> An Online Movie Ticket Booking Solution</a:t>
            </a:r>
            <a:endParaRPr lang="en-IN" sz="1600" dirty="0">
              <a:solidFill>
                <a:schemeClr val="bg2">
                  <a:lumMod val="75000"/>
                  <a:lumOff val="25000"/>
                </a:schemeClr>
              </a:solidFill>
              <a:latin typeface="Quicksand Book" panose="0207030300000006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1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Module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Calculates total </a:t>
            </a:r>
            <a:r>
              <a:rPr lang="en-US" dirty="0"/>
              <a:t>ticket </a:t>
            </a:r>
            <a:r>
              <a:rPr lang="en-US" dirty="0" smtClean="0"/>
              <a:t>price and  generates a booking </a:t>
            </a:r>
            <a:r>
              <a:rPr lang="en-US" dirty="0"/>
              <a:t>confirmations with e-tickets.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6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073150" y="2638485"/>
            <a:ext cx="354753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A Use case is a description of set of sequence of actions.  Graphically it is rendered as an ellipse with solid line including only its name.  Use case diagram is a </a:t>
            </a:r>
            <a:r>
              <a:rPr lang="en-US" sz="1700" dirty="0" err="1"/>
              <a:t>behavioural</a:t>
            </a:r>
            <a:r>
              <a:rPr lang="en-US" sz="1700" dirty="0"/>
              <a:t> diagram that shows a set of use cases and actors and their relationship.  It is an association between the use cases and actors.  An actor represents a real-world object.  Primary Actor – Sender, Secondary Actor Receiver.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08" y="293513"/>
            <a:ext cx="65341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16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10000" y="3491450"/>
            <a:ext cx="2903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SIGNIN </a:t>
            </a:r>
            <a:r>
              <a:rPr lang="en-US" dirty="0" smtClean="0"/>
              <a:t>TABLE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270151"/>
              </p:ext>
            </p:extLst>
          </p:nvPr>
        </p:nvGraphicFramePr>
        <p:xfrm>
          <a:off x="3238499" y="2560320"/>
          <a:ext cx="8143499" cy="3548741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889727"/>
                <a:gridCol w="2365557"/>
                <a:gridCol w="2080059"/>
                <a:gridCol w="1808156"/>
              </a:tblGrid>
              <a:tr h="61395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u="none" strike="noStrike" dirty="0">
                          <a:effectLst/>
                        </a:rPr>
                        <a:t>FIELD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u="none" strike="noStrike" dirty="0">
                          <a:effectLst/>
                        </a:rPr>
                        <a:t>DATA STORED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u="none" strike="noStrike" dirty="0">
                          <a:effectLst/>
                        </a:rPr>
                        <a:t>DATATYPE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u="none" strike="noStrike" dirty="0">
                          <a:effectLst/>
                        </a:rPr>
                        <a:t>CONSTRAINTS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</a:tr>
              <a:tr h="692331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495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 err="1">
                          <a:effectLst/>
                        </a:rPr>
                        <a:t>uID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USER ID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INT(255)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>
                          <a:effectLst/>
                        </a:rPr>
                        <a:t>PRIMARY KEY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</a:tr>
              <a:tr h="561397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 dirty="0" err="1">
                          <a:effectLst/>
                        </a:rPr>
                        <a:t>fpoints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effectLst/>
                        </a:rPr>
                        <a:t/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   FLICK POINTS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effectLst/>
                        </a:rPr>
                        <a:t/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INT(255)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NOT NULL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</a:tr>
              <a:tr h="849086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>
                          <a:effectLst/>
                        </a:rPr>
                        <a:t>pnumber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effectLst/>
                        </a:rPr>
                        <a:t/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   PHONE NUMBER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effectLst/>
                        </a:rPr>
                        <a:t/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VARCHAR(255)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effectLst/>
                        </a:rPr>
                        <a:t/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NOT NULL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</a:tr>
              <a:tr h="831973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495"/>
                        </a:spcBef>
                        <a:spcAft>
                          <a:spcPts val="0"/>
                        </a:spcAft>
                      </a:pPr>
                      <a:r>
                        <a:rPr lang="en-IN" sz="1200" u="none" strike="noStrike">
                          <a:effectLst/>
                        </a:rPr>
                        <a:t>password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PASSWORD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effectLst/>
                        </a:rPr>
                        <a:t/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VARCHAR(255)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effectLst/>
                        </a:rPr>
                        <a:t/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NOT NULL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9" y="2832099"/>
            <a:ext cx="17401799" cy="69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6929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4992" y="235037"/>
            <a:ext cx="279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BOOKING</a:t>
            </a:r>
          </a:p>
          <a:p>
            <a:r>
              <a:rPr lang="en-US" dirty="0" smtClean="0"/>
              <a:t>TABLE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097722"/>
              </p:ext>
            </p:extLst>
          </p:nvPr>
        </p:nvGraphicFramePr>
        <p:xfrm>
          <a:off x="2233749" y="1097281"/>
          <a:ext cx="8412481" cy="526433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811703"/>
                <a:gridCol w="2022366"/>
                <a:gridCol w="2373471"/>
                <a:gridCol w="2204941"/>
              </a:tblGrid>
              <a:tr h="1052866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1" dirty="0">
                          <a:effectLst/>
                        </a:rPr>
                        <a:t/>
                      </a:r>
                      <a:br>
                        <a:rPr lang="en-IN" b="1" dirty="0">
                          <a:effectLst/>
                        </a:rPr>
                      </a:br>
                      <a:r>
                        <a:rPr lang="en-IN" sz="1200" b="1" u="none" strike="noStrike" dirty="0">
                          <a:effectLst/>
                        </a:rPr>
                        <a:t>FIELD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1" dirty="0">
                          <a:effectLst/>
                        </a:rPr>
                        <a:t/>
                      </a:r>
                      <a:br>
                        <a:rPr lang="en-IN" b="1" dirty="0">
                          <a:effectLst/>
                        </a:rPr>
                      </a:br>
                      <a:r>
                        <a:rPr lang="en-IN" sz="1200" b="1" u="none" strike="noStrike" dirty="0">
                          <a:effectLst/>
                        </a:rPr>
                        <a:t>DATA STORED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1" dirty="0">
                          <a:effectLst/>
                        </a:rPr>
                        <a:t/>
                      </a:r>
                      <a:br>
                        <a:rPr lang="en-IN" b="1" dirty="0">
                          <a:effectLst/>
                        </a:rPr>
                      </a:br>
                      <a:r>
                        <a:rPr lang="en-IN" sz="1200" b="1" u="none" strike="noStrike" dirty="0">
                          <a:effectLst/>
                        </a:rPr>
                        <a:t>DATATYPE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b="1" dirty="0">
                          <a:effectLst/>
                        </a:rPr>
                        <a:t/>
                      </a:r>
                      <a:br>
                        <a:rPr lang="en-IN" b="1" dirty="0">
                          <a:effectLst/>
                        </a:rPr>
                      </a:br>
                      <a:r>
                        <a:rPr lang="en-IN" sz="1200" b="1" u="none" strike="noStrike" dirty="0">
                          <a:effectLst/>
                        </a:rPr>
                        <a:t>CONSTRAINTS</a:t>
                      </a: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</a:tr>
              <a:tr h="1052866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effectLst/>
                        </a:rPr>
                        <a:t/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sz="1200" u="none" strike="noStrike" dirty="0" err="1">
                          <a:effectLst/>
                        </a:rPr>
                        <a:t>sid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effectLst/>
                        </a:rPr>
                        <a:t/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SEAT ID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INT(255)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PRIMARY KEY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</a:tr>
              <a:tr h="1052866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sno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effectLst/>
                        </a:rPr>
                        <a:t/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SEAT NAME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effectLst/>
                        </a:rPr>
                        <a:t/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VARCHAR(20)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NOT NULL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</a:tr>
              <a:tr h="1052866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stype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SEAT TYPE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effectLst/>
                        </a:rPr>
                        <a:t/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VARCHAR(1)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NOT NULL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</a:tr>
              <a:tr h="1052866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uID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>
                          <a:effectLst/>
                        </a:rPr>
                        <a:t/>
                      </a:r>
                      <a:br>
                        <a:rPr lang="en-IN">
                          <a:effectLst/>
                        </a:rPr>
                      </a:br>
                      <a:r>
                        <a:rPr lang="en-IN" sz="1200" u="none" strike="noStrike">
                          <a:effectLst/>
                        </a:rPr>
                        <a:t>USER ID</a:t>
                      </a:r>
                      <a:endParaRPr lang="en-IN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effectLst/>
                        </a:rPr>
                        <a:t/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INT(255)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dirty="0">
                          <a:effectLst/>
                        </a:rPr>
                        <a:t/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sz="1200" u="none" strike="noStrike" dirty="0">
                          <a:effectLst/>
                        </a:rPr>
                        <a:t>FOREIGN KEY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1453" y="2390695"/>
            <a:ext cx="17976585" cy="87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69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3369" y="235037"/>
            <a:ext cx="2791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PAYMENT</a:t>
            </a:r>
          </a:p>
          <a:p>
            <a:r>
              <a:rPr lang="en-US" dirty="0" smtClean="0"/>
              <a:t>TABLE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853768"/>
              </p:ext>
            </p:extLst>
          </p:nvPr>
        </p:nvGraphicFramePr>
        <p:xfrm>
          <a:off x="2847703" y="235037"/>
          <a:ext cx="6884125" cy="645314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32258"/>
                <a:gridCol w="2083353"/>
                <a:gridCol w="1845580"/>
                <a:gridCol w="1822934"/>
              </a:tblGrid>
              <a:tr h="427711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</a:rPr>
                        <a:t/>
                      </a:r>
                      <a:br>
                        <a:rPr lang="en-IN" sz="1100" b="1" dirty="0">
                          <a:effectLst/>
                        </a:rPr>
                      </a:br>
                      <a:r>
                        <a:rPr lang="en-IN" sz="800" b="1" u="none" strike="noStrike" dirty="0">
                          <a:effectLst/>
                        </a:rPr>
                        <a:t>FIELD</a:t>
                      </a:r>
                      <a:endParaRPr lang="en-IN" sz="1100" b="1" dirty="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</a:rPr>
                        <a:t/>
                      </a:r>
                      <a:br>
                        <a:rPr lang="en-IN" sz="1100" b="1" dirty="0">
                          <a:effectLst/>
                        </a:rPr>
                      </a:br>
                      <a:r>
                        <a:rPr lang="en-IN" sz="800" b="1" u="none" strike="noStrike" dirty="0">
                          <a:effectLst/>
                        </a:rPr>
                        <a:t>DATA STORED</a:t>
                      </a:r>
                      <a:endParaRPr lang="en-IN" sz="1100" b="1" dirty="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</a:rPr>
                        <a:t/>
                      </a:r>
                      <a:br>
                        <a:rPr lang="en-IN" sz="1100" b="1" dirty="0">
                          <a:effectLst/>
                        </a:rPr>
                      </a:br>
                      <a:r>
                        <a:rPr lang="en-IN" sz="800" b="1" u="none" strike="noStrike" dirty="0">
                          <a:effectLst/>
                        </a:rPr>
                        <a:t>DATATYPE</a:t>
                      </a:r>
                      <a:endParaRPr lang="en-IN" sz="1100" b="1" dirty="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</a:rPr>
                        <a:t/>
                      </a:r>
                      <a:br>
                        <a:rPr lang="en-IN" sz="1100" b="1" dirty="0">
                          <a:effectLst/>
                        </a:rPr>
                      </a:br>
                      <a:r>
                        <a:rPr lang="en-IN" sz="800" b="1" u="none" strike="noStrike" dirty="0">
                          <a:effectLst/>
                        </a:rPr>
                        <a:t>CONSTRAINTS</a:t>
                      </a:r>
                      <a:endParaRPr lang="en-IN" sz="1100" b="1" dirty="0">
                        <a:effectLst/>
                      </a:endParaRPr>
                    </a:p>
                  </a:txBody>
                  <a:tcPr marL="58059" marR="58059" marT="29030" marB="29030" anchor="ctr"/>
                </a:tc>
              </a:tr>
              <a:tr h="370673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 err="1">
                          <a:effectLst/>
                        </a:rPr>
                        <a:t>pid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PAYMENT ID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INT(255)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0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PRIMARY KEY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</a:tr>
              <a:tr h="370673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 err="1">
                          <a:effectLst/>
                        </a:rPr>
                        <a:t>ptprice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TOTAL PRICE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INT(255)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1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NONE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</a:tr>
              <a:tr h="370673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s1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SEAT 1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VARCHAR(255)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NONE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</a:tr>
              <a:tr h="370673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s2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SEAT 2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VARCHAR(255)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NULL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</a:tr>
              <a:tr h="370673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s3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SEAT 3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VARCHAR(255)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2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NULL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</a:tr>
              <a:tr h="370673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s4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SEAT 4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VARCHAR(255)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3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NULL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</a:tr>
              <a:tr h="370673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s5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SEAT 5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VARCHAR(255)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NULL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</a:tr>
              <a:tr h="370673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s6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SEAT 6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VARCHAR(255)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NULL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</a:tr>
              <a:tr h="370673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s7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SEAT 7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VARCHAR(255)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NULL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</a:tr>
              <a:tr h="370673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s8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SEAT 8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VARCHAR(255)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NULL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</a:tr>
              <a:tr h="370673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s9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SEAT 9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VARCHAR(255)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NULL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</a:tr>
              <a:tr h="370673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s10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1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SEAT 10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VARCHAR(255)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NULL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</a:tr>
              <a:tr h="370673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uID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USER ID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INT(255)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  FORIGN KEY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</a:tr>
              <a:tr h="370673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pdate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PAYMENT DATE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DATE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CURRENT_TIMESTAMP() 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</a:tr>
              <a:tr h="232667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psdate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SHOW DATE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DATE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NONE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</a:tr>
              <a:tr h="370673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pstime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SHOW TIME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VARCHAR(255)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NONE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</a:tr>
              <a:tr h="232667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mid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MOVIE ID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INT(11)</a:t>
                      </a:r>
                      <a:endParaRPr lang="en-IN" sz="1100">
                        <a:effectLst/>
                      </a:endParaRPr>
                    </a:p>
                  </a:txBody>
                  <a:tcPr marL="58059" marR="58059" marT="29030" marB="29030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FORIGN KEY</a:t>
                      </a:r>
                      <a:endParaRPr lang="en-IN" sz="1100" dirty="0">
                        <a:effectLst/>
                      </a:endParaRPr>
                    </a:p>
                  </a:txBody>
                  <a:tcPr marL="58059" marR="58059" marT="29030" marB="2903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05595" y="1293008"/>
            <a:ext cx="22825523" cy="56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72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186" y="369752"/>
            <a:ext cx="448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MOVIES TABLE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15491"/>
              </p:ext>
            </p:extLst>
          </p:nvPr>
        </p:nvGraphicFramePr>
        <p:xfrm>
          <a:off x="3004458" y="317497"/>
          <a:ext cx="7720147" cy="6449061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322726"/>
                <a:gridCol w="2709048"/>
                <a:gridCol w="1996809"/>
                <a:gridCol w="1691564"/>
              </a:tblGrid>
              <a:tr h="794400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</a:rPr>
                        <a:t/>
                      </a:r>
                      <a:br>
                        <a:rPr lang="en-IN" sz="1300" b="1" dirty="0">
                          <a:effectLst/>
                        </a:rPr>
                      </a:br>
                      <a:r>
                        <a:rPr lang="en-IN" sz="800" b="1" u="none" strike="noStrike" dirty="0">
                          <a:effectLst/>
                        </a:rPr>
                        <a:t>FIELD</a:t>
                      </a:r>
                      <a:endParaRPr lang="en-IN" sz="1300" b="1" dirty="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</a:rPr>
                        <a:t/>
                      </a:r>
                      <a:br>
                        <a:rPr lang="en-IN" sz="1300" b="1" dirty="0">
                          <a:effectLst/>
                        </a:rPr>
                      </a:br>
                      <a:r>
                        <a:rPr lang="en-IN" sz="800" b="1" u="none" strike="noStrike" dirty="0">
                          <a:effectLst/>
                        </a:rPr>
                        <a:t>DATA STORED</a:t>
                      </a:r>
                      <a:endParaRPr lang="en-IN" sz="1300" b="1" dirty="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</a:rPr>
                        <a:t/>
                      </a:r>
                      <a:br>
                        <a:rPr lang="en-IN" sz="1300" b="1" dirty="0">
                          <a:effectLst/>
                        </a:rPr>
                      </a:br>
                      <a:r>
                        <a:rPr lang="en-IN" sz="800" b="1" u="none" strike="noStrike" dirty="0">
                          <a:effectLst/>
                        </a:rPr>
                        <a:t>DATATYPE</a:t>
                      </a:r>
                      <a:endParaRPr lang="en-IN" sz="1300" b="1" dirty="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IN" sz="1300" b="1" dirty="0">
                          <a:effectLst/>
                        </a:rPr>
                        <a:t/>
                      </a:r>
                      <a:br>
                        <a:rPr lang="en-IN" sz="1300" b="1" dirty="0">
                          <a:effectLst/>
                        </a:rPr>
                      </a:br>
                      <a:r>
                        <a:rPr lang="en-IN" sz="800" b="1" u="none" strike="noStrike" dirty="0">
                          <a:effectLst/>
                        </a:rPr>
                        <a:t> CONSTRAINTS</a:t>
                      </a:r>
                      <a:endParaRPr lang="en-IN" sz="1300" b="1" dirty="0">
                        <a:effectLst/>
                      </a:endParaRPr>
                    </a:p>
                  </a:txBody>
                  <a:tcPr marL="63930" marR="63930" marT="31965" marB="31965" anchor="ctr"/>
                </a:tc>
              </a:tr>
              <a:tr h="496500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mid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MOVIE ID</a:t>
                      </a:r>
                      <a:endParaRPr lang="en-IN" sz="1300" dirty="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INT(11)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PRIMARY KEY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</a:tr>
              <a:tr h="478050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mname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MOVIE NAME </a:t>
                      </a:r>
                      <a:endParaRPr lang="en-IN" sz="1300" dirty="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VARCHAR(250)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4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NONE 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</a:tr>
              <a:tr h="496500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mdes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MOVIE DES</a:t>
                      </a:r>
                      <a:endParaRPr lang="en-IN" sz="1300" dirty="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VARCHAR(1024)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NONE 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</a:tr>
              <a:tr h="323414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mrating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MOVIE RATING</a:t>
                      </a:r>
                      <a:endParaRPr lang="en-IN" sz="1300" dirty="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FLOAT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NONE </a:t>
                      </a:r>
                      <a:endParaRPr lang="en-IN" sz="1300" dirty="0">
                        <a:effectLst/>
                      </a:endParaRPr>
                    </a:p>
                  </a:txBody>
                  <a:tcPr marL="63930" marR="63930" marT="31965" marB="31965" anchor="ctr"/>
                </a:tc>
              </a:tr>
              <a:tr h="496500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mtlink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MOVIE TRAILER LINK</a:t>
                      </a:r>
                      <a:endParaRPr lang="en-IN" sz="1300" dirty="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VARCHAR(1024)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NONE 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</a:tr>
              <a:tr h="478050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mdir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MOVIE DIRECTOR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VARCHAR(100)</a:t>
                      </a:r>
                      <a:endParaRPr lang="en-IN" sz="1300" dirty="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NONE 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</a:tr>
              <a:tr h="478050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mlang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MOVIE LANGUAGE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VARCHAR(100)</a:t>
                      </a:r>
                      <a:endParaRPr lang="en-IN" sz="1300" dirty="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NONE 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</a:tr>
              <a:tr h="324104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msd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MOVIE START DATE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DATE</a:t>
                      </a:r>
                      <a:endParaRPr lang="en-IN" sz="1300" dirty="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NONE 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</a:tr>
              <a:tr h="337206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med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MOVIE EDIT DATE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DATE</a:t>
                      </a:r>
                      <a:endParaRPr lang="en-IN" sz="1300" dirty="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NONE 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</a:tr>
              <a:tr h="478050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47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mpos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MOVIE POSTER </a:t>
                      </a:r>
                      <a:endParaRPr lang="en-IN" sz="1300" dirty="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47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VARCHAR(500)</a:t>
                      </a:r>
                      <a:endParaRPr lang="en-IN" sz="1300" dirty="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47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NONE 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</a:tr>
              <a:tr h="323414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mssp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MOVIE SILVER PRICE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DOUBLE</a:t>
                      </a:r>
                      <a:endParaRPr lang="en-IN" sz="1300" dirty="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NONE </a:t>
                      </a:r>
                      <a:endParaRPr lang="en-IN" sz="1300" dirty="0">
                        <a:effectLst/>
                      </a:endParaRPr>
                    </a:p>
                  </a:txBody>
                  <a:tcPr marL="63930" marR="63930" marT="31965" marB="31965" anchor="ctr"/>
                </a:tc>
              </a:tr>
              <a:tr h="448323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mgsp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MOVIE GOLD PRICE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DOUBLE</a:t>
                      </a:r>
                      <a:endParaRPr lang="en-IN" sz="1300" dirty="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NONE </a:t>
                      </a:r>
                      <a:endParaRPr lang="en-IN" sz="1300" dirty="0">
                        <a:effectLst/>
                      </a:endParaRPr>
                    </a:p>
                  </a:txBody>
                  <a:tcPr marL="63930" marR="63930" marT="31965" marB="31965" anchor="ctr"/>
                </a:tc>
              </a:tr>
              <a:tr h="496500"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49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mpsp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565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>
                          <a:effectLst/>
                        </a:rPr>
                        <a:t>MOVIE PLATINUM PRICE</a:t>
                      </a:r>
                      <a:endParaRPr lang="en-IN" sz="130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49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DOUBLE</a:t>
                      </a:r>
                      <a:endParaRPr lang="en-IN" sz="1300" dirty="0">
                        <a:effectLst/>
                      </a:endParaRPr>
                    </a:p>
                  </a:txBody>
                  <a:tcPr marL="63930" marR="63930" marT="31965" marB="31965" anchor="ctr"/>
                </a:tc>
                <a:tc>
                  <a:txBody>
                    <a:bodyPr/>
                    <a:lstStyle/>
                    <a:p>
                      <a:pPr indent="228600" algn="ctr" rtl="0" fontAlgn="t">
                        <a:spcBef>
                          <a:spcPts val="490"/>
                        </a:spcBef>
                        <a:spcAft>
                          <a:spcPts val="0"/>
                        </a:spcAft>
                      </a:pPr>
                      <a:r>
                        <a:rPr lang="en-IN" sz="800" u="none" strike="noStrike" dirty="0">
                          <a:effectLst/>
                        </a:rPr>
                        <a:t>NONE </a:t>
                      </a:r>
                      <a:endParaRPr lang="en-IN" sz="1300" dirty="0">
                        <a:effectLst/>
                      </a:endParaRPr>
                    </a:p>
                  </a:txBody>
                  <a:tcPr marL="63930" marR="63930" marT="31965" marB="31965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56099" y="1798628"/>
            <a:ext cx="23285278" cy="722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058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Dataflow Diagrams (DFDs)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0000" y="2069431"/>
            <a:ext cx="11004884" cy="419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Data Flow Diagram (DFD) is a traditional visual representation of the information flows within a system.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neat and clear DFD can depict the right amount of the system requirement graphically. It can be manual, automated, or a combination of both.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 shows how data enters and leaves the system, what changes the information, and where data is stored.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objective of a DFD is to show the scope and boundaries of a system as a whole.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It may be used as a communication tool between a system analyst and any person who plays a part in the order that acts as a starting point for redesigning a system. The DFD is also called as a data flow graph or bubble chart.</a:t>
            </a:r>
          </a:p>
        </p:txBody>
      </p:sp>
    </p:spTree>
    <p:extLst>
      <p:ext uri="{BB962C8B-B14F-4D97-AF65-F5344CB8AC3E}">
        <p14:creationId xmlns:p14="http://schemas.microsoft.com/office/powerpoint/2010/main" val="253171434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 Level Diagram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14" y="3319398"/>
            <a:ext cx="9194169" cy="193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Level Diagram (USER)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99" y="1946366"/>
            <a:ext cx="8835895" cy="48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3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Level Diagram (ADMIN)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492" y="1988886"/>
            <a:ext cx="5686772" cy="476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7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49178" y="2374232"/>
            <a:ext cx="112936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Flickmate</a:t>
            </a:r>
            <a:r>
              <a:rPr lang="en-US" dirty="0"/>
              <a:t> is a specialized online movie ticket booking platform exclusively partnered with a single theater. Users can access a user-friendly interface to browse movie listings, select desired </a:t>
            </a:r>
            <a:r>
              <a:rPr lang="en-US" dirty="0" err="1"/>
              <a:t>showtimes</a:t>
            </a:r>
            <a:r>
              <a:rPr lang="en-US" dirty="0"/>
              <a:t>, and book tickets conveniently. The platform offers features like seat selection, loyalty points for discounts, </a:t>
            </a:r>
            <a:r>
              <a:rPr lang="en-US" dirty="0" err="1" smtClean="0"/>
              <a:t>IMDb</a:t>
            </a:r>
            <a:r>
              <a:rPr lang="en-US" dirty="0" smtClean="0"/>
              <a:t> </a:t>
            </a:r>
            <a:r>
              <a:rPr lang="en-US" dirty="0"/>
              <a:t>ratings, and a responsive design for seamless accessibility across devices. </a:t>
            </a:r>
            <a:r>
              <a:rPr lang="en-US" dirty="0" err="1"/>
              <a:t>Flickmate</a:t>
            </a:r>
            <a:r>
              <a:rPr lang="en-US" dirty="0"/>
              <a:t> focuses on delivering a personalized and hassle-free movie booking experience catered to patrons of the partnered theater. With its exclusive partnership, </a:t>
            </a:r>
            <a:r>
              <a:rPr lang="en-US" dirty="0" err="1"/>
              <a:t>Flickmate</a:t>
            </a:r>
            <a:r>
              <a:rPr lang="en-US" dirty="0"/>
              <a:t> aims to streamline the ticket reservation process, making it a go-to platform for moviegoers seeking a convenient and enjoyable cinema experience at the designated theater.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55349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272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 Specification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3300" y="2311400"/>
            <a:ext cx="515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HARDWARE CONFIGURATION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 smtClean="0"/>
              <a:t>Client Side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Server Side</a:t>
            </a:r>
            <a:endParaRPr lang="en-IN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562319"/>
              </p:ext>
            </p:extLst>
          </p:nvPr>
        </p:nvGraphicFramePr>
        <p:xfrm>
          <a:off x="1092200" y="3323166"/>
          <a:ext cx="8128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Ram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512 Mb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Hard Disk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 Gb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Processor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1.0 </a:t>
                      </a:r>
                      <a:r>
                        <a:rPr lang="en-US" b="0" dirty="0" err="1" smtClean="0"/>
                        <a:t>Ghz</a:t>
                      </a:r>
                      <a:endParaRPr lang="en-IN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12161"/>
              </p:ext>
            </p:extLst>
          </p:nvPr>
        </p:nvGraphicFramePr>
        <p:xfrm>
          <a:off x="1104900" y="5329766"/>
          <a:ext cx="812800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Ram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 Gb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Hard Disk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20 Gb</a:t>
                      </a:r>
                      <a:endParaRPr lang="en-IN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Processor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2.0ghz</a:t>
                      </a:r>
                      <a:endParaRPr lang="en-IN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85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2500" y="457200"/>
            <a:ext cx="5156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Software </a:t>
            </a:r>
            <a:r>
              <a:rPr lang="en-US" b="1" dirty="0" smtClean="0"/>
              <a:t>Requirement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 smtClean="0"/>
              <a:t>Client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 smtClean="0"/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Server Side</a:t>
            </a:r>
            <a:endParaRPr lang="en-IN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1401"/>
              </p:ext>
            </p:extLst>
          </p:nvPr>
        </p:nvGraphicFramePr>
        <p:xfrm>
          <a:off x="1028700" y="1508700"/>
          <a:ext cx="8128000" cy="1285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 smtClean="0"/>
                        <a:t>Web Browser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Google Chrome or any compatible browser</a:t>
                      </a:r>
                    </a:p>
                    <a:p>
                      <a:r>
                        <a:rPr kumimoji="0"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n-US" sz="1800" b="0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internet connection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Operating System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 or any equivalent OS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19586"/>
              </p:ext>
            </p:extLst>
          </p:nvPr>
        </p:nvGraphicFramePr>
        <p:xfrm>
          <a:off x="1066800" y="3424766"/>
          <a:ext cx="8128000" cy="2123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 Server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 Side Language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Php5.6 Or Above Version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Database Server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 Browser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Google Chrome Or Any Compatible Browser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Operating System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Windows Or Any Equivalent OS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46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10000" y="2374232"/>
            <a:ext cx="109328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LOGIN AND REGISTERATION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TICKET SELECTION MODULE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LOYALITY POINT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MOVIE &amp; SCHEDULE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PAYMENT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949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And Register Module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Allows </a:t>
            </a:r>
            <a:r>
              <a:rPr lang="en-US" dirty="0" smtClean="0"/>
              <a:t>users login and register in the website &amp; allow admin to login into the admin panel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365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 selection module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Allows users to select </a:t>
            </a:r>
            <a:r>
              <a:rPr lang="en-US" dirty="0" smtClean="0"/>
              <a:t>ticket for their desired seat exactly </a:t>
            </a:r>
            <a:r>
              <a:rPr lang="en-US" dirty="0"/>
              <a:t>for their preferred movie </a:t>
            </a:r>
            <a:r>
              <a:rPr lang="en-US" dirty="0" smtClean="0"/>
              <a:t>using a graphical </a:t>
            </a:r>
            <a:r>
              <a:rPr lang="en-US" dirty="0" err="1" smtClean="0"/>
              <a:t>representationof</a:t>
            </a:r>
            <a:r>
              <a:rPr lang="en-US" dirty="0" smtClean="0"/>
              <a:t> the theater.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27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Loyalty Points </a:t>
            </a:r>
            <a:r>
              <a:rPr lang="en-US" dirty="0"/>
              <a:t>Module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Manages loyalty points &amp; adds discount for the ticket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3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</a:t>
            </a:r>
            <a:r>
              <a:rPr lang="en-US" dirty="0"/>
              <a:t>&amp; </a:t>
            </a:r>
            <a:r>
              <a:rPr lang="en-US" dirty="0" smtClean="0"/>
              <a:t>Schedule</a:t>
            </a:r>
            <a:br>
              <a:rPr lang="en-US" dirty="0" smtClean="0"/>
            </a:br>
            <a:r>
              <a:rPr lang="en-US" dirty="0" smtClean="0"/>
              <a:t>Module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Stores and manages movie </a:t>
            </a:r>
            <a:r>
              <a:rPr lang="en-US" dirty="0" smtClean="0"/>
              <a:t>and its schedule details </a:t>
            </a:r>
            <a:r>
              <a:rPr lang="en-US" dirty="0"/>
              <a:t>such as </a:t>
            </a:r>
            <a:r>
              <a:rPr lang="en-US" dirty="0" smtClean="0"/>
              <a:t>titles</a:t>
            </a:r>
            <a:r>
              <a:rPr lang="en-US" dirty="0" smtClean="0"/>
              <a:t>, ratings </a:t>
            </a:r>
            <a:r>
              <a:rPr lang="en-US" dirty="0" smtClean="0"/>
              <a:t>, starting date , ending date , price posters , etc.. </a:t>
            </a:r>
            <a:r>
              <a:rPr lang="en-US" dirty="0"/>
              <a:t>enabling users to browse and select movies for booking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65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2081</TotalTime>
  <Words>716</Words>
  <Application>Microsoft Office PowerPoint</Application>
  <PresentationFormat>Widescreen</PresentationFormat>
  <Paragraphs>258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Century Gothic</vt:lpstr>
      <vt:lpstr>Quicksand Book</vt:lpstr>
      <vt:lpstr>Warlow Sans</vt:lpstr>
      <vt:lpstr>Wingdings</vt:lpstr>
      <vt:lpstr>Wingdings 2</vt:lpstr>
      <vt:lpstr>Quotable</vt:lpstr>
      <vt:lpstr>flickmate.com</vt:lpstr>
      <vt:lpstr>ABSTRACT</vt:lpstr>
      <vt:lpstr>Requirement Specification</vt:lpstr>
      <vt:lpstr>PowerPoint Presentation</vt:lpstr>
      <vt:lpstr>MODULES</vt:lpstr>
      <vt:lpstr>Login And Register Module</vt:lpstr>
      <vt:lpstr>Ticket selection module</vt:lpstr>
      <vt:lpstr>Loyalty Points Module</vt:lpstr>
      <vt:lpstr>Movie &amp; Schedule Module</vt:lpstr>
      <vt:lpstr>Payment Module</vt:lpstr>
      <vt:lpstr>Use Case Diagram</vt:lpstr>
      <vt:lpstr>Tables</vt:lpstr>
      <vt:lpstr>PowerPoint Presentation</vt:lpstr>
      <vt:lpstr>PowerPoint Presentation</vt:lpstr>
      <vt:lpstr>PowerPoint Presentation</vt:lpstr>
      <vt:lpstr>Dataflow Diagrams (DFDs)</vt:lpstr>
      <vt:lpstr>Zero Level Diagram</vt:lpstr>
      <vt:lpstr>First Level Diagram (USER)</vt:lpstr>
      <vt:lpstr>First Level Diagram (ADMIN)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84</cp:revision>
  <dcterms:created xsi:type="dcterms:W3CDTF">2023-07-26T00:36:20Z</dcterms:created>
  <dcterms:modified xsi:type="dcterms:W3CDTF">2023-12-03T11:17:45Z</dcterms:modified>
</cp:coreProperties>
</file>