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66" r:id="rId10"/>
    <p:sldId id="267" r:id="rId11"/>
    <p:sldId id="268" r:id="rId12"/>
    <p:sldId id="2146847055" r:id="rId13"/>
    <p:sldId id="269" r:id="rId14"/>
    <p:sldId id="2146847059" r:id="rId15"/>
    <p:sldId id="2146847060" r:id="rId16"/>
    <p:sldId id="2146847061"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91"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viewProps" Target="viewProps.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presProps" Target="pres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tableStyles" Target="tableStyles.xml" /><Relationship Id="rId10" Type="http://schemas.openxmlformats.org/officeDocument/2006/relationships/slide" Target="slides/slide6.xml" /><Relationship Id="rId19" Type="http://schemas.openxmlformats.org/officeDocument/2006/relationships/notesMaster" Target="notesMasters/notesMaster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1.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lundberg/shap" TargetMode="External" /><Relationship Id="rId2" Type="http://schemas.openxmlformats.org/officeDocument/2006/relationships/hyperlink" Target="https://xgboost.readthedocs.io/" TargetMode="External" /><Relationship Id="rId1" Type="http://schemas.openxmlformats.org/officeDocument/2006/relationships/slideLayout" Target="../slideLayouts/slideLayout2.xml" /><Relationship Id="rId5" Type="http://schemas.openxmlformats.org/officeDocument/2006/relationships/hyperlink" Target="https://www.kaggle.com/" TargetMode="External" /><Relationship Id="rId4" Type="http://schemas.openxmlformats.org/officeDocument/2006/relationships/hyperlink" Target="https://scikit-learn.org/" TargetMode="Externa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PROJECT TITLE</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KUMAR ABHISHEK</a:t>
            </a:r>
          </a:p>
          <a:p>
            <a:r>
              <a:rPr lang="en-US" sz="2000" b="1" dirty="0">
                <a:solidFill>
                  <a:schemeClr val="accent1">
                    <a:lumMod val="75000"/>
                  </a:schemeClr>
                </a:solidFill>
                <a:latin typeface="Arial"/>
                <a:cs typeface="Arial"/>
              </a:rPr>
              <a:t>SIKSHA ‘O’ ANUSANDHAN</a:t>
            </a:r>
          </a:p>
          <a:p>
            <a:r>
              <a:rPr lang="en-US" sz="2000" b="1" dirty="0">
                <a:solidFill>
                  <a:schemeClr val="accent1">
                    <a:lumMod val="75000"/>
                  </a:schemeClr>
                </a:solidFill>
                <a:latin typeface="Arial"/>
                <a:cs typeface="Arial"/>
              </a:rPr>
              <a:t>DEPARTMENT– BTECH CSE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dirty="0"/>
              <a:t>Ministry of Rural Development – PMGSY Official Portal</a:t>
            </a:r>
          </a:p>
          <a:p>
            <a:pPr marL="305435" indent="-305435"/>
            <a:r>
              <a:rPr lang="fr-FR" sz="2400" dirty="0" err="1"/>
              <a:t>XGBoost</a:t>
            </a:r>
            <a:r>
              <a:rPr lang="fr-FR" sz="2400" dirty="0"/>
              <a:t> Documentation – </a:t>
            </a:r>
            <a:r>
              <a:rPr lang="fr-FR" sz="2400" dirty="0">
                <a:hlinkClick r:id="rId2"/>
              </a:rPr>
              <a:t>https://xgboost.readthedocs.io</a:t>
            </a:r>
            <a:endParaRPr lang="fr-FR" sz="2400" dirty="0"/>
          </a:p>
          <a:p>
            <a:pPr marL="305435" indent="-305435"/>
            <a:r>
              <a:rPr lang="en-US" sz="2400" dirty="0"/>
              <a:t>SHAP (</a:t>
            </a:r>
            <a:r>
              <a:rPr lang="en-US" sz="2400" dirty="0" err="1"/>
              <a:t>SHapley</a:t>
            </a:r>
            <a:r>
              <a:rPr lang="en-US" sz="2400" dirty="0"/>
              <a:t> Additive </a:t>
            </a:r>
            <a:r>
              <a:rPr lang="en-US" sz="2400" dirty="0" err="1"/>
              <a:t>exPlanations</a:t>
            </a:r>
            <a:r>
              <a:rPr lang="en-US" sz="2400" dirty="0"/>
              <a:t>) – </a:t>
            </a:r>
            <a:r>
              <a:rPr lang="en-US" sz="2400" dirty="0">
                <a:hlinkClick r:id="rId3"/>
              </a:rPr>
              <a:t>https://github.com/slundberg/shap</a:t>
            </a:r>
            <a:endParaRPr lang="en-US" sz="2400" dirty="0"/>
          </a:p>
          <a:p>
            <a:pPr marL="305435" indent="-305435"/>
            <a:r>
              <a:rPr lang="en-US" sz="2400" dirty="0"/>
              <a:t>Scikit-learn: Machine Learning in Python – </a:t>
            </a:r>
            <a:r>
              <a:rPr lang="en-US" sz="2400" dirty="0">
                <a:hlinkClick r:id="rId4"/>
              </a:rPr>
              <a:t>https://scikit-learn.org/</a:t>
            </a:r>
            <a:endParaRPr lang="en-US" sz="2400" dirty="0"/>
          </a:p>
          <a:p>
            <a:pPr marL="305435" indent="-305435"/>
            <a:r>
              <a:rPr lang="en-IN" sz="2400" dirty="0"/>
              <a:t>Kaggle Datasets &amp; Forums – </a:t>
            </a:r>
            <a:r>
              <a:rPr lang="en-IN" sz="2400" dirty="0">
                <a:hlinkClick r:id="rId5"/>
              </a:rPr>
              <a:t>https://www.kaggle.com/</a:t>
            </a:r>
            <a:endParaRPr lang="en-IN" sz="2400" dirty="0"/>
          </a:p>
          <a:p>
            <a:pPr marL="305435" indent="-305435"/>
            <a:r>
              <a:rPr lang="en-US" sz="2400" dirty="0"/>
              <a:t>IBM </a:t>
            </a:r>
            <a:r>
              <a:rPr lang="en-US" sz="2400" dirty="0" err="1"/>
              <a:t>SkillsBuild</a:t>
            </a:r>
            <a:r>
              <a:rPr lang="en-US" sz="2400" dirty="0"/>
              <a:t> AI &amp; Data Science Modules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BA7DC961-F72A-7335-2981-8E9F3B1CCC35}"/>
              </a:ext>
            </a:extLst>
          </p:cNvPr>
          <p:cNvPicPr>
            <a:picLocks noGrp="1" noChangeAspect="1"/>
          </p:cNvPicPr>
          <p:nvPr>
            <p:ph idx="1"/>
          </p:nvPr>
        </p:nvPicPr>
        <p:blipFill>
          <a:blip r:embed="rId2"/>
          <a:stretch>
            <a:fillRect/>
          </a:stretch>
        </p:blipFill>
        <p:spPr>
          <a:xfrm>
            <a:off x="1758462" y="1130171"/>
            <a:ext cx="7596553" cy="5846868"/>
          </a:xfrm>
        </p:spPr>
      </p:pic>
    </p:spTree>
    <p:extLst>
      <p:ext uri="{BB962C8B-B14F-4D97-AF65-F5344CB8AC3E}">
        <p14:creationId xmlns:p14="http://schemas.microsoft.com/office/powerpoint/2010/main" val="384733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23255DA3-7BDC-DA31-9CBF-21A455EEA63C}"/>
              </a:ext>
            </a:extLst>
          </p:cNvPr>
          <p:cNvPicPr>
            <a:picLocks noGrp="1" noChangeAspect="1"/>
          </p:cNvPicPr>
          <p:nvPr>
            <p:ph idx="1"/>
          </p:nvPr>
        </p:nvPicPr>
        <p:blipFill>
          <a:blip r:embed="rId2"/>
          <a:stretch>
            <a:fillRect/>
          </a:stretch>
        </p:blipFill>
        <p:spPr>
          <a:xfrm>
            <a:off x="1798655" y="1301750"/>
            <a:ext cx="8129116" cy="5646150"/>
          </a:xfrm>
        </p:spPr>
      </p:pic>
    </p:spTree>
    <p:extLst>
      <p:ext uri="{BB962C8B-B14F-4D97-AF65-F5344CB8AC3E}">
        <p14:creationId xmlns:p14="http://schemas.microsoft.com/office/powerpoint/2010/main" val="41287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2E5F5BE-BE3A-F594-CCBA-516285CEECD0}"/>
              </a:ext>
            </a:extLst>
          </p:cNvPr>
          <p:cNvPicPr>
            <a:picLocks noGrp="1" noChangeAspect="1"/>
          </p:cNvPicPr>
          <p:nvPr>
            <p:ph idx="1"/>
          </p:nvPr>
        </p:nvPicPr>
        <p:blipFill>
          <a:blip r:embed="rId2"/>
          <a:stretch>
            <a:fillRect/>
          </a:stretch>
        </p:blipFill>
        <p:spPr>
          <a:xfrm>
            <a:off x="0" y="1356526"/>
            <a:ext cx="11610808" cy="5034225"/>
          </a:xfrm>
        </p:spPr>
      </p:pic>
    </p:spTree>
    <p:extLst>
      <p:ext uri="{BB962C8B-B14F-4D97-AF65-F5344CB8AC3E}">
        <p14:creationId xmlns:p14="http://schemas.microsoft.com/office/powerpoint/2010/main" val="21718527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lnSpcReduction="10000"/>
          </a:bodyPr>
          <a:lstStyle/>
          <a:p>
            <a:pPr marL="0" indent="0">
              <a:buNone/>
            </a:pPr>
            <a:r>
              <a:rPr lang="en-IN" sz="2800" dirty="0">
                <a:solidFill>
                  <a:srgbClr val="0F0F0F"/>
                </a:solidFill>
                <a:ea typeface="+mn-lt"/>
                <a:cs typeface="+mn-lt"/>
              </a:rPr>
              <a:t> </a:t>
            </a:r>
            <a:r>
              <a:rPr lang="en-US" sz="2400" dirty="0"/>
              <a:t>The Pradhan Mantri Gram Sadak Yojana (PMGSY) is a flagship rural development program in India, initiated to provide all-weather road connectivity to eligible unconnected habitations. Over the years, the program has evolved through different phases or schemes (PMGSY-I, PMGSY-II, RCPLWEA, etc.), each with potentially distinct objectives, funding mechanisms, and project specifications. For government bodies, infrastructure planners, and policy analysts, efficiently categorizing thousands of ongoing and completed projects is crucial for effective monitoring, transparent budget allocation, and assessing the long-term impact of these schemes. Manual classification is time-consuming, prone to errors, and scales poorly. Your specific task is to design, build, and evaluate a machine learning model that can automatically classify a road or bridge construction project into its correct PMGSY_SCHEME based on its physical and financial characteristics.</a:t>
            </a:r>
            <a:r>
              <a:rPr lang="en-IN" sz="2400" dirty="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IN" sz="1200" b="1" dirty="0">
                <a:latin typeface="Calibri"/>
                <a:cs typeface="Calibri"/>
              </a:rPr>
              <a:t>Given a project physical and financial features, predict the correct PMGSY_SCHEME it belongs to.</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A dataset of roads/bridges projects with features  like: Fund Source ,Financial progress, etc</a:t>
            </a:r>
            <a:endParaRPr lang="en-IN" sz="1200" b="1" dirty="0">
              <a:latin typeface="Calibri"/>
              <a:cs typeface="Calibri"/>
            </a:endParaRPr>
          </a:p>
          <a:p>
            <a:pPr marL="629920" lvl="1" indent="-305435"/>
            <a:r>
              <a:rPr lang="en-IN" sz="1200" b="1" dirty="0">
                <a:latin typeface="Calibri"/>
                <a:ea typeface="+mn-lt"/>
                <a:cs typeface="+mn-lt"/>
              </a:rPr>
              <a:t>Target column PMGSY_SCHEME, to enhance prediction accuracy.</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bike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dirty="0"/>
              <a:t>System Approach: PMGSY Scheme Classification using Machine Learning🔍 </a:t>
            </a:r>
            <a:r>
              <a:rPr lang="en-US" dirty="0" err="1"/>
              <a:t>Objective:Classify</a:t>
            </a:r>
            <a:r>
              <a:rPr lang="en-US" dirty="0"/>
              <a:t> road/bridge construction projects into schemes like PMGSY-I, PMGSY-II, or RCPLWEA using physical and financial features.🧱 </a:t>
            </a:r>
            <a:r>
              <a:rPr lang="en-US" dirty="0" err="1"/>
              <a:t>Architecture:Data</a:t>
            </a:r>
            <a:r>
              <a:rPr lang="en-US" dirty="0"/>
              <a:t> Source → Preprocessing → Feature Engineering → ML Classifier → Predictions → Web UI/API🛠️ </a:t>
            </a:r>
            <a:r>
              <a:rPr lang="en-US" dirty="0" err="1"/>
              <a:t>Components:Data</a:t>
            </a:r>
            <a:r>
              <a:rPr lang="en-US" dirty="0"/>
              <a:t> Ingestion: Project data from CSV/</a:t>
            </a:r>
            <a:r>
              <a:rPr lang="en-US" dirty="0" err="1"/>
              <a:t>APICleaning</a:t>
            </a:r>
            <a:r>
              <a:rPr lang="en-US" dirty="0"/>
              <a:t> &amp; Preprocessing: Handle missing values, normalize, encode </a:t>
            </a:r>
            <a:r>
              <a:rPr lang="en-US" dirty="0" err="1"/>
              <a:t>categoriesFeature</a:t>
            </a:r>
            <a:r>
              <a:rPr lang="en-US" dirty="0"/>
              <a:t> Engineering: Cost/km, time overrun, fund utilization %Model Building: Random Forest, </a:t>
            </a:r>
            <a:r>
              <a:rPr lang="en-US" dirty="0" err="1"/>
              <a:t>XGBoost</a:t>
            </a:r>
            <a:r>
              <a:rPr lang="en-US" dirty="0"/>
              <a:t>, or </a:t>
            </a:r>
            <a:r>
              <a:rPr lang="en-US" dirty="0" err="1"/>
              <a:t>LightGBMEvaluation</a:t>
            </a:r>
            <a:r>
              <a:rPr lang="en-US" dirty="0"/>
              <a:t>: Accuracy, F1-score, Confusion Matrix, SHAP </a:t>
            </a:r>
            <a:r>
              <a:rPr lang="en-US" dirty="0" err="1"/>
              <a:t>valuesDeployment</a:t>
            </a:r>
            <a:r>
              <a:rPr lang="en-US" dirty="0"/>
              <a:t>: Flask/</a:t>
            </a:r>
            <a:r>
              <a:rPr lang="en-US" dirty="0" err="1"/>
              <a:t>FastAPI</a:t>
            </a:r>
            <a:r>
              <a:rPr lang="en-US" dirty="0"/>
              <a:t> API or </a:t>
            </a:r>
            <a:r>
              <a:rPr lang="en-US" dirty="0" err="1"/>
              <a:t>Streamlit</a:t>
            </a:r>
            <a:r>
              <a:rPr lang="en-US" dirty="0"/>
              <a:t> Web </a:t>
            </a:r>
            <a:r>
              <a:rPr lang="en-US" dirty="0" err="1"/>
              <a:t>AppMonitoring</a:t>
            </a:r>
            <a:r>
              <a:rPr lang="en-US" dirty="0"/>
              <a:t>: Dashboards using Power BI or Grafana</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a:buFont typeface="Wingdings" panose="05000000000000000000" pitchFamily="2" charset="2"/>
              <a:buChar char="v"/>
            </a:pPr>
            <a:r>
              <a:rPr lang="en-IN" dirty="0"/>
              <a:t>Algorithm </a:t>
            </a:r>
            <a:r>
              <a:rPr lang="en-IN" dirty="0" err="1"/>
              <a:t>Selection:Used</a:t>
            </a:r>
            <a:r>
              <a:rPr lang="en-IN" dirty="0"/>
              <a:t> tree-based classifiers like </a:t>
            </a:r>
            <a:r>
              <a:rPr lang="en-IN" dirty="0" err="1"/>
              <a:t>XGBoost</a:t>
            </a:r>
            <a:r>
              <a:rPr lang="en-IN" dirty="0"/>
              <a:t> and Random Forest for their robustness on tabular, imbalanced, and heterogeneous data.📥 Data </a:t>
            </a:r>
            <a:r>
              <a:rPr lang="en-IN" dirty="0" err="1"/>
              <a:t>Input:Project</a:t>
            </a:r>
            <a:r>
              <a:rPr lang="en-IN" dirty="0"/>
              <a:t> features: sanctioned cost, road/bridge type, length, terrain, sanction year, fund utilization </a:t>
            </a:r>
            <a:r>
              <a:rPr lang="en-IN" i="1" dirty="0"/>
              <a:t>%,</a:t>
            </a:r>
            <a:r>
              <a:rPr lang="en-IN" dirty="0"/>
              <a:t> physical  : PMGSY_SCHEME (e.g., PMGSY-I, PMGSY-II, RCPLWEA)🧠 Training </a:t>
            </a:r>
            <a:r>
              <a:rPr lang="en-IN" dirty="0" err="1"/>
              <a:t>Process:Train</a:t>
            </a:r>
            <a:r>
              <a:rPr lang="en-IN" dirty="0"/>
              <a:t>/test split: 80/20Stratified K-Fold cross-validation Hyperparameter tuning (Grid Search)Evaluation metrics: Accuracy, F1-score, Confusion Matrix Explainability: SHAP values for feature impact🔮 Prediction </a:t>
            </a:r>
            <a:r>
              <a:rPr lang="en-IN" dirty="0" err="1"/>
              <a:t>Process:Input</a:t>
            </a:r>
            <a:r>
              <a:rPr lang="en-IN" dirty="0"/>
              <a:t>: New project’s physical + financial details Output: Predicted PMGSY scheme </a:t>
            </a:r>
            <a:r>
              <a:rPr lang="en-IN" dirty="0" err="1"/>
              <a:t>labelExplainable</a:t>
            </a:r>
            <a:r>
              <a:rPr lang="en-IN" dirty="0"/>
              <a:t> results using SHAP plots🚀 Deployment Web app via </a:t>
            </a:r>
            <a:r>
              <a:rPr lang="en-IN" dirty="0" err="1"/>
              <a:t>Streamlit</a:t>
            </a:r>
            <a:r>
              <a:rPr lang="en-IN" dirty="0"/>
              <a:t> REST API via Flask/</a:t>
            </a:r>
            <a:r>
              <a:rPr lang="en-IN" dirty="0" err="1"/>
              <a:t>FastAPI</a:t>
            </a:r>
            <a:r>
              <a:rPr lang="en-IN" dirty="0"/>
              <a:t> Deployed on Heroku/AWS using Docker for scalability</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A screenshot of a computer&#10;&#10;AI-generated content may be incorrect.">
            <a:extLst>
              <a:ext uri="{FF2B5EF4-FFF2-40B4-BE49-F238E27FC236}">
                <a16:creationId xmlns:a16="http://schemas.microsoft.com/office/drawing/2014/main" id="{71A0CDC6-3D2B-5E6A-599E-97384BE4846B}"/>
              </a:ext>
            </a:extLst>
          </p:cNvPr>
          <p:cNvPicPr>
            <a:picLocks noGrp="1" noChangeAspect="1"/>
          </p:cNvPicPr>
          <p:nvPr>
            <p:ph idx="1"/>
          </p:nvPr>
        </p:nvPicPr>
        <p:blipFill>
          <a:blip r:embed="rId2"/>
          <a:stretch>
            <a:fillRect/>
          </a:stretch>
        </p:blipFill>
        <p:spPr>
          <a:xfrm>
            <a:off x="4843304" y="3788228"/>
            <a:ext cx="7348696" cy="3010978"/>
          </a:xfrm>
        </p:spPr>
      </p:pic>
      <p:pic>
        <p:nvPicPr>
          <p:cNvPr id="7" name="Picture 6" descr="A screenshot of a computer&#10;&#10;AI-generated content may be incorrect.">
            <a:extLst>
              <a:ext uri="{FF2B5EF4-FFF2-40B4-BE49-F238E27FC236}">
                <a16:creationId xmlns:a16="http://schemas.microsoft.com/office/drawing/2014/main" id="{088E26FD-A197-AA03-5F09-4841398BE7C9}"/>
              </a:ext>
            </a:extLst>
          </p:cNvPr>
          <p:cNvPicPr>
            <a:picLocks noChangeAspect="1"/>
          </p:cNvPicPr>
          <p:nvPr/>
        </p:nvPicPr>
        <p:blipFill>
          <a:blip r:embed="rId3"/>
          <a:stretch>
            <a:fillRect/>
          </a:stretch>
        </p:blipFill>
        <p:spPr>
          <a:xfrm>
            <a:off x="5747657" y="562708"/>
            <a:ext cx="6444344" cy="3406391"/>
          </a:xfrm>
          <a:prstGeom prst="rect">
            <a:avLst/>
          </a:prstGeom>
        </p:spPr>
      </p:pic>
      <p:sp>
        <p:nvSpPr>
          <p:cNvPr id="9" name="TextBox 8">
            <a:extLst>
              <a:ext uri="{FF2B5EF4-FFF2-40B4-BE49-F238E27FC236}">
                <a16:creationId xmlns:a16="http://schemas.microsoft.com/office/drawing/2014/main" id="{CB0A4619-1A5D-5677-7461-FCABAFF3C507}"/>
              </a:ext>
            </a:extLst>
          </p:cNvPr>
          <p:cNvSpPr txBox="1"/>
          <p:nvPr/>
        </p:nvSpPr>
        <p:spPr>
          <a:xfrm>
            <a:off x="581192" y="1587640"/>
            <a:ext cx="4262111" cy="2031325"/>
          </a:xfrm>
          <a:prstGeom prst="rect">
            <a:avLst/>
          </a:prstGeom>
          <a:noFill/>
        </p:spPr>
        <p:txBody>
          <a:bodyPr wrap="square">
            <a:spAutoFit/>
          </a:bodyPr>
          <a:lstStyle/>
          <a:p>
            <a:r>
              <a:rPr lang="en-US" dirty="0"/>
              <a:t>Accuracy: 89.7% on unseen test data </a:t>
            </a:r>
          </a:p>
          <a:p>
            <a:r>
              <a:rPr lang="en-US" dirty="0"/>
              <a:t>Macro F1-Score: 87.3% (balanced across classes)</a:t>
            </a:r>
          </a:p>
          <a:p>
            <a:r>
              <a:rPr lang="en-US" dirty="0"/>
              <a:t>Confusion Matrix: Shows reliable classification across all schemes </a:t>
            </a:r>
          </a:p>
          <a:p>
            <a:r>
              <a:rPr lang="en-US" dirty="0"/>
              <a:t>Low Misclassification for majority and minority schemes</a:t>
            </a:r>
            <a:endParaRPr lang="en-IN"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1471319"/>
          </a:xfrm>
        </p:spPr>
        <p:txBody>
          <a:bodyPr>
            <a:normAutofit/>
          </a:bodyPr>
          <a:lstStyle/>
          <a:p>
            <a:pPr marL="0" indent="0">
              <a:buNone/>
            </a:pPr>
            <a:r>
              <a:rPr lang="en-US" sz="2000" dirty="0"/>
              <a:t>The proposed machine learning system effectively classifies road/bridge projects into their respective </a:t>
            </a:r>
            <a:r>
              <a:rPr lang="en-US" sz="2000" b="1" dirty="0"/>
              <a:t>PMGSY schemes</a:t>
            </a:r>
            <a:r>
              <a:rPr lang="en-US" sz="2000" dirty="0"/>
              <a:t> using financial and physical attributes.</a:t>
            </a:r>
            <a:endParaRPr lang="en-IN" sz="2000" dirty="0"/>
          </a:p>
        </p:txBody>
      </p:sp>
      <p:pic>
        <p:nvPicPr>
          <p:cNvPr id="4" name="Picture 3" descr="A screenshot of a computer&#10;&#10;AI-generated content may be incorrect.">
            <a:extLst>
              <a:ext uri="{FF2B5EF4-FFF2-40B4-BE49-F238E27FC236}">
                <a16:creationId xmlns:a16="http://schemas.microsoft.com/office/drawing/2014/main" id="{2452A798-AD80-EF03-DA9A-0DF72FDBA993}"/>
              </a:ext>
            </a:extLst>
          </p:cNvPr>
          <p:cNvPicPr>
            <a:picLocks noChangeAspect="1"/>
          </p:cNvPicPr>
          <p:nvPr/>
        </p:nvPicPr>
        <p:blipFill>
          <a:blip r:embed="rId2"/>
          <a:stretch>
            <a:fillRect/>
          </a:stretch>
        </p:blipFill>
        <p:spPr>
          <a:xfrm>
            <a:off x="671627" y="2401556"/>
            <a:ext cx="7578070" cy="4021971"/>
          </a:xfrm>
          <a:prstGeom prst="rect">
            <a:avLst/>
          </a:prstGeom>
        </p:spPr>
      </p:pic>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dirty="0"/>
              <a:t>Integrate </a:t>
            </a:r>
            <a:r>
              <a:rPr lang="en-US" b="1" dirty="0"/>
              <a:t>geospatial (GIS)</a:t>
            </a:r>
            <a:r>
              <a:rPr lang="en-US" dirty="0"/>
              <a:t> data for location-aware predictions</a:t>
            </a:r>
          </a:p>
          <a:p>
            <a:pPr marL="305435" indent="-305435"/>
            <a:r>
              <a:rPr lang="en-US" dirty="0"/>
              <a:t>Use </a:t>
            </a:r>
            <a:r>
              <a:rPr lang="en-US" b="1" dirty="0"/>
              <a:t>deep learning</a:t>
            </a:r>
            <a:r>
              <a:rPr lang="en-US" dirty="0"/>
              <a:t> models for more complex pattern recognition</a:t>
            </a:r>
          </a:p>
          <a:p>
            <a:pPr marL="305435" indent="-305435"/>
            <a:r>
              <a:rPr lang="en-US" dirty="0"/>
              <a:t>Incorporate </a:t>
            </a:r>
            <a:r>
              <a:rPr lang="en-US" b="1" dirty="0"/>
              <a:t>real-time data streams</a:t>
            </a:r>
            <a:r>
              <a:rPr lang="en-US" dirty="0"/>
              <a:t> for dynamic classification</a:t>
            </a:r>
          </a:p>
          <a:p>
            <a:pPr marL="305435" indent="-305435"/>
            <a:r>
              <a:rPr lang="en-US" dirty="0"/>
              <a:t>Add </a:t>
            </a:r>
            <a:r>
              <a:rPr lang="en-US" b="1" dirty="0"/>
              <a:t>active learning</a:t>
            </a:r>
            <a:r>
              <a:rPr lang="en-US" dirty="0"/>
              <a:t> to retrain the model with human-in-the-loop corrections</a:t>
            </a:r>
          </a:p>
          <a:p>
            <a:pPr marL="305435" indent="-305435"/>
            <a:r>
              <a:rPr lang="en-US" dirty="0"/>
              <a:t>Enable integration with </a:t>
            </a:r>
            <a:r>
              <a:rPr lang="en-US" b="1" dirty="0"/>
              <a:t>official PMGSY dashboards</a:t>
            </a:r>
            <a:r>
              <a:rPr lang="en-US" dirty="0"/>
              <a:t> and portals</a:t>
            </a:r>
          </a:p>
          <a:p>
            <a:pPr marL="305435" indent="-305435"/>
            <a:r>
              <a:rPr lang="en-US" dirty="0"/>
              <a:t>Build a </a:t>
            </a:r>
            <a:r>
              <a:rPr lang="en-US" b="1" dirty="0"/>
              <a:t>mobile-friendly app</a:t>
            </a:r>
            <a:r>
              <a:rPr lang="en-US" dirty="0"/>
              <a:t> or voice-enabled assistant for rural use</a:t>
            </a:r>
          </a:p>
          <a:p>
            <a:pPr marL="305435" indent="-305435"/>
            <a:r>
              <a:rPr lang="en-US" dirty="0"/>
              <a:t>Extend to other government infrastructure programs (e.g., Smart Cities, </a:t>
            </a:r>
            <a:r>
              <a:rPr lang="en-US" dirty="0" err="1"/>
              <a:t>BharatNet</a:t>
            </a:r>
            <a:r>
              <a:rPr lang="en-US" dirty="0"/>
              <a:t>)</a:t>
            </a:r>
          </a:p>
          <a:p>
            <a:pPr marL="305435" indent="-305435"/>
            <a:r>
              <a:rPr lang="en-US" dirty="0"/>
              <a:t>Use similar ML frameworks for </a:t>
            </a:r>
            <a:r>
              <a:rPr lang="en-US" b="1" dirty="0"/>
              <a:t>budget optimization</a:t>
            </a:r>
            <a:r>
              <a:rPr lang="en-US" dirty="0"/>
              <a:t> and </a:t>
            </a:r>
            <a:r>
              <a:rPr lang="en-US" b="1" dirty="0"/>
              <a:t>impact analysis</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docProps/app.xml><?xml version="1.0" encoding="utf-8"?>
<Properties xmlns="http://schemas.openxmlformats.org/officeDocument/2006/extended-properties" xmlns:vt="http://schemas.openxmlformats.org/officeDocument/2006/docPropsVTypes">
  <Template>Future forward</Template>
  <TotalTime>63</TotalTime>
  <Words>924</Words>
  <Application>Microsoft Office PowerPoint</Application>
  <PresentationFormat>Widescreen</PresentationFormat>
  <Paragraphs>68</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PROJECT TITLE</vt:lpstr>
      <vt:lpstr>OUTLINE</vt:lpstr>
      <vt:lpstr>Problem Statement</vt:lpstr>
      <vt:lpstr>Proposed Solution</vt:lpstr>
      <vt:lpstr>System  Approach</vt:lpstr>
      <vt:lpstr>Algorithm &amp; Deployment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Kr. Abhishek .</cp:lastModifiedBy>
  <cp:revision>25</cp:revision>
  <dcterms:created xsi:type="dcterms:W3CDTF">2021-05-26T16:50:10Z</dcterms:created>
  <dcterms:modified xsi:type="dcterms:W3CDTF">2025-08-03T07:02:52Z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