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Medium"/>
      <p:regular r:id="rId17"/>
      <p:bold r:id="rId18"/>
      <p:italic r:id="rId19"/>
      <p:boldItalic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Roboto Ligh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edium-boldItalic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Light-bold.fntdata"/><Relationship Id="rId25" Type="http://schemas.openxmlformats.org/officeDocument/2006/relationships/font" Target="fonts/RobotoLight-regular.fntdata"/><Relationship Id="rId28" Type="http://schemas.openxmlformats.org/officeDocument/2006/relationships/font" Target="fonts/RobotoLight-boldItalic.fntdata"/><Relationship Id="rId27" Type="http://schemas.openxmlformats.org/officeDocument/2006/relationships/font" Target="fonts/Roboto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Medium-regular.fntdata"/><Relationship Id="rId16" Type="http://schemas.openxmlformats.org/officeDocument/2006/relationships/slide" Target="slides/slide11.xml"/><Relationship Id="rId19" Type="http://schemas.openxmlformats.org/officeDocument/2006/relationships/font" Target="fonts/RobotoMedium-italic.fntdata"/><Relationship Id="rId18" Type="http://schemas.openxmlformats.org/officeDocument/2006/relationships/font" Target="fonts/Roboto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36c915ebe7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36c915ebe7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8d82c1e86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8d82c1e86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8d88f46b4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8d88f46b4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8d66464b1d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8d66464b1d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c915ebe7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c915ebe7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c915ebe7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6c915ebe7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c915ebe7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c915ebe7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c915ebe7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c915ebe7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c915ebe7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c915ebe7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8d82c1e86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8d82c1e86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8d82c1e86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8d82c1e86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" name="Google Shape;44;p10" title="1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4521700"/>
            <a:ext cx="1252851" cy="31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 title="1.png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311700" y="4518948"/>
            <a:ext cx="1570586" cy="393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3.jpg"/><Relationship Id="rId5" Type="http://schemas.openxmlformats.org/officeDocument/2006/relationships/hyperlink" Target="http://drive.google.com/file/d/1Ly1dNcr5dIva1UqeM1AA3sRutu6QH9a1/view" TargetMode="External"/><Relationship Id="rId6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Relationship Id="rId4" Type="http://schemas.openxmlformats.org/officeDocument/2006/relationships/image" Target="../media/image3.jpg"/><Relationship Id="rId5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hyperlink" Target="https://chart-studio.plotly.com/~AbhiJ/3/#/" TargetMode="External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hyperlink" Target="https://chart-studio.plotly.com/~AbhiJ/5/#/" TargetMode="External"/><Relationship Id="rId5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hyperlink" Target="https://chart-studio.plotly.com/~AbhiJ/7/#/" TargetMode="External"/><Relationship Id="rId5" Type="http://schemas.openxmlformats.org/officeDocument/2006/relationships/hyperlink" Target="https://chart-studio.plotly.com/~AbhiJ/9/#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hyperlink" Target="https://chart-studio.plotly.com/~AbhiJ/1/#/" TargetMode="External"/><Relationship Id="rId5" Type="http://schemas.openxmlformats.org/officeDocument/2006/relationships/image" Target="../media/image1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/>
        </p:nvSpPr>
        <p:spPr>
          <a:xfrm>
            <a:off x="6209600" y="2188300"/>
            <a:ext cx="2001300" cy="15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dk1"/>
                </a:solidFill>
              </a:rPr>
              <a:t>Uber</a:t>
            </a:r>
            <a:endParaRPr b="1" sz="6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rgbClr val="007B47"/>
                </a:solidFill>
              </a:rPr>
              <a:t>Eats</a:t>
            </a:r>
            <a:endParaRPr b="1" sz="60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369139" y="4142550"/>
            <a:ext cx="3682200" cy="763500"/>
          </a:xfrm>
          <a:prstGeom prst="rect">
            <a:avLst/>
          </a:prstGeom>
          <a:solidFill>
            <a:srgbClr val="FFFEF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"/>
              <a:t>Team 2: Abhi Jindal, George Ding, 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b="1" lang="en"/>
              <a:t>Tanya Chhabra, Yiheng Chen, Junqi Fang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2" title="6835c538704095a001795839_5ef1cecb899ee03d62c90355_Natural%2Blight%2B-%2BFood%2BPhotography%2B-%2BFrenchly%2B-4365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950"/>
            <a:ext cx="4067052" cy="5083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2" name="Google Shape;122;p22"/>
          <p:cNvGrpSpPr/>
          <p:nvPr/>
        </p:nvGrpSpPr>
        <p:grpSpPr>
          <a:xfrm>
            <a:off x="-76" y="-962"/>
            <a:ext cx="9034551" cy="5083823"/>
            <a:chOff x="2428800" y="1365738"/>
            <a:chExt cx="4286450" cy="2412024"/>
          </a:xfrm>
        </p:grpSpPr>
        <p:sp>
          <p:nvSpPr>
            <p:cNvPr id="123" name="Google Shape;123;p22"/>
            <p:cNvSpPr/>
            <p:nvPr/>
          </p:nvSpPr>
          <p:spPr>
            <a:xfrm>
              <a:off x="2428850" y="1365750"/>
              <a:ext cx="4286400" cy="2410500"/>
            </a:xfrm>
            <a:prstGeom prst="rect">
              <a:avLst/>
            </a:prstGeom>
            <a:solidFill>
              <a:srgbClr val="FFFEF6"/>
            </a:solidFill>
            <a:ln>
              <a:noFill/>
            </a:ln>
          </p:spPr>
          <p:txBody>
            <a:bodyPr anchorCtr="0" anchor="ctr" bIns="192700" lIns="192700" spcFirstLastPara="1" rIns="192700" wrap="square" tIns="192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950"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A confident businessperson in office corridor." id="124" name="Google Shape;124;p22"/>
            <p:cNvPicPr preferRelativeResize="0"/>
            <p:nvPr/>
          </p:nvPicPr>
          <p:blipFill rotWithShape="1">
            <a:blip r:embed="rId4">
              <a:alphaModFix/>
            </a:blip>
            <a:srcRect b="11260" l="20260" r="32787" t="0"/>
            <a:stretch/>
          </p:blipFill>
          <p:spPr>
            <a:xfrm>
              <a:off x="2428800" y="1365738"/>
              <a:ext cx="1917906" cy="24105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" name="Google Shape;125;p22"/>
            <p:cNvSpPr txBox="1"/>
            <p:nvPr/>
          </p:nvSpPr>
          <p:spPr>
            <a:xfrm>
              <a:off x="4721245" y="1587121"/>
              <a:ext cx="16194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2700" lIns="192700" spcFirstLastPara="1" rIns="192700" wrap="square" tIns="192700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793">
                  <a:latin typeface="Roboto Medium"/>
                  <a:ea typeface="Roboto Medium"/>
                  <a:cs typeface="Roboto Medium"/>
                  <a:sym typeface="Roboto Medium"/>
                </a:rPr>
                <a:t>Thank You</a:t>
              </a:r>
              <a:endParaRPr sz="3793"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26" name="Google Shape;126;p22"/>
            <p:cNvSpPr txBox="1"/>
            <p:nvPr/>
          </p:nvSpPr>
          <p:spPr>
            <a:xfrm>
              <a:off x="4721250" y="2408050"/>
              <a:ext cx="1619400" cy="6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2700" lIns="192700" spcFirstLastPara="1" rIns="192700" wrap="square" tIns="192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927"/>
                <a:buNone/>
              </a:pPr>
              <a:r>
                <a:rPr lang="en" sz="1896">
                  <a:latin typeface="Roboto Light"/>
                  <a:ea typeface="Roboto Light"/>
                  <a:cs typeface="Roboto Light"/>
                  <a:sym typeface="Roboto Light"/>
                </a:rPr>
                <a:t>Questions &amp; Feedback</a:t>
              </a:r>
              <a:endParaRPr sz="1896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7" name="Google Shape;127;p22"/>
            <p:cNvSpPr/>
            <p:nvPr/>
          </p:nvSpPr>
          <p:spPr>
            <a:xfrm rot="-5400000">
              <a:off x="4326150" y="1388711"/>
              <a:ext cx="491700" cy="4286400"/>
            </a:xfrm>
            <a:prstGeom prst="rect">
              <a:avLst/>
            </a:prstGeom>
            <a:solidFill>
              <a:srgbClr val="FFD500">
                <a:alpha val="50000"/>
              </a:srgbClr>
            </a:solidFill>
            <a:ln>
              <a:noFill/>
            </a:ln>
          </p:spPr>
          <p:txBody>
            <a:bodyPr anchorCtr="0" anchor="ctr" bIns="192700" lIns="192700" spcFirstLastPara="1" rIns="192700" wrap="square" tIns="192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90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" name="Google Shape;128;p22"/>
            <p:cNvSpPr/>
            <p:nvPr/>
          </p:nvSpPr>
          <p:spPr>
            <a:xfrm rot="-5400000">
              <a:off x="6220096" y="3283361"/>
              <a:ext cx="491700" cy="497100"/>
            </a:xfrm>
            <a:prstGeom prst="rect">
              <a:avLst/>
            </a:prstGeom>
            <a:solidFill>
              <a:srgbClr val="FFD500"/>
            </a:solidFill>
            <a:ln>
              <a:noFill/>
            </a:ln>
          </p:spPr>
          <p:txBody>
            <a:bodyPr anchorCtr="0" anchor="ctr" bIns="192700" lIns="192700" spcFirstLastPara="1" rIns="192700" wrap="square" tIns="192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90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29" name="Google Shape;129;p22" title="89595ed6-a3b0-4b47-95a1-21d3e4b7d139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4291200" cy="508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3" title="6835c538704095a001795839_5ef1cecb899ee03d62c90355_Natural%2Blight%2B-%2BFood%2BPhotography%2B-%2BFrenchly%2B-4365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950"/>
            <a:ext cx="4067052" cy="5083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7" name="Google Shape;137;p23"/>
          <p:cNvGrpSpPr/>
          <p:nvPr/>
        </p:nvGrpSpPr>
        <p:grpSpPr>
          <a:xfrm>
            <a:off x="-76" y="-962"/>
            <a:ext cx="9034551" cy="5083823"/>
            <a:chOff x="2428800" y="1365738"/>
            <a:chExt cx="4286450" cy="2412024"/>
          </a:xfrm>
        </p:grpSpPr>
        <p:sp>
          <p:nvSpPr>
            <p:cNvPr id="138" name="Google Shape;138;p23"/>
            <p:cNvSpPr/>
            <p:nvPr/>
          </p:nvSpPr>
          <p:spPr>
            <a:xfrm>
              <a:off x="2428850" y="1365750"/>
              <a:ext cx="4286400" cy="2410500"/>
            </a:xfrm>
            <a:prstGeom prst="rect">
              <a:avLst/>
            </a:prstGeom>
            <a:solidFill>
              <a:srgbClr val="FFFEF6"/>
            </a:solidFill>
            <a:ln>
              <a:noFill/>
            </a:ln>
          </p:spPr>
          <p:txBody>
            <a:bodyPr anchorCtr="0" anchor="ctr" bIns="192700" lIns="192700" spcFirstLastPara="1" rIns="192700" wrap="square" tIns="192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950"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A confident businessperson in office corridor." id="139" name="Google Shape;139;p23"/>
            <p:cNvPicPr preferRelativeResize="0"/>
            <p:nvPr/>
          </p:nvPicPr>
          <p:blipFill rotWithShape="1">
            <a:blip r:embed="rId4">
              <a:alphaModFix/>
            </a:blip>
            <a:srcRect b="11260" l="20260" r="32787" t="0"/>
            <a:stretch/>
          </p:blipFill>
          <p:spPr>
            <a:xfrm>
              <a:off x="2428800" y="1365738"/>
              <a:ext cx="1917906" cy="24105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" name="Google Shape;140;p23"/>
            <p:cNvSpPr txBox="1"/>
            <p:nvPr/>
          </p:nvSpPr>
          <p:spPr>
            <a:xfrm>
              <a:off x="4721245" y="1587121"/>
              <a:ext cx="16194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2700" lIns="192700" spcFirstLastPara="1" rIns="192700" wrap="square" tIns="192700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793">
                  <a:latin typeface="Roboto Medium"/>
                  <a:ea typeface="Roboto Medium"/>
                  <a:cs typeface="Roboto Medium"/>
                  <a:sym typeface="Roboto Medium"/>
                </a:rPr>
                <a:t>Thank You</a:t>
              </a:r>
              <a:endParaRPr sz="3793"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41" name="Google Shape;141;p23"/>
            <p:cNvSpPr txBox="1"/>
            <p:nvPr/>
          </p:nvSpPr>
          <p:spPr>
            <a:xfrm>
              <a:off x="4721250" y="2408050"/>
              <a:ext cx="1619400" cy="6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2700" lIns="192700" spcFirstLastPara="1" rIns="192700" wrap="square" tIns="192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927"/>
                <a:buNone/>
              </a:pPr>
              <a:r>
                <a:rPr lang="en" sz="1896">
                  <a:latin typeface="Roboto Light"/>
                  <a:ea typeface="Roboto Light"/>
                  <a:cs typeface="Roboto Light"/>
                  <a:sym typeface="Roboto Light"/>
                </a:rPr>
                <a:t>Questions &amp; Feedback</a:t>
              </a:r>
              <a:endParaRPr sz="1896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2" name="Google Shape;142;p23"/>
            <p:cNvSpPr/>
            <p:nvPr/>
          </p:nvSpPr>
          <p:spPr>
            <a:xfrm rot="-5400000">
              <a:off x="4326150" y="1388711"/>
              <a:ext cx="491700" cy="4286400"/>
            </a:xfrm>
            <a:prstGeom prst="rect">
              <a:avLst/>
            </a:prstGeom>
            <a:solidFill>
              <a:srgbClr val="FFD500">
                <a:alpha val="50000"/>
              </a:srgbClr>
            </a:solidFill>
            <a:ln>
              <a:noFill/>
            </a:ln>
          </p:spPr>
          <p:txBody>
            <a:bodyPr anchorCtr="0" anchor="ctr" bIns="192700" lIns="192700" spcFirstLastPara="1" rIns="192700" wrap="square" tIns="192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90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" name="Google Shape;143;p23"/>
            <p:cNvSpPr/>
            <p:nvPr/>
          </p:nvSpPr>
          <p:spPr>
            <a:xfrm rot="-5400000">
              <a:off x="6220096" y="3283361"/>
              <a:ext cx="491700" cy="497100"/>
            </a:xfrm>
            <a:prstGeom prst="rect">
              <a:avLst/>
            </a:prstGeom>
            <a:solidFill>
              <a:srgbClr val="FFD500"/>
            </a:solidFill>
            <a:ln>
              <a:noFill/>
            </a:ln>
          </p:spPr>
          <p:txBody>
            <a:bodyPr anchorCtr="0" anchor="ctr" bIns="192700" lIns="192700" spcFirstLastPara="1" rIns="192700" wrap="square" tIns="192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90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44" name="Google Shape;144;p23" title="ae80477f7281875ea9863b31fa29a4ca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4132750" cy="521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486300" y="3385350"/>
            <a:ext cx="33261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2085675" y="1164125"/>
            <a:ext cx="65355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1047400" y="1164125"/>
            <a:ext cx="71448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76200" rtl="0" algn="l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Clr>
                <a:srgbClr val="1F1F1F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1F1F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analyzes the </a:t>
            </a:r>
            <a:r>
              <a:rPr b="1" lang="en" sz="1500">
                <a:solidFill>
                  <a:srgbClr val="1F1F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Uber Eats USA Restaurants &amp; Menus dataset</a:t>
            </a:r>
            <a:r>
              <a:rPr lang="en" sz="1500">
                <a:solidFill>
                  <a:srgbClr val="1F1F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uncover trends in cuisine preferences, menu pricing, and restaurant distribution across the United States. </a:t>
            </a:r>
            <a:endParaRPr sz="1500">
              <a:solidFill>
                <a:srgbClr val="1F1F1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marR="76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1F1F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Python and visualization tools, we performed data cleaning, exploratory data analysis, and visual storytelling to identify </a:t>
            </a:r>
            <a:r>
              <a:rPr b="1" lang="en" sz="1500">
                <a:solidFill>
                  <a:srgbClr val="1F1F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dominant cuisines</a:t>
            </a:r>
            <a:r>
              <a:rPr lang="en" sz="1500">
                <a:solidFill>
                  <a:srgbClr val="1F1F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" sz="1500">
                <a:solidFill>
                  <a:srgbClr val="1F1F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pricing patterns</a:t>
            </a:r>
            <a:r>
              <a:rPr lang="en" sz="1500">
                <a:solidFill>
                  <a:srgbClr val="1F1F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</a:t>
            </a:r>
            <a:r>
              <a:rPr b="1" lang="en" sz="1500">
                <a:solidFill>
                  <a:srgbClr val="1F1F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potential white-space </a:t>
            </a:r>
            <a:r>
              <a:rPr lang="en" sz="1500">
                <a:solidFill>
                  <a:srgbClr val="1F1F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opportunities for restaurant expansion. </a:t>
            </a:r>
            <a:endParaRPr sz="1500">
              <a:solidFill>
                <a:srgbClr val="1F1F1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marR="76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1F1F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insights aim to </a:t>
            </a:r>
            <a:r>
              <a:rPr b="1" lang="en" sz="1500">
                <a:solidFill>
                  <a:srgbClr val="1F1F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 data-driven decisions</a:t>
            </a:r>
            <a:r>
              <a:rPr lang="en" sz="1500">
                <a:solidFill>
                  <a:srgbClr val="1F1F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restaurants and delivery platforms to optimize </a:t>
            </a:r>
            <a:r>
              <a:rPr b="1" lang="en" sz="1500">
                <a:solidFill>
                  <a:srgbClr val="1F1F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pricing strategies</a:t>
            </a:r>
            <a:r>
              <a:rPr lang="en" sz="1500">
                <a:solidFill>
                  <a:srgbClr val="1F1F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" sz="1500">
                <a:solidFill>
                  <a:srgbClr val="1F1F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menu offerings</a:t>
            </a:r>
            <a:r>
              <a:rPr lang="en" sz="1500">
                <a:solidFill>
                  <a:srgbClr val="1F1F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r</a:t>
            </a:r>
            <a:r>
              <a:rPr b="1" lang="en" sz="1500">
                <a:solidFill>
                  <a:srgbClr val="1F1F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egional market entry plans</a:t>
            </a:r>
            <a:r>
              <a:rPr lang="en" sz="1500">
                <a:solidFill>
                  <a:srgbClr val="1F1F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500">
              <a:solidFill>
                <a:srgbClr val="1F1F1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Restaurant Density Across U.S.</a:t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405800" y="1659150"/>
            <a:ext cx="2913600" cy="7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hlink"/>
                </a:solidFill>
                <a:hlinkClick r:id="rId4"/>
              </a:rPr>
              <a:t>Graph 1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1589800" y="1066075"/>
            <a:ext cx="49191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900"/>
              <a:buFont typeface="Times New Roman"/>
              <a:buAutoNum type="arabicPeriod"/>
            </a:pPr>
            <a:r>
              <a:rPr lang="en" sz="1900">
                <a:solidFill>
                  <a:srgbClr val="1F1F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Texas has nearly 30,000 restaurants and is a crucial hub in the food industry. </a:t>
            </a:r>
            <a:endParaRPr sz="1900">
              <a:solidFill>
                <a:srgbClr val="1F1F1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1F1F1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900"/>
              <a:buFont typeface="Times New Roman"/>
              <a:buAutoNum type="arabicPeriod"/>
            </a:pPr>
            <a:r>
              <a:rPr lang="en" sz="1900">
                <a:solidFill>
                  <a:srgbClr val="1F1F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Virginia, Washington State, and </a:t>
            </a:r>
            <a:endParaRPr sz="1900">
              <a:solidFill>
                <a:srgbClr val="1F1F1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1F1F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areas of the Midwest, the density of restaurants is at a moderate level. </a:t>
            </a:r>
            <a:endParaRPr sz="1900">
              <a:solidFill>
                <a:srgbClr val="1F1F1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1F1F1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900"/>
              <a:buFont typeface="Times New Roman"/>
              <a:buAutoNum type="arabicPeriod"/>
            </a:pPr>
            <a:r>
              <a:rPr lang="en" sz="1900">
                <a:solidFill>
                  <a:srgbClr val="1F1F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gradual change in color clearly highlights the differences between </a:t>
            </a:r>
            <a:endParaRPr sz="1900">
              <a:solidFill>
                <a:srgbClr val="1F1F1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1F1F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Texas and the rest of the US</a:t>
            </a:r>
            <a:endParaRPr sz="1900">
              <a:solidFill>
                <a:srgbClr val="1F1F1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2" name="Google Shape;72;p15" title="food-map-t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6700" y="2916150"/>
            <a:ext cx="3071575" cy="172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Share of Top 10 cuisines</a:t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646225" y="1679050"/>
            <a:ext cx="184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hlink"/>
                </a:solidFill>
                <a:hlinkClick r:id="rId4"/>
              </a:rPr>
              <a:t>Graph 2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1766175" y="1183075"/>
            <a:ext cx="47484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35.2% - Market share of American cuisine 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14.7% - Mexican cuisine, an important part of the American food industry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12.9% -Hamburger, one of the favorite foods among Americans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Pizza, breakfast and brunch each account for 8.9%, 5.3% respectively. 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Chinese cuisine, Asian cuisine, desserts 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fast food each around for 4-5%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0" name="Google Shape;80;p16" title="content6560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5075" y="3414625"/>
            <a:ext cx="2785750" cy="156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Spread of American Cuisine, Price Range &amp; Rating </a:t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486300" y="3385350"/>
            <a:ext cx="33261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856050" y="1742625"/>
            <a:ext cx="11874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hlink"/>
                </a:solidFill>
                <a:hlinkClick r:id="rId4"/>
              </a:rPr>
              <a:t>Graph 3a 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hlink"/>
                </a:solidFill>
                <a:hlinkClick r:id="rId5"/>
              </a:rPr>
              <a:t>Graph 3b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2377675" y="1447050"/>
            <a:ext cx="65355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Geographic Concentration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Larger, more diverse states show stronger markets, while smaller ones have fewer restaurants.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Price &amp; Rating Patterns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restaurants fall in low to mid-price ranges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High-priced restaurants are rare and don’t necessarily earn higher ratings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Mid-priced venues often achieve more stable and higher customer satisfaction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American cuisine is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widespread in large states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value-for-money balance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main driver of positive ratings.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58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Economic Influence on Premium Dining Patterns</a:t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409100" y="1311250"/>
            <a:ext cx="33102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hlink"/>
                </a:solidFill>
                <a:hlinkClick r:id="rId4"/>
              </a:rPr>
              <a:t>Graph 4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1719850" y="1311238"/>
            <a:ext cx="4000500" cy="30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-"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NEXT?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-"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predict NEXT?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-"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difference between different states market? 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-"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we want to run a new restaurant, what shall we DO?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6" name="Google Shape;96;p18" title="GettyImages-848755326-48dd2711646247648c4faebc98715119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9274" y="1865175"/>
            <a:ext cx="2967926" cy="194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451975" y="1161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38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analysis of the Uber Eats restaurant and menu data establishes that the US food delivery market is in a dual-market equilibrium. This structure consists of a low-margin, high-volume center and a low-volume, high-margin periphery.</a:t>
            </a:r>
            <a:endParaRPr sz="138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6547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85"/>
              <a:buFont typeface="Times New Roman"/>
              <a:buChar char="●"/>
            </a:pPr>
            <a:r>
              <a:rPr b="1" lang="en" sz="138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Market Concentration and Dynamics: </a:t>
            </a:r>
            <a:r>
              <a:rPr lang="en" sz="138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concentration is a points to an extremely mature and competitive market segment where success is driven by operational efficiency and product differentiation rather than market entry per se.</a:t>
            </a:r>
            <a:endParaRPr sz="138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654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85"/>
              <a:buFont typeface="Times New Roman"/>
              <a:buChar char="●"/>
            </a:pPr>
            <a:r>
              <a:rPr b="1" lang="en" sz="138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Pricing Strategy and Revenue Maximization:</a:t>
            </a:r>
            <a:r>
              <a:rPr lang="en" sz="138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data, most significantly, points towards enormous untapped potential in premium niche categories. </a:t>
            </a:r>
            <a:endParaRPr sz="138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654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85"/>
              <a:buFont typeface="Times New Roman"/>
              <a:buChar char="●"/>
            </a:pPr>
            <a:r>
              <a:rPr b="1" lang="en" sz="138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 Value Proposition: </a:t>
            </a:r>
            <a:r>
              <a:rPr lang="en" sz="138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of the findings from customer ratings analysis is a universal truth about consumer behavior: relative value, not absolute price, is a stronger determinant of satisfaction. </a:t>
            </a:r>
            <a:endParaRPr sz="138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b="1" lang="en" sz="138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sz="138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138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1287475" y="1145350"/>
            <a:ext cx="7303200" cy="32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289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5"/>
              <a:buFont typeface="Times New Roman"/>
              <a:buAutoNum type="arabicPeriod"/>
            </a:pPr>
            <a:r>
              <a:rPr b="1" lang="en" sz="148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Missing Ratings Problem</a:t>
            </a:r>
            <a:r>
              <a:rPr lang="en" sz="148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Our biggest data risk was that roughly 23% of restaurants had no rating data. </a:t>
            </a:r>
            <a:endParaRPr sz="148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289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5"/>
              <a:buFont typeface="Times New Roman"/>
              <a:buAutoNum type="arabicPeriod"/>
            </a:pPr>
            <a:r>
              <a:rPr b="1" lang="en" sz="148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Homogeneity Risk</a:t>
            </a:r>
            <a:r>
              <a:rPr lang="en" sz="148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Cuisine categorization is too simple and it underestimating the true diversity of the market. </a:t>
            </a:r>
            <a:endParaRPr sz="148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289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5"/>
              <a:buFont typeface="Times New Roman"/>
              <a:buAutoNum type="arabicPeriod"/>
            </a:pPr>
            <a:r>
              <a:rPr b="1" lang="en" sz="148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Sales Data </a:t>
            </a:r>
            <a:r>
              <a:rPr lang="en" sz="148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The dataset lacked essential transactional data like sales volume, order frequency, or basket size. This is a critical limitation because we can observe pricing power (what restaurants charge), but we cannot definitively calculate the price elasticity of demand.</a:t>
            </a:r>
            <a:endParaRPr sz="148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Steps &amp; Recommendations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1377825" y="1274050"/>
            <a:ext cx="69447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48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48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roject-oriented methodological enhancements and business-oriented strategic initiatives to translate insights into measurable market action: </a:t>
            </a:r>
            <a:endParaRPr sz="148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2897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85"/>
              <a:buFont typeface="Times New Roman"/>
              <a:buAutoNum type="arabicPeriod"/>
            </a:pPr>
            <a:r>
              <a:rPr lang="en" sz="148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 Pricing Model Integration </a:t>
            </a:r>
            <a:endParaRPr sz="148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289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5"/>
              <a:buFont typeface="Times New Roman"/>
              <a:buAutoNum type="arabicPeriod"/>
            </a:pPr>
            <a:r>
              <a:rPr lang="en" sz="148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Advanced Geospatial Segmentation </a:t>
            </a:r>
            <a:endParaRPr sz="148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289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5"/>
              <a:buFont typeface="Times New Roman"/>
              <a:buAutoNum type="arabicPeriod"/>
            </a:pPr>
            <a:r>
              <a:rPr lang="en" sz="148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NLP for Menu Item Analysis </a:t>
            </a:r>
            <a:endParaRPr sz="148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289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5"/>
              <a:buFont typeface="Times New Roman"/>
              <a:buAutoNum type="arabicPeriod"/>
            </a:pPr>
            <a:r>
              <a:rPr lang="en" sz="148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Tiered Market Expansion Strategy</a:t>
            </a:r>
            <a:endParaRPr sz="148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289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5"/>
              <a:buFont typeface="Times New Roman"/>
              <a:buAutoNum type="arabicPeriod"/>
            </a:pPr>
            <a:r>
              <a:rPr lang="en" sz="148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Achieving Quality Excellence </a:t>
            </a:r>
            <a:endParaRPr sz="148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289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5"/>
              <a:buFont typeface="Times New Roman"/>
              <a:buAutoNum type="arabicPeriod"/>
            </a:pPr>
            <a:r>
              <a:rPr lang="en" sz="148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Localized Marketing and Service Protocols</a:t>
            </a:r>
            <a:endParaRPr sz="148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