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6"/>
  </p:notesMasterIdLst>
  <p:sldIdLst>
    <p:sldId id="256" r:id="rId2"/>
    <p:sldId id="279" r:id="rId3"/>
    <p:sldId id="257" r:id="rId4"/>
    <p:sldId id="258" r:id="rId5"/>
    <p:sldId id="259" r:id="rId6"/>
    <p:sldId id="276" r:id="rId7"/>
    <p:sldId id="260" r:id="rId8"/>
    <p:sldId id="266" r:id="rId9"/>
    <p:sldId id="265" r:id="rId10"/>
    <p:sldId id="261" r:id="rId11"/>
    <p:sldId id="263" r:id="rId12"/>
    <p:sldId id="282" r:id="rId13"/>
    <p:sldId id="268" r:id="rId14"/>
    <p:sldId id="269" r:id="rId15"/>
    <p:sldId id="270" r:id="rId16"/>
    <p:sldId id="271" r:id="rId17"/>
    <p:sldId id="272" r:id="rId18"/>
    <p:sldId id="273" r:id="rId19"/>
    <p:sldId id="281" r:id="rId20"/>
    <p:sldId id="274" r:id="rId21"/>
    <p:sldId id="275" r:id="rId22"/>
    <p:sldId id="280"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A21D"/>
    <a:srgbClr val="FF1515"/>
    <a:srgbClr val="CDC800"/>
    <a:srgbClr val="B57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15BE7-75DF-4FF5-A84F-8B43844E7AA7}" v="64" dt="2022-07-26T16:27:23.608"/>
    <p1510:client id="{D1163C5A-8E91-41E8-A342-74E974B5039A}" v="66" dt="2022-07-30T18:03:53.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3" autoAdjust="0"/>
    <p:restoredTop sz="87311" autoAdjust="0"/>
  </p:normalViewPr>
  <p:slideViewPr>
    <p:cSldViewPr snapToGrid="0">
      <p:cViewPr varScale="1">
        <p:scale>
          <a:sx n="110" d="100"/>
          <a:sy n="110"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D5260-30A5-4E42-AF28-99767E8843FA}" type="datetimeFigureOut">
              <a:rPr lang="en-US" smtClean="0"/>
              <a:t>8/1/22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02CAF-B6F5-44BD-B652-D71AECE56BB9}" type="slidenum">
              <a:rPr lang="en-US" smtClean="0"/>
              <a:t>‹#›</a:t>
            </a:fld>
            <a:endParaRPr lang="en-US"/>
          </a:p>
        </p:txBody>
      </p:sp>
    </p:spTree>
    <p:extLst>
      <p:ext uri="{BB962C8B-B14F-4D97-AF65-F5344CB8AC3E}">
        <p14:creationId xmlns:p14="http://schemas.microsoft.com/office/powerpoint/2010/main" val="127583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2</a:t>
            </a:fld>
            <a:endParaRPr lang="en-US"/>
          </a:p>
        </p:txBody>
      </p:sp>
    </p:spTree>
    <p:extLst>
      <p:ext uri="{BB962C8B-B14F-4D97-AF65-F5344CB8AC3E}">
        <p14:creationId xmlns:p14="http://schemas.microsoft.com/office/powerpoint/2010/main" val="29889883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Married Men commit the most fraud</a:t>
            </a:r>
          </a:p>
          <a:p>
            <a:r>
              <a:rPr lang="en-US" dirty="0"/>
              <a:t>This follows what we would expect for a given population where most adults are married, then single</a:t>
            </a:r>
          </a:p>
        </p:txBody>
      </p:sp>
      <p:sp>
        <p:nvSpPr>
          <p:cNvPr id="4" name="Slide Number Placeholder 3"/>
          <p:cNvSpPr>
            <a:spLocks noGrp="1"/>
          </p:cNvSpPr>
          <p:nvPr>
            <p:ph type="sldNum" sz="quarter" idx="5"/>
          </p:nvPr>
        </p:nvSpPr>
        <p:spPr/>
        <p:txBody>
          <a:bodyPr/>
          <a:lstStyle/>
          <a:p>
            <a:fld id="{86F02CAF-B6F5-44BD-B652-D71AECE56BB9}" type="slidenum">
              <a:rPr lang="en-US" smtClean="0"/>
              <a:t>14</a:t>
            </a:fld>
            <a:endParaRPr lang="en-US"/>
          </a:p>
        </p:txBody>
      </p:sp>
    </p:spTree>
    <p:extLst>
      <p:ext uri="{BB962C8B-B14F-4D97-AF65-F5344CB8AC3E}">
        <p14:creationId xmlns:p14="http://schemas.microsoft.com/office/powerpoint/2010/main" val="4066018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Fraud is committed predominantly by married people between 25 and 45 years of age</a:t>
            </a:r>
          </a:p>
        </p:txBody>
      </p:sp>
      <p:sp>
        <p:nvSpPr>
          <p:cNvPr id="4" name="Slide Number Placeholder 3"/>
          <p:cNvSpPr>
            <a:spLocks noGrp="1"/>
          </p:cNvSpPr>
          <p:nvPr>
            <p:ph type="sldNum" sz="quarter" idx="5"/>
          </p:nvPr>
        </p:nvSpPr>
        <p:spPr/>
        <p:txBody>
          <a:bodyPr/>
          <a:lstStyle/>
          <a:p>
            <a:fld id="{86F02CAF-B6F5-44BD-B652-D71AECE56BB9}" type="slidenum">
              <a:rPr lang="en-US" smtClean="0"/>
              <a:t>15</a:t>
            </a:fld>
            <a:endParaRPr lang="en-US"/>
          </a:p>
        </p:txBody>
      </p:sp>
    </p:spTree>
    <p:extLst>
      <p:ext uri="{BB962C8B-B14F-4D97-AF65-F5344CB8AC3E}">
        <p14:creationId xmlns:p14="http://schemas.microsoft.com/office/powerpoint/2010/main" val="3865353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accidents happen in urban areas where the population is higher, and traffic is more severe. </a:t>
            </a:r>
          </a:p>
          <a:p>
            <a:r>
              <a:rPr lang="en-US" dirty="0"/>
              <a:t>Something to note is that suburban could be included in metropolitan areas which would be considered in the urban category </a:t>
            </a:r>
          </a:p>
          <a:p>
            <a:r>
              <a:rPr lang="en-US" dirty="0"/>
              <a:t>If suburban was a category, we would expect it to equalize the distribution, so it isn’t so skewed towards urban</a:t>
            </a:r>
          </a:p>
        </p:txBody>
      </p:sp>
      <p:sp>
        <p:nvSpPr>
          <p:cNvPr id="4" name="Slide Number Placeholder 3"/>
          <p:cNvSpPr>
            <a:spLocks noGrp="1"/>
          </p:cNvSpPr>
          <p:nvPr>
            <p:ph type="sldNum" sz="quarter" idx="5"/>
          </p:nvPr>
        </p:nvSpPr>
        <p:spPr/>
        <p:txBody>
          <a:bodyPr/>
          <a:lstStyle/>
          <a:p>
            <a:fld id="{86F02CAF-B6F5-44BD-B652-D71AECE56BB9}" type="slidenum">
              <a:rPr lang="en-US" smtClean="0"/>
              <a:t>16</a:t>
            </a:fld>
            <a:endParaRPr lang="en-US"/>
          </a:p>
        </p:txBody>
      </p:sp>
    </p:spTree>
    <p:extLst>
      <p:ext uri="{BB962C8B-B14F-4D97-AF65-F5344CB8AC3E}">
        <p14:creationId xmlns:p14="http://schemas.microsoft.com/office/powerpoint/2010/main" val="312075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18</a:t>
            </a:fld>
            <a:endParaRPr lang="en-US"/>
          </a:p>
        </p:txBody>
      </p:sp>
    </p:spTree>
    <p:extLst>
      <p:ext uri="{BB962C8B-B14F-4D97-AF65-F5344CB8AC3E}">
        <p14:creationId xmlns:p14="http://schemas.microsoft.com/office/powerpoint/2010/main" val="4235796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19</a:t>
            </a:fld>
            <a:endParaRPr lang="en-US"/>
          </a:p>
        </p:txBody>
      </p:sp>
    </p:spTree>
    <p:extLst>
      <p:ext uri="{BB962C8B-B14F-4D97-AF65-F5344CB8AC3E}">
        <p14:creationId xmlns:p14="http://schemas.microsoft.com/office/powerpoint/2010/main" val="4053535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infer that males between the age of 25 and 45, who own a vehicle that is 6 or more years in age, married, and live in an urban area pose a greater risk for committing insurance fraud. </a:t>
            </a:r>
          </a:p>
        </p:txBody>
      </p:sp>
      <p:sp>
        <p:nvSpPr>
          <p:cNvPr id="4" name="Slide Number Placeholder 3"/>
          <p:cNvSpPr>
            <a:spLocks noGrp="1"/>
          </p:cNvSpPr>
          <p:nvPr>
            <p:ph type="sldNum" sz="quarter" idx="5"/>
          </p:nvPr>
        </p:nvSpPr>
        <p:spPr/>
        <p:txBody>
          <a:bodyPr/>
          <a:lstStyle/>
          <a:p>
            <a:fld id="{86F02CAF-B6F5-44BD-B652-D71AECE56BB9}" type="slidenum">
              <a:rPr lang="en-US" smtClean="0"/>
              <a:t>20</a:t>
            </a:fld>
            <a:endParaRPr lang="en-US"/>
          </a:p>
        </p:txBody>
      </p:sp>
    </p:spTree>
    <p:extLst>
      <p:ext uri="{BB962C8B-B14F-4D97-AF65-F5344CB8AC3E}">
        <p14:creationId xmlns:p14="http://schemas.microsoft.com/office/powerpoint/2010/main" val="297283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amount of claims in each month is consistent and does not vary significantly between each month, it is not clear to determine a definitive trend or relation between month claimed and number of claims. </a:t>
            </a:r>
          </a:p>
          <a:p>
            <a:endParaRPr lang="en-US" dirty="0"/>
          </a:p>
          <a:p>
            <a:r>
              <a:rPr lang="en-US" dirty="0"/>
              <a:t>Witness presence was not insightful either as it is obvious that with no witnesses present, making a fraudulent claim becomes easier</a:t>
            </a:r>
          </a:p>
          <a:p>
            <a:endParaRPr lang="en-US" dirty="0"/>
          </a:p>
          <a:p>
            <a:r>
              <a:rPr lang="en-US" dirty="0"/>
              <a:t>Finally, deductible amount was not useful either as 400 was the most common deductible amount and not an indicator for fraud.</a:t>
            </a:r>
          </a:p>
        </p:txBody>
      </p:sp>
      <p:sp>
        <p:nvSpPr>
          <p:cNvPr id="4" name="Slide Number Placeholder 3"/>
          <p:cNvSpPr>
            <a:spLocks noGrp="1"/>
          </p:cNvSpPr>
          <p:nvPr>
            <p:ph type="sldNum" sz="quarter" idx="5"/>
          </p:nvPr>
        </p:nvSpPr>
        <p:spPr/>
        <p:txBody>
          <a:bodyPr/>
          <a:lstStyle/>
          <a:p>
            <a:fld id="{86F02CAF-B6F5-44BD-B652-D71AECE56BB9}" type="slidenum">
              <a:rPr lang="en-US" smtClean="0"/>
              <a:t>23</a:t>
            </a:fld>
            <a:endParaRPr lang="en-US"/>
          </a:p>
        </p:txBody>
      </p:sp>
    </p:spTree>
    <p:extLst>
      <p:ext uri="{BB962C8B-B14F-4D97-AF65-F5344CB8AC3E}">
        <p14:creationId xmlns:p14="http://schemas.microsoft.com/office/powerpoint/2010/main" val="3172757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policy type isn’t insightful either as it is obvious that everyone has a baseline coverage for accident claims</a:t>
            </a:r>
          </a:p>
          <a:p>
            <a:endParaRPr lang="en-US" dirty="0"/>
          </a:p>
          <a:p>
            <a:r>
              <a:rPr lang="en-US" dirty="0"/>
              <a:t>Liability does not cover the damages done to your vehicle so it doesn’t make sense for someone to commit fraud with this type of claim as they will gain nothing for their damages. </a:t>
            </a:r>
          </a:p>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24</a:t>
            </a:fld>
            <a:endParaRPr lang="en-US"/>
          </a:p>
        </p:txBody>
      </p:sp>
    </p:spTree>
    <p:extLst>
      <p:ext uri="{BB962C8B-B14F-4D97-AF65-F5344CB8AC3E}">
        <p14:creationId xmlns:p14="http://schemas.microsoft.com/office/powerpoint/2010/main" val="271274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highlighted variables are ones we used in the analysis</a:t>
            </a:r>
          </a:p>
        </p:txBody>
      </p:sp>
      <p:sp>
        <p:nvSpPr>
          <p:cNvPr id="4" name="Slide Number Placeholder 3"/>
          <p:cNvSpPr>
            <a:spLocks noGrp="1"/>
          </p:cNvSpPr>
          <p:nvPr>
            <p:ph type="sldNum" sz="quarter" idx="5"/>
          </p:nvPr>
        </p:nvSpPr>
        <p:spPr/>
        <p:txBody>
          <a:bodyPr/>
          <a:lstStyle/>
          <a:p>
            <a:fld id="{86F02CAF-B6F5-44BD-B652-D71AECE56BB9}" type="slidenum">
              <a:rPr lang="en-US" smtClean="0"/>
              <a:t>4</a:t>
            </a:fld>
            <a:endParaRPr lang="en-US"/>
          </a:p>
        </p:txBody>
      </p:sp>
    </p:spTree>
    <p:extLst>
      <p:ext uri="{BB962C8B-B14F-4D97-AF65-F5344CB8AC3E}">
        <p14:creationId xmlns:p14="http://schemas.microsoft.com/office/powerpoint/2010/main" val="293383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6</a:t>
            </a:fld>
            <a:endParaRPr lang="en-US"/>
          </a:p>
        </p:txBody>
      </p:sp>
    </p:spTree>
    <p:extLst>
      <p:ext uri="{BB962C8B-B14F-4D97-AF65-F5344CB8AC3E}">
        <p14:creationId xmlns:p14="http://schemas.microsoft.com/office/powerpoint/2010/main" val="63945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is only on ~6% of the data meaning that our analysis just became much smaller for the cases we are considering</a:t>
            </a:r>
          </a:p>
        </p:txBody>
      </p:sp>
      <p:sp>
        <p:nvSpPr>
          <p:cNvPr id="4" name="Slide Number Placeholder 3"/>
          <p:cNvSpPr>
            <a:spLocks noGrp="1"/>
          </p:cNvSpPr>
          <p:nvPr>
            <p:ph type="sldNum" sz="quarter" idx="5"/>
          </p:nvPr>
        </p:nvSpPr>
        <p:spPr/>
        <p:txBody>
          <a:bodyPr/>
          <a:lstStyle/>
          <a:p>
            <a:fld id="{86F02CAF-B6F5-44BD-B652-D71AECE56BB9}" type="slidenum">
              <a:rPr lang="en-US" smtClean="0"/>
              <a:t>8</a:t>
            </a:fld>
            <a:endParaRPr lang="en-US"/>
          </a:p>
        </p:txBody>
      </p:sp>
    </p:spTree>
    <p:extLst>
      <p:ext uri="{BB962C8B-B14F-4D97-AF65-F5344CB8AC3E}">
        <p14:creationId xmlns:p14="http://schemas.microsoft.com/office/powerpoint/2010/main" val="243905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 the </a:t>
            </a:r>
            <a:r>
              <a:rPr lang="en-US" b="1" dirty="0"/>
              <a:t>total cases</a:t>
            </a:r>
            <a:r>
              <a:rPr lang="en-US" dirty="0"/>
              <a:t>, 6.2% of males committed fraud and 4.33% of females committed fraud</a:t>
            </a:r>
          </a:p>
        </p:txBody>
      </p:sp>
      <p:sp>
        <p:nvSpPr>
          <p:cNvPr id="4" name="Slide Number Placeholder 3"/>
          <p:cNvSpPr>
            <a:spLocks noGrp="1"/>
          </p:cNvSpPr>
          <p:nvPr>
            <p:ph type="sldNum" sz="quarter" idx="5"/>
          </p:nvPr>
        </p:nvSpPr>
        <p:spPr/>
        <p:txBody>
          <a:bodyPr/>
          <a:lstStyle/>
          <a:p>
            <a:fld id="{86F02CAF-B6F5-44BD-B652-D71AECE56BB9}" type="slidenum">
              <a:rPr lang="en-US" smtClean="0"/>
              <a:t>9</a:t>
            </a:fld>
            <a:endParaRPr lang="en-US"/>
          </a:p>
        </p:txBody>
      </p:sp>
    </p:spTree>
    <p:extLst>
      <p:ext uri="{BB962C8B-B14F-4D97-AF65-F5344CB8AC3E}">
        <p14:creationId xmlns:p14="http://schemas.microsoft.com/office/powerpoint/2010/main" val="1644572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10</a:t>
            </a:fld>
            <a:endParaRPr lang="en-US"/>
          </a:p>
        </p:txBody>
      </p:sp>
    </p:spTree>
    <p:extLst>
      <p:ext uri="{BB962C8B-B14F-4D97-AF65-F5344CB8AC3E}">
        <p14:creationId xmlns:p14="http://schemas.microsoft.com/office/powerpoint/2010/main" val="62397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11</a:t>
            </a:fld>
            <a:endParaRPr lang="en-US"/>
          </a:p>
        </p:txBody>
      </p:sp>
    </p:spTree>
    <p:extLst>
      <p:ext uri="{BB962C8B-B14F-4D97-AF65-F5344CB8AC3E}">
        <p14:creationId xmlns:p14="http://schemas.microsoft.com/office/powerpoint/2010/main" val="2276190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F02CAF-B6F5-44BD-B652-D71AECE56BB9}" type="slidenum">
              <a:rPr lang="en-US" smtClean="0"/>
              <a:t>12</a:t>
            </a:fld>
            <a:endParaRPr lang="en-US"/>
          </a:p>
        </p:txBody>
      </p:sp>
    </p:spTree>
    <p:extLst>
      <p:ext uri="{BB962C8B-B14F-4D97-AF65-F5344CB8AC3E}">
        <p14:creationId xmlns:p14="http://schemas.microsoft.com/office/powerpoint/2010/main" val="281984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again see a similar graph as before</a:t>
            </a:r>
          </a:p>
        </p:txBody>
      </p:sp>
      <p:sp>
        <p:nvSpPr>
          <p:cNvPr id="4" name="Slide Number Placeholder 3"/>
          <p:cNvSpPr>
            <a:spLocks noGrp="1"/>
          </p:cNvSpPr>
          <p:nvPr>
            <p:ph type="sldNum" sz="quarter" idx="5"/>
          </p:nvPr>
        </p:nvSpPr>
        <p:spPr/>
        <p:txBody>
          <a:bodyPr/>
          <a:lstStyle/>
          <a:p>
            <a:fld id="{86F02CAF-B6F5-44BD-B652-D71AECE56BB9}" type="slidenum">
              <a:rPr lang="en-US" smtClean="0"/>
              <a:t>13</a:t>
            </a:fld>
            <a:endParaRPr lang="en-US"/>
          </a:p>
        </p:txBody>
      </p:sp>
    </p:spTree>
    <p:extLst>
      <p:ext uri="{BB962C8B-B14F-4D97-AF65-F5344CB8AC3E}">
        <p14:creationId xmlns:p14="http://schemas.microsoft.com/office/powerpoint/2010/main" val="71577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682496"/>
            <a:ext cx="8991600" cy="1645920"/>
          </a:xfrm>
        </p:spPr>
        <p:txBody>
          <a:bodyPr/>
          <a:lstStyle/>
          <a:p>
            <a:r>
              <a:rPr lang="en-US" dirty="0"/>
              <a:t>What are Common traits of car Insurance Fraud?</a:t>
            </a:r>
          </a:p>
        </p:txBody>
      </p:sp>
      <p:sp>
        <p:nvSpPr>
          <p:cNvPr id="3" name="Subtitle 2"/>
          <p:cNvSpPr>
            <a:spLocks noGrp="1"/>
          </p:cNvSpPr>
          <p:nvPr>
            <p:ph type="subTitle" idx="1"/>
          </p:nvPr>
        </p:nvSpPr>
        <p:spPr>
          <a:xfrm>
            <a:off x="2695194" y="4352544"/>
            <a:ext cx="6801612" cy="1656988"/>
          </a:xfrm>
        </p:spPr>
        <p:txBody>
          <a:bodyPr vert="horz" lIns="91440" tIns="45720" rIns="91440" bIns="45720" rtlCol="0" anchor="t">
            <a:normAutofit fontScale="85000" lnSpcReduction="20000"/>
          </a:bodyPr>
          <a:lstStyle/>
          <a:p>
            <a:r>
              <a:rPr lang="en-US" b="1" dirty="0"/>
              <a:t>GROUP 5</a:t>
            </a:r>
          </a:p>
          <a:p>
            <a:r>
              <a:rPr lang="en-US" dirty="0"/>
              <a:t>Braden Christer</a:t>
            </a:r>
          </a:p>
          <a:p>
            <a:r>
              <a:rPr lang="en-US" dirty="0"/>
              <a:t>Nick Fuller</a:t>
            </a:r>
          </a:p>
          <a:p>
            <a:r>
              <a:rPr lang="en-US" dirty="0"/>
              <a:t>Tvisha Goswami</a:t>
            </a:r>
          </a:p>
          <a:p>
            <a:r>
              <a:rPr lang="en-US" dirty="0"/>
              <a:t>Abhishek Nambiar</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3355F77-1AEB-EB13-DECF-33E831CCEFE5}"/>
              </a:ext>
            </a:extLst>
          </p:cNvPr>
          <p:cNvGrpSpPr/>
          <p:nvPr/>
        </p:nvGrpSpPr>
        <p:grpSpPr>
          <a:xfrm>
            <a:off x="938192" y="1549065"/>
            <a:ext cx="893239" cy="4479471"/>
            <a:chOff x="438467" y="1882993"/>
            <a:chExt cx="1314450" cy="6045618"/>
          </a:xfrm>
        </p:grpSpPr>
        <p:pic>
          <p:nvPicPr>
            <p:cNvPr id="26" name="Picture 25">
              <a:extLst>
                <a:ext uri="{FF2B5EF4-FFF2-40B4-BE49-F238E27FC236}">
                  <a16:creationId xmlns:a16="http://schemas.microsoft.com/office/drawing/2014/main" id="{6D444AF1-D53F-0148-72F2-87BDCDCCCE12}"/>
                </a:ext>
              </a:extLst>
            </p:cNvPr>
            <p:cNvPicPr>
              <a:picLocks noChangeAspect="1"/>
            </p:cNvPicPr>
            <p:nvPr/>
          </p:nvPicPr>
          <p:blipFill>
            <a:blip r:embed="rId3"/>
            <a:stretch>
              <a:fillRect/>
            </a:stretch>
          </p:blipFill>
          <p:spPr>
            <a:xfrm>
              <a:off x="558005" y="1882993"/>
              <a:ext cx="1075373" cy="282993"/>
            </a:xfrm>
            <a:prstGeom prst="rect">
              <a:avLst/>
            </a:prstGeom>
          </p:spPr>
        </p:pic>
        <p:pic>
          <p:nvPicPr>
            <p:cNvPr id="27" name="Picture 26">
              <a:extLst>
                <a:ext uri="{FF2B5EF4-FFF2-40B4-BE49-F238E27FC236}">
                  <a16:creationId xmlns:a16="http://schemas.microsoft.com/office/drawing/2014/main" id="{6B50AEEF-6A7C-B905-64D9-C5778FF33A59}"/>
                </a:ext>
              </a:extLst>
            </p:cNvPr>
            <p:cNvPicPr>
              <a:picLocks noChangeAspect="1"/>
            </p:cNvPicPr>
            <p:nvPr/>
          </p:nvPicPr>
          <p:blipFill>
            <a:blip r:embed="rId4"/>
            <a:stretch>
              <a:fillRect/>
            </a:stretch>
          </p:blipFill>
          <p:spPr>
            <a:xfrm>
              <a:off x="438467" y="2165986"/>
              <a:ext cx="1314450" cy="5762625"/>
            </a:xfrm>
            <a:prstGeom prst="rect">
              <a:avLst/>
            </a:prstGeom>
          </p:spPr>
        </p:pic>
      </p:grpSp>
      <p:pic>
        <p:nvPicPr>
          <p:cNvPr id="3" name="Picture 2" descr="Chart, histogram&#10;&#10;Description automatically generated">
            <a:extLst>
              <a:ext uri="{FF2B5EF4-FFF2-40B4-BE49-F238E27FC236}">
                <a16:creationId xmlns:a16="http://schemas.microsoft.com/office/drawing/2014/main" id="{2C8EC414-59A7-AED6-266D-A9DFB7037F03}"/>
              </a:ext>
            </a:extLst>
          </p:cNvPr>
          <p:cNvPicPr>
            <a:picLocks noChangeAspect="1"/>
          </p:cNvPicPr>
          <p:nvPr/>
        </p:nvPicPr>
        <p:blipFill rotWithShape="1">
          <a:blip r:embed="rId5"/>
          <a:srcRect t="23021" r="2534"/>
          <a:stretch/>
        </p:blipFill>
        <p:spPr>
          <a:xfrm>
            <a:off x="3913585" y="1549065"/>
            <a:ext cx="8115284" cy="4479471"/>
          </a:xfrm>
          <a:prstGeom prst="rect">
            <a:avLst/>
          </a:prstGeom>
        </p:spPr>
      </p:pic>
      <p:sp>
        <p:nvSpPr>
          <p:cNvPr id="12" name="Title 1">
            <a:extLst>
              <a:ext uri="{FF2B5EF4-FFF2-40B4-BE49-F238E27FC236}">
                <a16:creationId xmlns:a16="http://schemas.microsoft.com/office/drawing/2014/main" id="{DA25C3AD-9E41-F03A-A6BE-14669B95B217}"/>
              </a:ext>
            </a:extLst>
          </p:cNvPr>
          <p:cNvSpPr>
            <a:spLocks noGrp="1"/>
          </p:cNvSpPr>
          <p:nvPr>
            <p:ph type="title"/>
          </p:nvPr>
        </p:nvSpPr>
        <p:spPr>
          <a:xfrm>
            <a:off x="2231136" y="258636"/>
            <a:ext cx="7729728" cy="1188720"/>
          </a:xfrm>
        </p:spPr>
        <p:txBody>
          <a:bodyPr/>
          <a:lstStyle/>
          <a:p>
            <a:r>
              <a:rPr lang="en-US" dirty="0"/>
              <a:t>Total Claims based on Vehicle Make</a:t>
            </a:r>
          </a:p>
        </p:txBody>
      </p:sp>
      <p:pic>
        <p:nvPicPr>
          <p:cNvPr id="5" name="Picture 4" descr="Table&#10;&#10;Description automatically generated">
            <a:extLst>
              <a:ext uri="{FF2B5EF4-FFF2-40B4-BE49-F238E27FC236}">
                <a16:creationId xmlns:a16="http://schemas.microsoft.com/office/drawing/2014/main" id="{1F66C1D3-E143-2F03-9229-6A5DFA206F00}"/>
              </a:ext>
            </a:extLst>
          </p:cNvPr>
          <p:cNvPicPr>
            <a:picLocks noChangeAspect="1"/>
          </p:cNvPicPr>
          <p:nvPr/>
        </p:nvPicPr>
        <p:blipFill>
          <a:blip r:embed="rId6"/>
          <a:stretch>
            <a:fillRect/>
          </a:stretch>
        </p:blipFill>
        <p:spPr>
          <a:xfrm>
            <a:off x="1953371" y="1549066"/>
            <a:ext cx="1838274" cy="4479471"/>
          </a:xfrm>
          <a:prstGeom prst="rect">
            <a:avLst/>
          </a:prstGeom>
        </p:spPr>
      </p:pic>
    </p:spTree>
    <p:extLst>
      <p:ext uri="{BB962C8B-B14F-4D97-AF65-F5344CB8AC3E}">
        <p14:creationId xmlns:p14="http://schemas.microsoft.com/office/powerpoint/2010/main" val="4070598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49F1-8F73-2345-0190-2C993AFB1EDA}"/>
              </a:ext>
            </a:extLst>
          </p:cNvPr>
          <p:cNvSpPr>
            <a:spLocks noGrp="1"/>
          </p:cNvSpPr>
          <p:nvPr>
            <p:ph type="title"/>
          </p:nvPr>
        </p:nvSpPr>
        <p:spPr>
          <a:xfrm>
            <a:off x="2231136" y="984637"/>
            <a:ext cx="7729728" cy="1188720"/>
          </a:xfrm>
        </p:spPr>
        <p:txBody>
          <a:bodyPr>
            <a:normAutofit fontScale="90000"/>
          </a:bodyPr>
          <a:lstStyle/>
          <a:p>
            <a:r>
              <a:rPr lang="en-US" dirty="0"/>
              <a:t>Amount of Fraud Cases with respect to Vehicle Make and Gender</a:t>
            </a:r>
          </a:p>
        </p:txBody>
      </p:sp>
      <p:pic>
        <p:nvPicPr>
          <p:cNvPr id="7" name="Content Placeholder 6" descr="Chart&#10;&#10;Description automatically generated">
            <a:extLst>
              <a:ext uri="{FF2B5EF4-FFF2-40B4-BE49-F238E27FC236}">
                <a16:creationId xmlns:a16="http://schemas.microsoft.com/office/drawing/2014/main" id="{68166039-3EE6-CA35-8371-C3A6E4BED50F}"/>
              </a:ext>
            </a:extLst>
          </p:cNvPr>
          <p:cNvPicPr>
            <a:picLocks noGrp="1" noChangeAspect="1"/>
          </p:cNvPicPr>
          <p:nvPr>
            <p:ph idx="1"/>
          </p:nvPr>
        </p:nvPicPr>
        <p:blipFill>
          <a:blip r:embed="rId3"/>
          <a:stretch>
            <a:fillRect/>
          </a:stretch>
        </p:blipFill>
        <p:spPr>
          <a:xfrm>
            <a:off x="2153785" y="2692400"/>
            <a:ext cx="7884430" cy="4165600"/>
          </a:xfrm>
        </p:spPr>
      </p:pic>
    </p:spTree>
    <p:extLst>
      <p:ext uri="{BB962C8B-B14F-4D97-AF65-F5344CB8AC3E}">
        <p14:creationId xmlns:p14="http://schemas.microsoft.com/office/powerpoint/2010/main" val="375783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BB3040-39CD-BA9B-C884-A54036320994}"/>
              </a:ext>
            </a:extLst>
          </p:cNvPr>
          <p:cNvSpPr>
            <a:spLocks noGrp="1"/>
          </p:cNvSpPr>
          <p:nvPr>
            <p:ph type="title"/>
          </p:nvPr>
        </p:nvSpPr>
        <p:spPr>
          <a:xfrm>
            <a:off x="1519768" y="157769"/>
            <a:ext cx="8991600" cy="1264762"/>
          </a:xfrm>
        </p:spPr>
        <p:txBody>
          <a:bodyPr vert="horz" lIns="274320" tIns="182880" rIns="274320" bIns="182880" rtlCol="0" anchor="ctr" anchorCtr="1">
            <a:normAutofit/>
          </a:bodyPr>
          <a:lstStyle/>
          <a:p>
            <a:r>
              <a:rPr lang="en-US" sz="3200" dirty="0"/>
              <a:t>Age with the highest fraud Claims</a:t>
            </a:r>
          </a:p>
        </p:txBody>
      </p:sp>
      <p:pic>
        <p:nvPicPr>
          <p:cNvPr id="9" name="Picture 8">
            <a:extLst>
              <a:ext uri="{FF2B5EF4-FFF2-40B4-BE49-F238E27FC236}">
                <a16:creationId xmlns:a16="http://schemas.microsoft.com/office/drawing/2014/main" id="{198F1DF7-9B29-A7B1-1166-9A6707CA9F54}"/>
              </a:ext>
            </a:extLst>
          </p:cNvPr>
          <p:cNvPicPr>
            <a:picLocks noChangeAspect="1"/>
          </p:cNvPicPr>
          <p:nvPr/>
        </p:nvPicPr>
        <p:blipFill>
          <a:blip r:embed="rId3"/>
          <a:stretch>
            <a:fillRect/>
          </a:stretch>
        </p:blipFill>
        <p:spPr>
          <a:xfrm>
            <a:off x="7917084" y="1580303"/>
            <a:ext cx="3759555" cy="3097858"/>
          </a:xfrm>
          <a:prstGeom prst="rect">
            <a:avLst/>
          </a:prstGeom>
        </p:spPr>
      </p:pic>
      <p:pic>
        <p:nvPicPr>
          <p:cNvPr id="10" name="Picture 9">
            <a:extLst>
              <a:ext uri="{FF2B5EF4-FFF2-40B4-BE49-F238E27FC236}">
                <a16:creationId xmlns:a16="http://schemas.microsoft.com/office/drawing/2014/main" id="{14B93868-693D-2F83-1AAD-A84AF177DE34}"/>
              </a:ext>
            </a:extLst>
          </p:cNvPr>
          <p:cNvPicPr>
            <a:picLocks noChangeAspect="1"/>
          </p:cNvPicPr>
          <p:nvPr/>
        </p:nvPicPr>
        <p:blipFill>
          <a:blip r:embed="rId4"/>
          <a:stretch>
            <a:fillRect/>
          </a:stretch>
        </p:blipFill>
        <p:spPr>
          <a:xfrm>
            <a:off x="4392451" y="2197892"/>
            <a:ext cx="3407097" cy="2546805"/>
          </a:xfrm>
          <a:prstGeom prst="rect">
            <a:avLst/>
          </a:prstGeom>
        </p:spPr>
      </p:pic>
      <p:pic>
        <p:nvPicPr>
          <p:cNvPr id="11" name="Picture 10">
            <a:extLst>
              <a:ext uri="{FF2B5EF4-FFF2-40B4-BE49-F238E27FC236}">
                <a16:creationId xmlns:a16="http://schemas.microsoft.com/office/drawing/2014/main" id="{3BBCD243-0B16-0B93-1E47-865B26E65B11}"/>
              </a:ext>
            </a:extLst>
          </p:cNvPr>
          <p:cNvPicPr>
            <a:picLocks noChangeAspect="1"/>
          </p:cNvPicPr>
          <p:nvPr/>
        </p:nvPicPr>
        <p:blipFill>
          <a:blip r:embed="rId5"/>
          <a:stretch>
            <a:fillRect/>
          </a:stretch>
        </p:blipFill>
        <p:spPr>
          <a:xfrm>
            <a:off x="300510" y="2247633"/>
            <a:ext cx="3722162" cy="2447321"/>
          </a:xfrm>
          <a:prstGeom prst="rect">
            <a:avLst/>
          </a:prstGeom>
        </p:spPr>
      </p:pic>
      <p:sp>
        <p:nvSpPr>
          <p:cNvPr id="12" name="TextBox 11">
            <a:extLst>
              <a:ext uri="{FF2B5EF4-FFF2-40B4-BE49-F238E27FC236}">
                <a16:creationId xmlns:a16="http://schemas.microsoft.com/office/drawing/2014/main" id="{72128B57-420D-976F-45C4-BB7F37591B2B}"/>
              </a:ext>
            </a:extLst>
          </p:cNvPr>
          <p:cNvSpPr txBox="1"/>
          <p:nvPr/>
        </p:nvSpPr>
        <p:spPr>
          <a:xfrm>
            <a:off x="480349" y="5127572"/>
            <a:ext cx="10851266" cy="646331"/>
          </a:xfrm>
          <a:prstGeom prst="rect">
            <a:avLst/>
          </a:prstGeom>
          <a:noFill/>
        </p:spPr>
        <p:txBody>
          <a:bodyPr wrap="square">
            <a:spAutoFit/>
          </a:bodyPr>
          <a:lstStyle/>
          <a:p>
            <a:pPr algn="ctr"/>
            <a:r>
              <a:rPr lang="en-US" dirty="0"/>
              <a:t>Fraud spikes after 25 years old, then gradually goes down as age increases</a:t>
            </a:r>
          </a:p>
          <a:p>
            <a:pPr algn="ctr"/>
            <a:r>
              <a:rPr lang="en-US" dirty="0"/>
              <a:t>People who are 30 have the highest number of claims filed </a:t>
            </a:r>
          </a:p>
        </p:txBody>
      </p:sp>
    </p:spTree>
    <p:extLst>
      <p:ext uri="{BB962C8B-B14F-4D97-AF65-F5344CB8AC3E}">
        <p14:creationId xmlns:p14="http://schemas.microsoft.com/office/powerpoint/2010/main" val="66342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C400-E953-26CF-28D3-068FDFCBA909}"/>
              </a:ext>
            </a:extLst>
          </p:cNvPr>
          <p:cNvSpPr>
            <a:spLocks noGrp="1"/>
          </p:cNvSpPr>
          <p:nvPr>
            <p:ph type="title"/>
          </p:nvPr>
        </p:nvSpPr>
        <p:spPr/>
        <p:txBody>
          <a:bodyPr/>
          <a:lstStyle/>
          <a:p>
            <a:r>
              <a:rPr lang="en-US" dirty="0"/>
              <a:t>Age range and gender fraud claims</a:t>
            </a:r>
          </a:p>
        </p:txBody>
      </p:sp>
      <p:sp>
        <p:nvSpPr>
          <p:cNvPr id="3" name="Content Placeholder 2">
            <a:extLst>
              <a:ext uri="{FF2B5EF4-FFF2-40B4-BE49-F238E27FC236}">
                <a16:creationId xmlns:a16="http://schemas.microsoft.com/office/drawing/2014/main" id="{6602471F-9FEF-D49B-C022-79CB483B6A7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93E70EA-774A-FAA8-EE3D-42FDF485BBDE}"/>
              </a:ext>
            </a:extLst>
          </p:cNvPr>
          <p:cNvPicPr>
            <a:picLocks noChangeAspect="1"/>
          </p:cNvPicPr>
          <p:nvPr/>
        </p:nvPicPr>
        <p:blipFill>
          <a:blip r:embed="rId3"/>
          <a:stretch>
            <a:fillRect/>
          </a:stretch>
        </p:blipFill>
        <p:spPr>
          <a:xfrm>
            <a:off x="2161329" y="2345386"/>
            <a:ext cx="7889133" cy="3894776"/>
          </a:xfrm>
          <a:prstGeom prst="rect">
            <a:avLst/>
          </a:prstGeom>
        </p:spPr>
      </p:pic>
    </p:spTree>
    <p:extLst>
      <p:ext uri="{BB962C8B-B14F-4D97-AF65-F5344CB8AC3E}">
        <p14:creationId xmlns:p14="http://schemas.microsoft.com/office/powerpoint/2010/main" val="397638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9B03-A310-0395-E6E6-881C28582DF8}"/>
              </a:ext>
            </a:extLst>
          </p:cNvPr>
          <p:cNvSpPr>
            <a:spLocks noGrp="1"/>
          </p:cNvSpPr>
          <p:nvPr>
            <p:ph type="title"/>
          </p:nvPr>
        </p:nvSpPr>
        <p:spPr/>
        <p:txBody>
          <a:bodyPr/>
          <a:lstStyle/>
          <a:p>
            <a:r>
              <a:rPr lang="en-US" dirty="0"/>
              <a:t>Amount of fraud claims based on marital status and gender</a:t>
            </a:r>
          </a:p>
        </p:txBody>
      </p:sp>
      <p:sp>
        <p:nvSpPr>
          <p:cNvPr id="3" name="Content Placeholder 2">
            <a:extLst>
              <a:ext uri="{FF2B5EF4-FFF2-40B4-BE49-F238E27FC236}">
                <a16:creationId xmlns:a16="http://schemas.microsoft.com/office/drawing/2014/main" id="{581AB529-D79D-9634-440A-B5229AB9176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8656FCA-A47E-943D-73F3-34C445CC6CC9}"/>
              </a:ext>
            </a:extLst>
          </p:cNvPr>
          <p:cNvPicPr>
            <a:picLocks noChangeAspect="1"/>
          </p:cNvPicPr>
          <p:nvPr/>
        </p:nvPicPr>
        <p:blipFill>
          <a:blip r:embed="rId3"/>
          <a:stretch>
            <a:fillRect/>
          </a:stretch>
        </p:blipFill>
        <p:spPr>
          <a:xfrm>
            <a:off x="4772392" y="2295757"/>
            <a:ext cx="7130826" cy="3786554"/>
          </a:xfrm>
          <a:prstGeom prst="rect">
            <a:avLst/>
          </a:prstGeom>
        </p:spPr>
      </p:pic>
      <p:pic>
        <p:nvPicPr>
          <p:cNvPr id="7" name="Picture 6">
            <a:extLst>
              <a:ext uri="{FF2B5EF4-FFF2-40B4-BE49-F238E27FC236}">
                <a16:creationId xmlns:a16="http://schemas.microsoft.com/office/drawing/2014/main" id="{D81E0C7B-4B7B-C707-F2FE-0DCBB3EC451E}"/>
              </a:ext>
            </a:extLst>
          </p:cNvPr>
          <p:cNvPicPr>
            <a:picLocks noChangeAspect="1"/>
          </p:cNvPicPr>
          <p:nvPr/>
        </p:nvPicPr>
        <p:blipFill>
          <a:blip r:embed="rId4"/>
          <a:stretch>
            <a:fillRect/>
          </a:stretch>
        </p:blipFill>
        <p:spPr>
          <a:xfrm>
            <a:off x="288782" y="2745997"/>
            <a:ext cx="4143375" cy="2886075"/>
          </a:xfrm>
          <a:prstGeom prst="rect">
            <a:avLst/>
          </a:prstGeom>
        </p:spPr>
      </p:pic>
    </p:spTree>
    <p:extLst>
      <p:ext uri="{BB962C8B-B14F-4D97-AF65-F5344CB8AC3E}">
        <p14:creationId xmlns:p14="http://schemas.microsoft.com/office/powerpoint/2010/main" val="1464804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15A88-FAC3-A293-69F7-39DD29F32DD0}"/>
              </a:ext>
            </a:extLst>
          </p:cNvPr>
          <p:cNvSpPr>
            <a:spLocks noGrp="1"/>
          </p:cNvSpPr>
          <p:nvPr>
            <p:ph type="title"/>
          </p:nvPr>
        </p:nvSpPr>
        <p:spPr/>
        <p:txBody>
          <a:bodyPr/>
          <a:lstStyle/>
          <a:p>
            <a:r>
              <a:rPr lang="en-US" dirty="0"/>
              <a:t>Amount of fraud based on marital status and age</a:t>
            </a:r>
          </a:p>
        </p:txBody>
      </p:sp>
      <p:sp>
        <p:nvSpPr>
          <p:cNvPr id="3" name="Content Placeholder 2">
            <a:extLst>
              <a:ext uri="{FF2B5EF4-FFF2-40B4-BE49-F238E27FC236}">
                <a16:creationId xmlns:a16="http://schemas.microsoft.com/office/drawing/2014/main" id="{68B345FB-7B75-EF31-6187-F9A56506C6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5C62FB5-3E99-BAF6-0A76-C43811C6FB5B}"/>
              </a:ext>
            </a:extLst>
          </p:cNvPr>
          <p:cNvPicPr>
            <a:picLocks noChangeAspect="1"/>
          </p:cNvPicPr>
          <p:nvPr/>
        </p:nvPicPr>
        <p:blipFill>
          <a:blip r:embed="rId3"/>
          <a:stretch>
            <a:fillRect/>
          </a:stretch>
        </p:blipFill>
        <p:spPr>
          <a:xfrm>
            <a:off x="5074842" y="2341359"/>
            <a:ext cx="6928856" cy="3551950"/>
          </a:xfrm>
          <a:prstGeom prst="rect">
            <a:avLst/>
          </a:prstGeom>
        </p:spPr>
      </p:pic>
      <p:grpSp>
        <p:nvGrpSpPr>
          <p:cNvPr id="14" name="Group 13">
            <a:extLst>
              <a:ext uri="{FF2B5EF4-FFF2-40B4-BE49-F238E27FC236}">
                <a16:creationId xmlns:a16="http://schemas.microsoft.com/office/drawing/2014/main" id="{A7AA0D07-3A6B-80EE-1BCE-A8D4848E33D7}"/>
              </a:ext>
            </a:extLst>
          </p:cNvPr>
          <p:cNvGrpSpPr/>
          <p:nvPr/>
        </p:nvGrpSpPr>
        <p:grpSpPr>
          <a:xfrm>
            <a:off x="70446" y="2378326"/>
            <a:ext cx="4906668" cy="3514981"/>
            <a:chOff x="1727993" y="1468066"/>
            <a:chExt cx="7515225" cy="4533900"/>
          </a:xfrm>
        </p:grpSpPr>
        <p:pic>
          <p:nvPicPr>
            <p:cNvPr id="9" name="Picture 8">
              <a:extLst>
                <a:ext uri="{FF2B5EF4-FFF2-40B4-BE49-F238E27FC236}">
                  <a16:creationId xmlns:a16="http://schemas.microsoft.com/office/drawing/2014/main" id="{2D45244E-80B3-98B3-FE9C-20C14BF9242D}"/>
                </a:ext>
              </a:extLst>
            </p:cNvPr>
            <p:cNvPicPr>
              <a:picLocks noChangeAspect="1"/>
            </p:cNvPicPr>
            <p:nvPr/>
          </p:nvPicPr>
          <p:blipFill>
            <a:blip r:embed="rId4"/>
            <a:stretch>
              <a:fillRect/>
            </a:stretch>
          </p:blipFill>
          <p:spPr>
            <a:xfrm>
              <a:off x="1727993" y="1468066"/>
              <a:ext cx="7515225" cy="4533900"/>
            </a:xfrm>
            <a:prstGeom prst="rect">
              <a:avLst/>
            </a:prstGeom>
          </p:spPr>
        </p:pic>
        <p:sp>
          <p:nvSpPr>
            <p:cNvPr id="10" name="Rectangle 9">
              <a:extLst>
                <a:ext uri="{FF2B5EF4-FFF2-40B4-BE49-F238E27FC236}">
                  <a16:creationId xmlns:a16="http://schemas.microsoft.com/office/drawing/2014/main" id="{B9EE0AEE-2734-7B2D-7CF8-69B712B594B2}"/>
                </a:ext>
              </a:extLst>
            </p:cNvPr>
            <p:cNvSpPr/>
            <p:nvPr/>
          </p:nvSpPr>
          <p:spPr>
            <a:xfrm>
              <a:off x="1916349" y="1964987"/>
              <a:ext cx="1498060" cy="3917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3A245C6-44DF-FBB7-2E72-7FF0229BBD2D}"/>
                </a:ext>
              </a:extLst>
            </p:cNvPr>
            <p:cNvPicPr>
              <a:picLocks noChangeAspect="1"/>
            </p:cNvPicPr>
            <p:nvPr/>
          </p:nvPicPr>
          <p:blipFill>
            <a:blip r:embed="rId5"/>
            <a:stretch>
              <a:fillRect/>
            </a:stretch>
          </p:blipFill>
          <p:spPr>
            <a:xfrm>
              <a:off x="3729196" y="2088352"/>
              <a:ext cx="1270907" cy="287753"/>
            </a:xfrm>
            <a:prstGeom prst="rect">
              <a:avLst/>
            </a:prstGeom>
          </p:spPr>
        </p:pic>
        <p:sp>
          <p:nvSpPr>
            <p:cNvPr id="13" name="Rectangle 12">
              <a:extLst>
                <a:ext uri="{FF2B5EF4-FFF2-40B4-BE49-F238E27FC236}">
                  <a16:creationId xmlns:a16="http://schemas.microsoft.com/office/drawing/2014/main" id="{F6D77428-2EF8-23C9-F5E2-6F95514B268A}"/>
                </a:ext>
              </a:extLst>
            </p:cNvPr>
            <p:cNvSpPr/>
            <p:nvPr/>
          </p:nvSpPr>
          <p:spPr>
            <a:xfrm>
              <a:off x="3489911" y="1546520"/>
              <a:ext cx="1498060" cy="2798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1CAFC006-C361-89EB-CDB1-44E8126C22D9}"/>
              </a:ext>
            </a:extLst>
          </p:cNvPr>
          <p:cNvSpPr txBox="1"/>
          <p:nvPr/>
        </p:nvSpPr>
        <p:spPr>
          <a:xfrm>
            <a:off x="1220797" y="5954130"/>
            <a:ext cx="9582840" cy="369332"/>
          </a:xfrm>
          <a:prstGeom prst="rect">
            <a:avLst/>
          </a:prstGeom>
          <a:noFill/>
        </p:spPr>
        <p:txBody>
          <a:bodyPr wrap="square">
            <a:spAutoFit/>
          </a:bodyPr>
          <a:lstStyle/>
          <a:p>
            <a:r>
              <a:rPr lang="en-US" dirty="0"/>
              <a:t>Fraud is committed predominantly by married people between 25 and 45 years of age</a:t>
            </a:r>
          </a:p>
        </p:txBody>
      </p:sp>
    </p:spTree>
    <p:extLst>
      <p:ext uri="{BB962C8B-B14F-4D97-AF65-F5344CB8AC3E}">
        <p14:creationId xmlns:p14="http://schemas.microsoft.com/office/powerpoint/2010/main" val="2039541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72D7-1FEC-08B9-E1BE-B63461906BE4}"/>
              </a:ext>
            </a:extLst>
          </p:cNvPr>
          <p:cNvSpPr>
            <a:spLocks noGrp="1"/>
          </p:cNvSpPr>
          <p:nvPr>
            <p:ph type="title"/>
          </p:nvPr>
        </p:nvSpPr>
        <p:spPr/>
        <p:txBody>
          <a:bodyPr/>
          <a:lstStyle/>
          <a:p>
            <a:r>
              <a:rPr lang="en-US" dirty="0"/>
              <a:t>Where does fraud occur?</a:t>
            </a:r>
          </a:p>
        </p:txBody>
      </p:sp>
      <p:pic>
        <p:nvPicPr>
          <p:cNvPr id="5" name="Content Placeholder 4" descr="Table&#10;&#10;Description automatically generated with medium confidence">
            <a:extLst>
              <a:ext uri="{FF2B5EF4-FFF2-40B4-BE49-F238E27FC236}">
                <a16:creationId xmlns:a16="http://schemas.microsoft.com/office/drawing/2014/main" id="{1D4DD145-7FBD-22D5-437E-0A281792959B}"/>
              </a:ext>
            </a:extLst>
          </p:cNvPr>
          <p:cNvPicPr>
            <a:picLocks noGrp="1" noChangeAspect="1"/>
          </p:cNvPicPr>
          <p:nvPr>
            <p:ph idx="1"/>
          </p:nvPr>
        </p:nvPicPr>
        <p:blipFill>
          <a:blip r:embed="rId3"/>
          <a:stretch>
            <a:fillRect/>
          </a:stretch>
        </p:blipFill>
        <p:spPr>
          <a:xfrm>
            <a:off x="2490456" y="2583747"/>
            <a:ext cx="1765391" cy="990651"/>
          </a:xfrm>
        </p:spPr>
      </p:pic>
      <p:pic>
        <p:nvPicPr>
          <p:cNvPr id="7" name="Picture 6" descr="Graphical user interface, table&#10;&#10;Description automatically generated with medium confidence">
            <a:extLst>
              <a:ext uri="{FF2B5EF4-FFF2-40B4-BE49-F238E27FC236}">
                <a16:creationId xmlns:a16="http://schemas.microsoft.com/office/drawing/2014/main" id="{F5788A74-43AC-74A5-85BE-E4B637041A80}"/>
              </a:ext>
            </a:extLst>
          </p:cNvPr>
          <p:cNvPicPr>
            <a:picLocks noChangeAspect="1"/>
          </p:cNvPicPr>
          <p:nvPr/>
        </p:nvPicPr>
        <p:blipFill>
          <a:blip r:embed="rId4"/>
          <a:stretch>
            <a:fillRect/>
          </a:stretch>
        </p:blipFill>
        <p:spPr>
          <a:xfrm>
            <a:off x="465745" y="2647250"/>
            <a:ext cx="1765391" cy="927148"/>
          </a:xfrm>
          <a:prstGeom prst="rect">
            <a:avLst/>
          </a:prstGeom>
        </p:spPr>
      </p:pic>
      <p:pic>
        <p:nvPicPr>
          <p:cNvPr id="11" name="Picture 10">
            <a:extLst>
              <a:ext uri="{FF2B5EF4-FFF2-40B4-BE49-F238E27FC236}">
                <a16:creationId xmlns:a16="http://schemas.microsoft.com/office/drawing/2014/main" id="{D5FF2F4E-95C9-F93B-9EB9-91B763F9246E}"/>
              </a:ext>
            </a:extLst>
          </p:cNvPr>
          <p:cNvPicPr>
            <a:picLocks noChangeAspect="1"/>
          </p:cNvPicPr>
          <p:nvPr/>
        </p:nvPicPr>
        <p:blipFill>
          <a:blip r:embed="rId5"/>
          <a:stretch>
            <a:fillRect/>
          </a:stretch>
        </p:blipFill>
        <p:spPr>
          <a:xfrm>
            <a:off x="970671" y="4210751"/>
            <a:ext cx="2765791" cy="1316135"/>
          </a:xfrm>
          <a:prstGeom prst="rect">
            <a:avLst/>
          </a:prstGeom>
        </p:spPr>
      </p:pic>
      <p:sp>
        <p:nvSpPr>
          <p:cNvPr id="12" name="TextBox 11">
            <a:extLst>
              <a:ext uri="{FF2B5EF4-FFF2-40B4-BE49-F238E27FC236}">
                <a16:creationId xmlns:a16="http://schemas.microsoft.com/office/drawing/2014/main" id="{C6B6F6F0-789C-6181-5BB5-2272C7E30BCB}"/>
              </a:ext>
            </a:extLst>
          </p:cNvPr>
          <p:cNvSpPr txBox="1"/>
          <p:nvPr/>
        </p:nvSpPr>
        <p:spPr>
          <a:xfrm>
            <a:off x="725065" y="2339473"/>
            <a:ext cx="1506071" cy="307777"/>
          </a:xfrm>
          <a:prstGeom prst="rect">
            <a:avLst/>
          </a:prstGeom>
          <a:noFill/>
        </p:spPr>
        <p:txBody>
          <a:bodyPr wrap="square" rtlCol="0">
            <a:spAutoFit/>
          </a:bodyPr>
          <a:lstStyle/>
          <a:p>
            <a:r>
              <a:rPr lang="en-US" sz="1400" dirty="0"/>
              <a:t>Total Claims</a:t>
            </a:r>
          </a:p>
        </p:txBody>
      </p:sp>
      <p:sp>
        <p:nvSpPr>
          <p:cNvPr id="13" name="TextBox 12">
            <a:extLst>
              <a:ext uri="{FF2B5EF4-FFF2-40B4-BE49-F238E27FC236}">
                <a16:creationId xmlns:a16="http://schemas.microsoft.com/office/drawing/2014/main" id="{15C052F4-F3E0-DC6B-DC78-E7855DE2D3D4}"/>
              </a:ext>
            </a:extLst>
          </p:cNvPr>
          <p:cNvSpPr txBox="1"/>
          <p:nvPr/>
        </p:nvSpPr>
        <p:spPr>
          <a:xfrm>
            <a:off x="2506488" y="2300405"/>
            <a:ext cx="2008679" cy="307777"/>
          </a:xfrm>
          <a:prstGeom prst="rect">
            <a:avLst/>
          </a:prstGeom>
          <a:noFill/>
        </p:spPr>
        <p:txBody>
          <a:bodyPr wrap="square" rtlCol="0">
            <a:spAutoFit/>
          </a:bodyPr>
          <a:lstStyle/>
          <a:p>
            <a:r>
              <a:rPr lang="en-US" sz="1400" dirty="0"/>
              <a:t>Total Fraud Claims</a:t>
            </a:r>
          </a:p>
        </p:txBody>
      </p:sp>
      <p:sp>
        <p:nvSpPr>
          <p:cNvPr id="14" name="TextBox 13">
            <a:extLst>
              <a:ext uri="{FF2B5EF4-FFF2-40B4-BE49-F238E27FC236}">
                <a16:creationId xmlns:a16="http://schemas.microsoft.com/office/drawing/2014/main" id="{1EB18CC0-BC39-7DC7-A3F1-50A6D996D57D}"/>
              </a:ext>
            </a:extLst>
          </p:cNvPr>
          <p:cNvSpPr txBox="1"/>
          <p:nvPr/>
        </p:nvSpPr>
        <p:spPr>
          <a:xfrm>
            <a:off x="1123592" y="3907574"/>
            <a:ext cx="2765791" cy="307777"/>
          </a:xfrm>
          <a:prstGeom prst="rect">
            <a:avLst/>
          </a:prstGeom>
          <a:noFill/>
        </p:spPr>
        <p:txBody>
          <a:bodyPr wrap="square" rtlCol="0">
            <a:spAutoFit/>
          </a:bodyPr>
          <a:lstStyle/>
          <a:p>
            <a:r>
              <a:rPr lang="en-US" sz="1400" dirty="0"/>
              <a:t>Total Fraud Claims with Gender</a:t>
            </a:r>
          </a:p>
        </p:txBody>
      </p:sp>
      <p:pic>
        <p:nvPicPr>
          <p:cNvPr id="16" name="Picture 15">
            <a:extLst>
              <a:ext uri="{FF2B5EF4-FFF2-40B4-BE49-F238E27FC236}">
                <a16:creationId xmlns:a16="http://schemas.microsoft.com/office/drawing/2014/main" id="{97CADB66-6FE8-835F-044B-8FC070A2B9DD}"/>
              </a:ext>
            </a:extLst>
          </p:cNvPr>
          <p:cNvPicPr>
            <a:picLocks noChangeAspect="1"/>
          </p:cNvPicPr>
          <p:nvPr/>
        </p:nvPicPr>
        <p:blipFill>
          <a:blip r:embed="rId6"/>
          <a:stretch>
            <a:fillRect/>
          </a:stretch>
        </p:blipFill>
        <p:spPr>
          <a:xfrm>
            <a:off x="5087228" y="2400952"/>
            <a:ext cx="6363507" cy="3125933"/>
          </a:xfrm>
          <a:prstGeom prst="rect">
            <a:avLst/>
          </a:prstGeom>
        </p:spPr>
      </p:pic>
      <p:sp>
        <p:nvSpPr>
          <p:cNvPr id="4" name="TextBox 3">
            <a:extLst>
              <a:ext uri="{FF2B5EF4-FFF2-40B4-BE49-F238E27FC236}">
                <a16:creationId xmlns:a16="http://schemas.microsoft.com/office/drawing/2014/main" id="{189D2168-EFC7-F035-FC30-5848EF2AF08F}"/>
              </a:ext>
            </a:extLst>
          </p:cNvPr>
          <p:cNvSpPr txBox="1"/>
          <p:nvPr/>
        </p:nvSpPr>
        <p:spPr>
          <a:xfrm>
            <a:off x="1348440" y="6023587"/>
            <a:ext cx="10272532" cy="369332"/>
          </a:xfrm>
          <a:prstGeom prst="rect">
            <a:avLst/>
          </a:prstGeom>
          <a:noFill/>
        </p:spPr>
        <p:txBody>
          <a:bodyPr wrap="square">
            <a:spAutoFit/>
          </a:bodyPr>
          <a:lstStyle/>
          <a:p>
            <a:r>
              <a:rPr lang="en-US" dirty="0"/>
              <a:t>Most frauds happen in urban areas where the population is higher, and traffic accidents are more severe.</a:t>
            </a:r>
          </a:p>
        </p:txBody>
      </p:sp>
    </p:spTree>
    <p:extLst>
      <p:ext uri="{BB962C8B-B14F-4D97-AF65-F5344CB8AC3E}">
        <p14:creationId xmlns:p14="http://schemas.microsoft.com/office/powerpoint/2010/main" val="327361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9B4A-8CDF-1D28-4505-DEACEEE4C008}"/>
              </a:ext>
            </a:extLst>
          </p:cNvPr>
          <p:cNvSpPr>
            <a:spLocks noGrp="1"/>
          </p:cNvSpPr>
          <p:nvPr>
            <p:ph type="title"/>
          </p:nvPr>
        </p:nvSpPr>
        <p:spPr/>
        <p:txBody>
          <a:bodyPr/>
          <a:lstStyle/>
          <a:p>
            <a:r>
              <a:rPr lang="en-US" dirty="0"/>
              <a:t>How old are the vehicles in fraud cases?</a:t>
            </a:r>
          </a:p>
        </p:txBody>
      </p:sp>
      <p:pic>
        <p:nvPicPr>
          <p:cNvPr id="5" name="Content Placeholder 4" descr="Table&#10;&#10;Description automatically generated">
            <a:extLst>
              <a:ext uri="{FF2B5EF4-FFF2-40B4-BE49-F238E27FC236}">
                <a16:creationId xmlns:a16="http://schemas.microsoft.com/office/drawing/2014/main" id="{471FF2E7-817C-0264-2802-EE5D9F7A467C}"/>
              </a:ext>
            </a:extLst>
          </p:cNvPr>
          <p:cNvPicPr>
            <a:picLocks noGrp="1" noChangeAspect="1"/>
          </p:cNvPicPr>
          <p:nvPr>
            <p:ph idx="1"/>
          </p:nvPr>
        </p:nvPicPr>
        <p:blipFill>
          <a:blip r:embed="rId2"/>
          <a:stretch>
            <a:fillRect/>
          </a:stretch>
        </p:blipFill>
        <p:spPr>
          <a:xfrm>
            <a:off x="1633732" y="2707546"/>
            <a:ext cx="2240315" cy="3101975"/>
          </a:xfrm>
        </p:spPr>
      </p:pic>
      <p:pic>
        <p:nvPicPr>
          <p:cNvPr id="7" name="Picture 6">
            <a:extLst>
              <a:ext uri="{FF2B5EF4-FFF2-40B4-BE49-F238E27FC236}">
                <a16:creationId xmlns:a16="http://schemas.microsoft.com/office/drawing/2014/main" id="{BD4BBF19-9A92-C47A-949D-19BAC68A7698}"/>
              </a:ext>
            </a:extLst>
          </p:cNvPr>
          <p:cNvPicPr>
            <a:picLocks noChangeAspect="1"/>
          </p:cNvPicPr>
          <p:nvPr/>
        </p:nvPicPr>
        <p:blipFill>
          <a:blip r:embed="rId3"/>
          <a:stretch>
            <a:fillRect/>
          </a:stretch>
        </p:blipFill>
        <p:spPr>
          <a:xfrm>
            <a:off x="5197023" y="2351762"/>
            <a:ext cx="4763841" cy="3813541"/>
          </a:xfrm>
          <a:prstGeom prst="rect">
            <a:avLst/>
          </a:prstGeom>
        </p:spPr>
      </p:pic>
      <p:sp>
        <p:nvSpPr>
          <p:cNvPr id="3" name="TextBox 2">
            <a:extLst>
              <a:ext uri="{FF2B5EF4-FFF2-40B4-BE49-F238E27FC236}">
                <a16:creationId xmlns:a16="http://schemas.microsoft.com/office/drawing/2014/main" id="{D2D57BE6-C7A5-FD2E-1EDE-BA13D79B15A7}"/>
              </a:ext>
            </a:extLst>
          </p:cNvPr>
          <p:cNvSpPr txBox="1"/>
          <p:nvPr/>
        </p:nvSpPr>
        <p:spPr>
          <a:xfrm>
            <a:off x="2644805" y="6266655"/>
            <a:ext cx="10272532" cy="369332"/>
          </a:xfrm>
          <a:prstGeom prst="rect">
            <a:avLst/>
          </a:prstGeom>
          <a:noFill/>
        </p:spPr>
        <p:txBody>
          <a:bodyPr wrap="square">
            <a:spAutoFit/>
          </a:bodyPr>
          <a:lstStyle/>
          <a:p>
            <a:r>
              <a:rPr lang="en-US" dirty="0"/>
              <a:t>As the vehicle age increases, a car insurance fraud becomes more likely</a:t>
            </a:r>
          </a:p>
        </p:txBody>
      </p:sp>
    </p:spTree>
    <p:extLst>
      <p:ext uri="{BB962C8B-B14F-4D97-AF65-F5344CB8AC3E}">
        <p14:creationId xmlns:p14="http://schemas.microsoft.com/office/powerpoint/2010/main" val="137374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324-5BA5-4CEF-7F38-95F50E3E0304}"/>
              </a:ext>
            </a:extLst>
          </p:cNvPr>
          <p:cNvSpPr>
            <a:spLocks noGrp="1"/>
          </p:cNvSpPr>
          <p:nvPr>
            <p:ph type="title"/>
          </p:nvPr>
        </p:nvSpPr>
        <p:spPr/>
        <p:txBody>
          <a:bodyPr/>
          <a:lstStyle/>
          <a:p>
            <a:r>
              <a:rPr lang="en-US" dirty="0"/>
              <a:t>Price of vehicles in fraud claims </a:t>
            </a:r>
          </a:p>
        </p:txBody>
      </p:sp>
      <p:pic>
        <p:nvPicPr>
          <p:cNvPr id="5" name="Picture 4">
            <a:extLst>
              <a:ext uri="{FF2B5EF4-FFF2-40B4-BE49-F238E27FC236}">
                <a16:creationId xmlns:a16="http://schemas.microsoft.com/office/drawing/2014/main" id="{629F5B8D-D3C5-7429-BF21-455B033BC649}"/>
              </a:ext>
            </a:extLst>
          </p:cNvPr>
          <p:cNvPicPr>
            <a:picLocks noChangeAspect="1"/>
          </p:cNvPicPr>
          <p:nvPr/>
        </p:nvPicPr>
        <p:blipFill>
          <a:blip r:embed="rId3"/>
          <a:stretch>
            <a:fillRect/>
          </a:stretch>
        </p:blipFill>
        <p:spPr>
          <a:xfrm>
            <a:off x="5927512" y="2350092"/>
            <a:ext cx="4748969" cy="4095386"/>
          </a:xfrm>
          <a:prstGeom prst="rect">
            <a:avLst/>
          </a:prstGeom>
        </p:spPr>
      </p:pic>
      <p:pic>
        <p:nvPicPr>
          <p:cNvPr id="7" name="Picture 6">
            <a:extLst>
              <a:ext uri="{FF2B5EF4-FFF2-40B4-BE49-F238E27FC236}">
                <a16:creationId xmlns:a16="http://schemas.microsoft.com/office/drawing/2014/main" id="{4190B714-D71D-CBB4-0582-A9B8374B7633}"/>
              </a:ext>
            </a:extLst>
          </p:cNvPr>
          <p:cNvPicPr>
            <a:picLocks noChangeAspect="1"/>
          </p:cNvPicPr>
          <p:nvPr/>
        </p:nvPicPr>
        <p:blipFill>
          <a:blip r:embed="rId4"/>
          <a:stretch>
            <a:fillRect/>
          </a:stretch>
        </p:blipFill>
        <p:spPr>
          <a:xfrm>
            <a:off x="1398386" y="2350092"/>
            <a:ext cx="4181475" cy="3352800"/>
          </a:xfrm>
          <a:prstGeom prst="rect">
            <a:avLst/>
          </a:prstGeom>
        </p:spPr>
      </p:pic>
      <p:sp>
        <p:nvSpPr>
          <p:cNvPr id="4" name="TextBox 3">
            <a:extLst>
              <a:ext uri="{FF2B5EF4-FFF2-40B4-BE49-F238E27FC236}">
                <a16:creationId xmlns:a16="http://schemas.microsoft.com/office/drawing/2014/main" id="{7C76BCCD-8018-CD96-4381-C03E9D417182}"/>
              </a:ext>
            </a:extLst>
          </p:cNvPr>
          <p:cNvSpPr txBox="1"/>
          <p:nvPr/>
        </p:nvSpPr>
        <p:spPr>
          <a:xfrm>
            <a:off x="1398386" y="5893308"/>
            <a:ext cx="4181475" cy="646331"/>
          </a:xfrm>
          <a:prstGeom prst="rect">
            <a:avLst/>
          </a:prstGeom>
          <a:noFill/>
        </p:spPr>
        <p:txBody>
          <a:bodyPr wrap="square">
            <a:spAutoFit/>
          </a:bodyPr>
          <a:lstStyle/>
          <a:p>
            <a:r>
              <a:rPr lang="en-US" dirty="0"/>
              <a:t>It is more likely for owners to commit frauds if their vehicle value is low</a:t>
            </a:r>
          </a:p>
        </p:txBody>
      </p:sp>
    </p:spTree>
    <p:extLst>
      <p:ext uri="{BB962C8B-B14F-4D97-AF65-F5344CB8AC3E}">
        <p14:creationId xmlns:p14="http://schemas.microsoft.com/office/powerpoint/2010/main" val="363835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324-5BA5-4CEF-7F38-95F50E3E0304}"/>
              </a:ext>
            </a:extLst>
          </p:cNvPr>
          <p:cNvSpPr>
            <a:spLocks noGrp="1"/>
          </p:cNvSpPr>
          <p:nvPr>
            <p:ph type="title"/>
          </p:nvPr>
        </p:nvSpPr>
        <p:spPr/>
        <p:txBody>
          <a:bodyPr/>
          <a:lstStyle/>
          <a:p>
            <a:r>
              <a:rPr lang="en-US" dirty="0"/>
              <a:t>Type of vehicles in fraud claims </a:t>
            </a:r>
          </a:p>
        </p:txBody>
      </p:sp>
      <p:sp>
        <p:nvSpPr>
          <p:cNvPr id="4" name="TextBox 3">
            <a:extLst>
              <a:ext uri="{FF2B5EF4-FFF2-40B4-BE49-F238E27FC236}">
                <a16:creationId xmlns:a16="http://schemas.microsoft.com/office/drawing/2014/main" id="{7C76BCCD-8018-CD96-4381-C03E9D417182}"/>
              </a:ext>
            </a:extLst>
          </p:cNvPr>
          <p:cNvSpPr txBox="1"/>
          <p:nvPr/>
        </p:nvSpPr>
        <p:spPr>
          <a:xfrm>
            <a:off x="1398386" y="5893308"/>
            <a:ext cx="4181475" cy="646331"/>
          </a:xfrm>
          <a:prstGeom prst="rect">
            <a:avLst/>
          </a:prstGeom>
          <a:noFill/>
        </p:spPr>
        <p:txBody>
          <a:bodyPr wrap="square">
            <a:spAutoFit/>
          </a:bodyPr>
          <a:lstStyle/>
          <a:p>
            <a:r>
              <a:rPr lang="en-US" dirty="0"/>
              <a:t>It is more likely for owners of Sedans to commit frauds </a:t>
            </a:r>
          </a:p>
        </p:txBody>
      </p:sp>
      <p:pic>
        <p:nvPicPr>
          <p:cNvPr id="3" name="Picture 2">
            <a:extLst>
              <a:ext uri="{FF2B5EF4-FFF2-40B4-BE49-F238E27FC236}">
                <a16:creationId xmlns:a16="http://schemas.microsoft.com/office/drawing/2014/main" id="{153B0715-2B2A-723F-0EFD-93B6E6CC5FD6}"/>
              </a:ext>
            </a:extLst>
          </p:cNvPr>
          <p:cNvPicPr>
            <a:picLocks noChangeAspect="1"/>
          </p:cNvPicPr>
          <p:nvPr/>
        </p:nvPicPr>
        <p:blipFill>
          <a:blip r:embed="rId3"/>
          <a:stretch>
            <a:fillRect/>
          </a:stretch>
        </p:blipFill>
        <p:spPr>
          <a:xfrm>
            <a:off x="6707232" y="2350092"/>
            <a:ext cx="4392889" cy="3726846"/>
          </a:xfrm>
          <a:prstGeom prst="rect">
            <a:avLst/>
          </a:prstGeom>
        </p:spPr>
      </p:pic>
      <p:pic>
        <p:nvPicPr>
          <p:cNvPr id="6" name="Picture 5">
            <a:extLst>
              <a:ext uri="{FF2B5EF4-FFF2-40B4-BE49-F238E27FC236}">
                <a16:creationId xmlns:a16="http://schemas.microsoft.com/office/drawing/2014/main" id="{7D7C3E4E-A1C1-8B1A-6467-81D77B0F40AB}"/>
              </a:ext>
            </a:extLst>
          </p:cNvPr>
          <p:cNvPicPr>
            <a:picLocks noChangeAspect="1"/>
          </p:cNvPicPr>
          <p:nvPr/>
        </p:nvPicPr>
        <p:blipFill>
          <a:blip r:embed="rId4"/>
          <a:stretch>
            <a:fillRect/>
          </a:stretch>
        </p:blipFill>
        <p:spPr>
          <a:xfrm>
            <a:off x="1507629" y="2871849"/>
            <a:ext cx="3977139" cy="1510306"/>
          </a:xfrm>
          <a:prstGeom prst="rect">
            <a:avLst/>
          </a:prstGeom>
        </p:spPr>
      </p:pic>
    </p:spTree>
    <p:extLst>
      <p:ext uri="{BB962C8B-B14F-4D97-AF65-F5344CB8AC3E}">
        <p14:creationId xmlns:p14="http://schemas.microsoft.com/office/powerpoint/2010/main" val="280929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363B-AA52-DF1B-2BFF-D647920ECE1E}"/>
              </a:ext>
            </a:extLst>
          </p:cNvPr>
          <p:cNvSpPr>
            <a:spLocks noGrp="1"/>
          </p:cNvSpPr>
          <p:nvPr>
            <p:ph type="title"/>
          </p:nvPr>
        </p:nvSpPr>
        <p:spPr>
          <a:xfrm>
            <a:off x="804672" y="978776"/>
            <a:ext cx="5925310" cy="1174991"/>
          </a:xfrm>
        </p:spPr>
        <p:txBody>
          <a:bodyPr>
            <a:normAutofit/>
          </a:bodyPr>
          <a:lstStyle/>
          <a:p>
            <a:r>
              <a:rPr lang="en-US" sz="2400"/>
              <a:t>Introduction</a:t>
            </a:r>
          </a:p>
        </p:txBody>
      </p:sp>
      <p:sp>
        <p:nvSpPr>
          <p:cNvPr id="3" name="Content Placeholder 2">
            <a:extLst>
              <a:ext uri="{FF2B5EF4-FFF2-40B4-BE49-F238E27FC236}">
                <a16:creationId xmlns:a16="http://schemas.microsoft.com/office/drawing/2014/main" id="{01C8E7B0-E572-A64F-E921-FFDC518732C6}"/>
              </a:ext>
            </a:extLst>
          </p:cNvPr>
          <p:cNvSpPr>
            <a:spLocks noGrp="1"/>
          </p:cNvSpPr>
          <p:nvPr>
            <p:ph idx="1"/>
          </p:nvPr>
        </p:nvSpPr>
        <p:spPr>
          <a:xfrm>
            <a:off x="804672" y="2640692"/>
            <a:ext cx="5925310" cy="3255252"/>
          </a:xfrm>
        </p:spPr>
        <p:txBody>
          <a:bodyPr>
            <a:normAutofit/>
          </a:bodyPr>
          <a:lstStyle/>
          <a:p>
            <a:r>
              <a:rPr lang="en-US" dirty="0"/>
              <a:t>According to Insurance Information Institute</a:t>
            </a:r>
            <a:r>
              <a:rPr lang="en-US" baseline="30000" dirty="0"/>
              <a:t>1</a:t>
            </a:r>
            <a:r>
              <a:rPr lang="en-US" dirty="0"/>
              <a:t>: Auto insurers in the US lose at least $29 billion a year to Insurance Fraud</a:t>
            </a:r>
          </a:p>
          <a:p>
            <a:r>
              <a:rPr lang="en-US" dirty="0"/>
              <a:t>Multiple studies have researched the applicability of statistical methods to meaningfully predict frauds before they occur</a:t>
            </a:r>
          </a:p>
          <a:p>
            <a:r>
              <a:rPr lang="en-US" dirty="0"/>
              <a:t>Using data analysis and visualizations, we try to analyze relationships between several claim-related factors and their ability to predict frauds based on large dataset </a:t>
            </a:r>
          </a:p>
        </p:txBody>
      </p:sp>
      <p:pic>
        <p:nvPicPr>
          <p:cNvPr id="4" name="Picture 2" descr="3 Tips for Deterring Insurance Fraud | INFORM GmbH">
            <a:extLst>
              <a:ext uri="{FF2B5EF4-FFF2-40B4-BE49-F238E27FC236}">
                <a16:creationId xmlns:a16="http://schemas.microsoft.com/office/drawing/2014/main" id="{0ABCCB4E-A03E-684B-B58A-648E86765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1"/>
          <a:stretch/>
        </p:blipFill>
        <p:spPr bwMode="auto">
          <a:xfrm>
            <a:off x="6944810" y="10"/>
            <a:ext cx="5247189"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6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able&#10;&#10;Description automatically generated">
            <a:extLst>
              <a:ext uri="{FF2B5EF4-FFF2-40B4-BE49-F238E27FC236}">
                <a16:creationId xmlns:a16="http://schemas.microsoft.com/office/drawing/2014/main" id="{690D65E3-E2DC-5B11-32D4-E1D3AA24A971}"/>
              </a:ext>
            </a:extLst>
          </p:cNvPr>
          <p:cNvPicPr>
            <a:picLocks noGrp="1" noChangeAspect="1"/>
          </p:cNvPicPr>
          <p:nvPr>
            <p:ph idx="1"/>
          </p:nvPr>
        </p:nvPicPr>
        <p:blipFill>
          <a:blip r:embed="rId3"/>
          <a:stretch>
            <a:fillRect/>
          </a:stretch>
        </p:blipFill>
        <p:spPr>
          <a:xfrm>
            <a:off x="2007077" y="2338767"/>
            <a:ext cx="8177846" cy="3755267"/>
          </a:xfrm>
        </p:spPr>
      </p:pic>
      <p:sp>
        <p:nvSpPr>
          <p:cNvPr id="2" name="Title 1">
            <a:extLst>
              <a:ext uri="{FF2B5EF4-FFF2-40B4-BE49-F238E27FC236}">
                <a16:creationId xmlns:a16="http://schemas.microsoft.com/office/drawing/2014/main" id="{F6D50459-AE10-EC3D-C24E-7DD26ED20734}"/>
              </a:ext>
            </a:extLst>
          </p:cNvPr>
          <p:cNvSpPr>
            <a:spLocks noGrp="1"/>
          </p:cNvSpPr>
          <p:nvPr>
            <p:ph type="title"/>
          </p:nvPr>
        </p:nvSpPr>
        <p:spPr/>
        <p:txBody>
          <a:bodyPr/>
          <a:lstStyle/>
          <a:p>
            <a:r>
              <a:rPr lang="en-US"/>
              <a:t>Building a profile for fraud claims</a:t>
            </a:r>
            <a:endParaRPr lang="en-US" dirty="0"/>
          </a:p>
        </p:txBody>
      </p:sp>
      <p:sp>
        <p:nvSpPr>
          <p:cNvPr id="6" name="Rectangle 5">
            <a:extLst>
              <a:ext uri="{FF2B5EF4-FFF2-40B4-BE49-F238E27FC236}">
                <a16:creationId xmlns:a16="http://schemas.microsoft.com/office/drawing/2014/main" id="{BB4D3A2B-C7B2-2B1A-D649-996CD13299D4}"/>
              </a:ext>
            </a:extLst>
          </p:cNvPr>
          <p:cNvSpPr/>
          <p:nvPr/>
        </p:nvSpPr>
        <p:spPr>
          <a:xfrm>
            <a:off x="2007077" y="2628361"/>
            <a:ext cx="8177846" cy="331957"/>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7E60FD-A596-CE6C-D386-AEF1AAAFE53F}"/>
              </a:ext>
            </a:extLst>
          </p:cNvPr>
          <p:cNvSpPr/>
          <p:nvPr/>
        </p:nvSpPr>
        <p:spPr>
          <a:xfrm>
            <a:off x="2007077" y="2960319"/>
            <a:ext cx="8177846" cy="354944"/>
          </a:xfrm>
          <a:prstGeom prst="rect">
            <a:avLst/>
          </a:prstGeom>
          <a:solidFill>
            <a:srgbClr val="F6A21D">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42D568-E7DB-1997-730A-4F89F66F3DE6}"/>
              </a:ext>
            </a:extLst>
          </p:cNvPr>
          <p:cNvSpPr/>
          <p:nvPr/>
        </p:nvSpPr>
        <p:spPr>
          <a:xfrm>
            <a:off x="2007077" y="3315263"/>
            <a:ext cx="8177846" cy="695544"/>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D1FD58-C242-945A-F18D-B2DC1BA53C8F}"/>
              </a:ext>
            </a:extLst>
          </p:cNvPr>
          <p:cNvSpPr/>
          <p:nvPr/>
        </p:nvSpPr>
        <p:spPr>
          <a:xfrm>
            <a:off x="2007077" y="4010806"/>
            <a:ext cx="8177846" cy="2083227"/>
          </a:xfrm>
          <a:prstGeom prst="rect">
            <a:avLst/>
          </a:prstGeom>
          <a:solidFill>
            <a:srgbClr val="92D05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492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7DC8-EA0A-C52B-4311-2E114ADDCBA2}"/>
              </a:ext>
            </a:extLst>
          </p:cNvPr>
          <p:cNvSpPr>
            <a:spLocks noGrp="1"/>
          </p:cNvSpPr>
          <p:nvPr>
            <p:ph type="title"/>
          </p:nvPr>
        </p:nvSpPr>
        <p:spPr/>
        <p:txBody>
          <a:bodyPr/>
          <a:lstStyle/>
          <a:p>
            <a:r>
              <a:rPr lang="en-US" dirty="0"/>
              <a:t>Business insights</a:t>
            </a:r>
          </a:p>
        </p:txBody>
      </p:sp>
      <p:sp>
        <p:nvSpPr>
          <p:cNvPr id="3" name="Content Placeholder 2">
            <a:extLst>
              <a:ext uri="{FF2B5EF4-FFF2-40B4-BE49-F238E27FC236}">
                <a16:creationId xmlns:a16="http://schemas.microsoft.com/office/drawing/2014/main" id="{5769E11F-4E21-D2E6-6AF0-4B6A12B8AE63}"/>
              </a:ext>
            </a:extLst>
          </p:cNvPr>
          <p:cNvSpPr>
            <a:spLocks noGrp="1"/>
          </p:cNvSpPr>
          <p:nvPr>
            <p:ph idx="1"/>
          </p:nvPr>
        </p:nvSpPr>
        <p:spPr/>
        <p:txBody>
          <a:bodyPr/>
          <a:lstStyle/>
          <a:p>
            <a:r>
              <a:rPr lang="en-US" dirty="0"/>
              <a:t>Insurance companies should use the profile we developed to hedge the risk associated with a given policy holder.</a:t>
            </a:r>
          </a:p>
          <a:p>
            <a:r>
              <a:rPr lang="en-US" dirty="0"/>
              <a:t>Insurance companies can raise premiums on people fitting this profile to reduce financial risk and protect the bottom line. </a:t>
            </a:r>
          </a:p>
          <a:p>
            <a:r>
              <a:rPr lang="en-US" dirty="0"/>
              <a:t>Insurance ads can be targeted towards certain demographics of the population where higher fraud rates are detected </a:t>
            </a:r>
          </a:p>
        </p:txBody>
      </p:sp>
    </p:spTree>
    <p:extLst>
      <p:ext uri="{BB962C8B-B14F-4D97-AF65-F5344CB8AC3E}">
        <p14:creationId xmlns:p14="http://schemas.microsoft.com/office/powerpoint/2010/main" val="50958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7DC8-EA0A-C52B-4311-2E114ADDCBA2}"/>
              </a:ext>
            </a:extLst>
          </p:cNvPr>
          <p:cNvSpPr>
            <a:spLocks noGrp="1"/>
          </p:cNvSpPr>
          <p:nvPr>
            <p:ph type="title"/>
          </p:nvPr>
        </p:nvSpPr>
        <p:spPr>
          <a:xfrm>
            <a:off x="2231136" y="2834640"/>
            <a:ext cx="7729728" cy="1188720"/>
          </a:xfrm>
        </p:spPr>
        <p:txBody>
          <a:bodyPr/>
          <a:lstStyle/>
          <a:p>
            <a:r>
              <a:rPr lang="en-US" dirty="0"/>
              <a:t>Appendix</a:t>
            </a:r>
          </a:p>
        </p:txBody>
      </p:sp>
    </p:spTree>
    <p:extLst>
      <p:ext uri="{BB962C8B-B14F-4D97-AF65-F5344CB8AC3E}">
        <p14:creationId xmlns:p14="http://schemas.microsoft.com/office/powerpoint/2010/main" val="1961476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4EB6-9A17-CDFB-13E6-974AC79BDEA9}"/>
              </a:ext>
            </a:extLst>
          </p:cNvPr>
          <p:cNvSpPr>
            <a:spLocks noGrp="1"/>
          </p:cNvSpPr>
          <p:nvPr>
            <p:ph type="title"/>
          </p:nvPr>
        </p:nvSpPr>
        <p:spPr/>
        <p:txBody>
          <a:bodyPr/>
          <a:lstStyle/>
          <a:p>
            <a:r>
              <a:rPr lang="en-US" dirty="0"/>
              <a:t>Other data examined but determined to be not insightful</a:t>
            </a:r>
          </a:p>
        </p:txBody>
      </p:sp>
      <p:pic>
        <p:nvPicPr>
          <p:cNvPr id="9" name="Picture 8">
            <a:extLst>
              <a:ext uri="{FF2B5EF4-FFF2-40B4-BE49-F238E27FC236}">
                <a16:creationId xmlns:a16="http://schemas.microsoft.com/office/drawing/2014/main" id="{BBA1C5ED-9FF7-07ED-4155-1E5143F74113}"/>
              </a:ext>
            </a:extLst>
          </p:cNvPr>
          <p:cNvPicPr>
            <a:picLocks noChangeAspect="1"/>
          </p:cNvPicPr>
          <p:nvPr/>
        </p:nvPicPr>
        <p:blipFill>
          <a:blip r:embed="rId3"/>
          <a:stretch>
            <a:fillRect/>
          </a:stretch>
        </p:blipFill>
        <p:spPr>
          <a:xfrm>
            <a:off x="0" y="2633006"/>
            <a:ext cx="4446199" cy="2785312"/>
          </a:xfrm>
          <a:prstGeom prst="rect">
            <a:avLst/>
          </a:prstGeom>
        </p:spPr>
      </p:pic>
      <p:pic>
        <p:nvPicPr>
          <p:cNvPr id="11" name="Picture 10">
            <a:extLst>
              <a:ext uri="{FF2B5EF4-FFF2-40B4-BE49-F238E27FC236}">
                <a16:creationId xmlns:a16="http://schemas.microsoft.com/office/drawing/2014/main" id="{2861162C-DFB9-0917-4131-6DA274C7E3A6}"/>
              </a:ext>
            </a:extLst>
          </p:cNvPr>
          <p:cNvPicPr>
            <a:picLocks noChangeAspect="1"/>
          </p:cNvPicPr>
          <p:nvPr/>
        </p:nvPicPr>
        <p:blipFill>
          <a:blip r:embed="rId4"/>
          <a:stretch>
            <a:fillRect/>
          </a:stretch>
        </p:blipFill>
        <p:spPr>
          <a:xfrm>
            <a:off x="4546488" y="2633006"/>
            <a:ext cx="2916302" cy="2786880"/>
          </a:xfrm>
          <a:prstGeom prst="rect">
            <a:avLst/>
          </a:prstGeom>
        </p:spPr>
      </p:pic>
      <p:pic>
        <p:nvPicPr>
          <p:cNvPr id="13" name="Picture 12">
            <a:extLst>
              <a:ext uri="{FF2B5EF4-FFF2-40B4-BE49-F238E27FC236}">
                <a16:creationId xmlns:a16="http://schemas.microsoft.com/office/drawing/2014/main" id="{26723448-BBEF-0335-AA92-2F1E02EBAA54}"/>
              </a:ext>
            </a:extLst>
          </p:cNvPr>
          <p:cNvPicPr>
            <a:picLocks noChangeAspect="1"/>
          </p:cNvPicPr>
          <p:nvPr/>
        </p:nvPicPr>
        <p:blipFill>
          <a:blip r:embed="rId5"/>
          <a:stretch>
            <a:fillRect/>
          </a:stretch>
        </p:blipFill>
        <p:spPr>
          <a:xfrm>
            <a:off x="4715699" y="5636020"/>
            <a:ext cx="2577879" cy="908116"/>
          </a:xfrm>
          <a:prstGeom prst="rect">
            <a:avLst/>
          </a:prstGeom>
        </p:spPr>
      </p:pic>
      <p:pic>
        <p:nvPicPr>
          <p:cNvPr id="15" name="Picture 14">
            <a:extLst>
              <a:ext uri="{FF2B5EF4-FFF2-40B4-BE49-F238E27FC236}">
                <a16:creationId xmlns:a16="http://schemas.microsoft.com/office/drawing/2014/main" id="{2D1FEFE2-1051-5B87-6661-6EEE40261D91}"/>
              </a:ext>
            </a:extLst>
          </p:cNvPr>
          <p:cNvPicPr>
            <a:picLocks noChangeAspect="1"/>
          </p:cNvPicPr>
          <p:nvPr/>
        </p:nvPicPr>
        <p:blipFill>
          <a:blip r:embed="rId6"/>
          <a:stretch>
            <a:fillRect/>
          </a:stretch>
        </p:blipFill>
        <p:spPr>
          <a:xfrm>
            <a:off x="7462790" y="2617620"/>
            <a:ext cx="4249481" cy="2800698"/>
          </a:xfrm>
          <a:prstGeom prst="rect">
            <a:avLst/>
          </a:prstGeom>
        </p:spPr>
      </p:pic>
    </p:spTree>
    <p:extLst>
      <p:ext uri="{BB962C8B-B14F-4D97-AF65-F5344CB8AC3E}">
        <p14:creationId xmlns:p14="http://schemas.microsoft.com/office/powerpoint/2010/main" val="3120651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44EB6-9A17-CDFB-13E6-974AC79BDEA9}"/>
              </a:ext>
            </a:extLst>
          </p:cNvPr>
          <p:cNvSpPr>
            <a:spLocks noGrp="1"/>
          </p:cNvSpPr>
          <p:nvPr>
            <p:ph type="title"/>
          </p:nvPr>
        </p:nvSpPr>
        <p:spPr/>
        <p:txBody>
          <a:bodyPr>
            <a:normAutofit fontScale="90000"/>
          </a:bodyPr>
          <a:lstStyle/>
          <a:p>
            <a:r>
              <a:rPr lang="en-US" dirty="0"/>
              <a:t>Other data examined but determined to be not insightful (cont.)</a:t>
            </a:r>
          </a:p>
        </p:txBody>
      </p:sp>
      <p:pic>
        <p:nvPicPr>
          <p:cNvPr id="17" name="Picture 16">
            <a:extLst>
              <a:ext uri="{FF2B5EF4-FFF2-40B4-BE49-F238E27FC236}">
                <a16:creationId xmlns:a16="http://schemas.microsoft.com/office/drawing/2014/main" id="{9DC1C8EE-1CAC-5B2D-770C-510B43AD0436}"/>
              </a:ext>
            </a:extLst>
          </p:cNvPr>
          <p:cNvPicPr>
            <a:picLocks noChangeAspect="1"/>
          </p:cNvPicPr>
          <p:nvPr/>
        </p:nvPicPr>
        <p:blipFill>
          <a:blip r:embed="rId3"/>
          <a:stretch>
            <a:fillRect/>
          </a:stretch>
        </p:blipFill>
        <p:spPr>
          <a:xfrm>
            <a:off x="2354721" y="2304877"/>
            <a:ext cx="2974120" cy="3253085"/>
          </a:xfrm>
          <a:prstGeom prst="rect">
            <a:avLst/>
          </a:prstGeom>
        </p:spPr>
      </p:pic>
      <p:pic>
        <p:nvPicPr>
          <p:cNvPr id="5" name="Picture 4">
            <a:extLst>
              <a:ext uri="{FF2B5EF4-FFF2-40B4-BE49-F238E27FC236}">
                <a16:creationId xmlns:a16="http://schemas.microsoft.com/office/drawing/2014/main" id="{CFF2C6B0-BD9F-6E40-0D2B-644564A25A11}"/>
              </a:ext>
            </a:extLst>
          </p:cNvPr>
          <p:cNvPicPr>
            <a:picLocks noChangeAspect="1"/>
          </p:cNvPicPr>
          <p:nvPr/>
        </p:nvPicPr>
        <p:blipFill>
          <a:blip r:embed="rId4"/>
          <a:stretch>
            <a:fillRect/>
          </a:stretch>
        </p:blipFill>
        <p:spPr>
          <a:xfrm>
            <a:off x="2756167" y="5709427"/>
            <a:ext cx="2171227" cy="1074535"/>
          </a:xfrm>
          <a:prstGeom prst="rect">
            <a:avLst/>
          </a:prstGeom>
        </p:spPr>
      </p:pic>
      <p:pic>
        <p:nvPicPr>
          <p:cNvPr id="7" name="Picture 6">
            <a:extLst>
              <a:ext uri="{FF2B5EF4-FFF2-40B4-BE49-F238E27FC236}">
                <a16:creationId xmlns:a16="http://schemas.microsoft.com/office/drawing/2014/main" id="{0BDFE892-E5CD-F67D-779F-6808EB5EBDE8}"/>
              </a:ext>
            </a:extLst>
          </p:cNvPr>
          <p:cNvPicPr>
            <a:picLocks noChangeAspect="1"/>
          </p:cNvPicPr>
          <p:nvPr/>
        </p:nvPicPr>
        <p:blipFill>
          <a:blip r:embed="rId5"/>
          <a:stretch>
            <a:fillRect/>
          </a:stretch>
        </p:blipFill>
        <p:spPr>
          <a:xfrm>
            <a:off x="6709867" y="2290083"/>
            <a:ext cx="3457905" cy="3518659"/>
          </a:xfrm>
          <a:prstGeom prst="rect">
            <a:avLst/>
          </a:prstGeom>
        </p:spPr>
      </p:pic>
      <p:pic>
        <p:nvPicPr>
          <p:cNvPr id="10" name="Picture 9">
            <a:extLst>
              <a:ext uri="{FF2B5EF4-FFF2-40B4-BE49-F238E27FC236}">
                <a16:creationId xmlns:a16="http://schemas.microsoft.com/office/drawing/2014/main" id="{B1DDA3DB-9BFF-C7B0-10C0-B45E43B070AE}"/>
              </a:ext>
            </a:extLst>
          </p:cNvPr>
          <p:cNvPicPr>
            <a:picLocks noChangeAspect="1"/>
          </p:cNvPicPr>
          <p:nvPr/>
        </p:nvPicPr>
        <p:blipFill>
          <a:blip r:embed="rId6"/>
          <a:stretch>
            <a:fillRect/>
          </a:stretch>
        </p:blipFill>
        <p:spPr>
          <a:xfrm>
            <a:off x="7249913" y="5893308"/>
            <a:ext cx="2377812" cy="885042"/>
          </a:xfrm>
          <a:prstGeom prst="rect">
            <a:avLst/>
          </a:prstGeom>
        </p:spPr>
      </p:pic>
    </p:spTree>
    <p:extLst>
      <p:ext uri="{BB962C8B-B14F-4D97-AF65-F5344CB8AC3E}">
        <p14:creationId xmlns:p14="http://schemas.microsoft.com/office/powerpoint/2010/main" val="1440890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363B-AA52-DF1B-2BFF-D647920ECE1E}"/>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01C8E7B0-E572-A64F-E921-FFDC518732C6}"/>
              </a:ext>
            </a:extLst>
          </p:cNvPr>
          <p:cNvSpPr>
            <a:spLocks noGrp="1"/>
          </p:cNvSpPr>
          <p:nvPr>
            <p:ph idx="1"/>
          </p:nvPr>
        </p:nvSpPr>
        <p:spPr>
          <a:xfrm>
            <a:off x="2231136" y="2404364"/>
            <a:ext cx="7729728" cy="3101983"/>
          </a:xfrm>
        </p:spPr>
        <p:txBody>
          <a:bodyPr/>
          <a:lstStyle/>
          <a:p>
            <a:r>
              <a:rPr lang="en-US" dirty="0"/>
              <a:t>Insurance Fraud incidents from accident data taken from Kaggle</a:t>
            </a:r>
          </a:p>
          <a:p>
            <a:r>
              <a:rPr lang="en-US" dirty="0"/>
              <a:t>The data had 15,420 entries with 33 unique attributes</a:t>
            </a:r>
          </a:p>
          <a:p>
            <a:r>
              <a:rPr lang="en-US" dirty="0"/>
              <a:t>The accident data took place from Jan 1994 – Dec 1996</a:t>
            </a:r>
          </a:p>
        </p:txBody>
      </p:sp>
      <p:pic>
        <p:nvPicPr>
          <p:cNvPr id="1026" name="Picture 2" descr="Cover image">
            <a:extLst>
              <a:ext uri="{FF2B5EF4-FFF2-40B4-BE49-F238E27FC236}">
                <a16:creationId xmlns:a16="http://schemas.microsoft.com/office/drawing/2014/main" id="{B4B96B7B-68EF-7288-A707-150EE0C50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142" y="3857771"/>
            <a:ext cx="5950857" cy="2997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83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05FF4-3549-1CB9-1B9E-54348A1A03BB}"/>
              </a:ext>
            </a:extLst>
          </p:cNvPr>
          <p:cNvPicPr>
            <a:picLocks noChangeAspect="1"/>
          </p:cNvPicPr>
          <p:nvPr/>
        </p:nvPicPr>
        <p:blipFill>
          <a:blip r:embed="rId3"/>
          <a:stretch>
            <a:fillRect/>
          </a:stretch>
        </p:blipFill>
        <p:spPr>
          <a:xfrm>
            <a:off x="1694054" y="1877287"/>
            <a:ext cx="2727475" cy="4864926"/>
          </a:xfrm>
          <a:prstGeom prst="rect">
            <a:avLst/>
          </a:prstGeom>
        </p:spPr>
      </p:pic>
      <p:sp>
        <p:nvSpPr>
          <p:cNvPr id="2" name="Title 1">
            <a:extLst>
              <a:ext uri="{FF2B5EF4-FFF2-40B4-BE49-F238E27FC236}">
                <a16:creationId xmlns:a16="http://schemas.microsoft.com/office/drawing/2014/main" id="{55477246-7E6E-88DE-70BF-62872872F1EB}"/>
              </a:ext>
            </a:extLst>
          </p:cNvPr>
          <p:cNvSpPr>
            <a:spLocks noGrp="1"/>
          </p:cNvSpPr>
          <p:nvPr>
            <p:ph type="title"/>
          </p:nvPr>
        </p:nvSpPr>
        <p:spPr>
          <a:xfrm>
            <a:off x="2231136" y="243108"/>
            <a:ext cx="7729728" cy="1188720"/>
          </a:xfrm>
        </p:spPr>
        <p:txBody>
          <a:bodyPr/>
          <a:lstStyle/>
          <a:p>
            <a:r>
              <a:rPr lang="en-US" dirty="0"/>
              <a:t>Factors Under Consideration</a:t>
            </a:r>
          </a:p>
        </p:txBody>
      </p:sp>
      <p:sp>
        <p:nvSpPr>
          <p:cNvPr id="3" name="TextBox 2">
            <a:extLst>
              <a:ext uri="{FF2B5EF4-FFF2-40B4-BE49-F238E27FC236}">
                <a16:creationId xmlns:a16="http://schemas.microsoft.com/office/drawing/2014/main" id="{42C51682-5FF0-6DA1-9356-932D0D1BD7C1}"/>
              </a:ext>
            </a:extLst>
          </p:cNvPr>
          <p:cNvSpPr txBox="1"/>
          <p:nvPr/>
        </p:nvSpPr>
        <p:spPr>
          <a:xfrm>
            <a:off x="1084307" y="1569510"/>
            <a:ext cx="3946967" cy="307777"/>
          </a:xfrm>
          <a:prstGeom prst="rect">
            <a:avLst/>
          </a:prstGeom>
          <a:noFill/>
        </p:spPr>
        <p:txBody>
          <a:bodyPr wrap="square" rtlCol="0">
            <a:spAutoFit/>
          </a:bodyPr>
          <a:lstStyle/>
          <a:p>
            <a:pPr algn="ctr"/>
            <a:r>
              <a:rPr lang="en-US" sz="1400" dirty="0"/>
              <a:t>All Available Factors</a:t>
            </a:r>
          </a:p>
        </p:txBody>
      </p:sp>
      <p:pic>
        <p:nvPicPr>
          <p:cNvPr id="4" name="Picture 3">
            <a:extLst>
              <a:ext uri="{FF2B5EF4-FFF2-40B4-BE49-F238E27FC236}">
                <a16:creationId xmlns:a16="http://schemas.microsoft.com/office/drawing/2014/main" id="{7C374591-1D2A-CC6C-B66A-1B7BD24E0B23}"/>
              </a:ext>
            </a:extLst>
          </p:cNvPr>
          <p:cNvPicPr>
            <a:picLocks noChangeAspect="1"/>
          </p:cNvPicPr>
          <p:nvPr/>
        </p:nvPicPr>
        <p:blipFill>
          <a:blip r:embed="rId4"/>
          <a:stretch>
            <a:fillRect/>
          </a:stretch>
        </p:blipFill>
        <p:spPr>
          <a:xfrm>
            <a:off x="7770473" y="1877287"/>
            <a:ext cx="3415633" cy="4864926"/>
          </a:xfrm>
          <a:prstGeom prst="rect">
            <a:avLst/>
          </a:prstGeom>
        </p:spPr>
      </p:pic>
      <p:sp>
        <p:nvSpPr>
          <p:cNvPr id="6" name="TextBox 5">
            <a:extLst>
              <a:ext uri="{FF2B5EF4-FFF2-40B4-BE49-F238E27FC236}">
                <a16:creationId xmlns:a16="http://schemas.microsoft.com/office/drawing/2014/main" id="{8FDFEE64-CB77-CF8E-C13F-9F797DE0D3C1}"/>
              </a:ext>
            </a:extLst>
          </p:cNvPr>
          <p:cNvSpPr txBox="1"/>
          <p:nvPr/>
        </p:nvSpPr>
        <p:spPr>
          <a:xfrm>
            <a:off x="7770473" y="1569510"/>
            <a:ext cx="3946967" cy="307777"/>
          </a:xfrm>
          <a:prstGeom prst="rect">
            <a:avLst/>
          </a:prstGeom>
          <a:noFill/>
        </p:spPr>
        <p:txBody>
          <a:bodyPr wrap="square" rtlCol="0">
            <a:spAutoFit/>
          </a:bodyPr>
          <a:lstStyle/>
          <a:p>
            <a:pPr algn="ctr"/>
            <a:r>
              <a:rPr lang="en-US" sz="1400" dirty="0"/>
              <a:t>Factors used in the Analysis</a:t>
            </a:r>
          </a:p>
        </p:txBody>
      </p:sp>
      <p:sp>
        <p:nvSpPr>
          <p:cNvPr id="7" name="Right Arrow 6">
            <a:extLst>
              <a:ext uri="{FF2B5EF4-FFF2-40B4-BE49-F238E27FC236}">
                <a16:creationId xmlns:a16="http://schemas.microsoft.com/office/drawing/2014/main" id="{EF369E18-A021-874A-C9D8-B6A72C9B73A6}"/>
              </a:ext>
            </a:extLst>
          </p:cNvPr>
          <p:cNvSpPr/>
          <p:nvPr/>
        </p:nvSpPr>
        <p:spPr>
          <a:xfrm>
            <a:off x="4973256" y="3493901"/>
            <a:ext cx="2245488" cy="3703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0E5AB23-230E-5C13-B4D7-DE47FBBB331E}"/>
              </a:ext>
            </a:extLst>
          </p:cNvPr>
          <p:cNvSpPr txBox="1"/>
          <p:nvPr/>
        </p:nvSpPr>
        <p:spPr>
          <a:xfrm>
            <a:off x="4626016" y="4118939"/>
            <a:ext cx="2939969" cy="1169551"/>
          </a:xfrm>
          <a:prstGeom prst="rect">
            <a:avLst/>
          </a:prstGeom>
          <a:noFill/>
        </p:spPr>
        <p:txBody>
          <a:bodyPr wrap="square" rtlCol="0">
            <a:spAutoFit/>
          </a:bodyPr>
          <a:lstStyle/>
          <a:p>
            <a:pPr algn="just"/>
            <a:r>
              <a:rPr lang="en-US" sz="1400" dirty="0"/>
              <a:t>We filter down the available list of factors based on literature review. Factors which have been good predictors of fraud in past research are retained for the analysis</a:t>
            </a:r>
          </a:p>
        </p:txBody>
      </p:sp>
    </p:spTree>
    <p:extLst>
      <p:ext uri="{BB962C8B-B14F-4D97-AF65-F5344CB8AC3E}">
        <p14:creationId xmlns:p14="http://schemas.microsoft.com/office/powerpoint/2010/main" val="308041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363B-AA52-DF1B-2BFF-D647920ECE1E}"/>
              </a:ext>
            </a:extLst>
          </p:cNvPr>
          <p:cNvSpPr>
            <a:spLocks noGrp="1"/>
          </p:cNvSpPr>
          <p:nvPr>
            <p:ph type="title"/>
          </p:nvPr>
        </p:nvSpPr>
        <p:spPr/>
        <p:txBody>
          <a:bodyPr/>
          <a:lstStyle/>
          <a:p>
            <a:r>
              <a:rPr lang="en-US" dirty="0"/>
              <a:t>Data cleaning </a:t>
            </a:r>
          </a:p>
        </p:txBody>
      </p:sp>
      <p:sp>
        <p:nvSpPr>
          <p:cNvPr id="3" name="Content Placeholder 2">
            <a:extLst>
              <a:ext uri="{FF2B5EF4-FFF2-40B4-BE49-F238E27FC236}">
                <a16:creationId xmlns:a16="http://schemas.microsoft.com/office/drawing/2014/main" id="{01C8E7B0-E572-A64F-E921-FFDC518732C6}"/>
              </a:ext>
            </a:extLst>
          </p:cNvPr>
          <p:cNvSpPr>
            <a:spLocks noGrp="1"/>
          </p:cNvSpPr>
          <p:nvPr>
            <p:ph idx="1"/>
          </p:nvPr>
        </p:nvSpPr>
        <p:spPr>
          <a:xfrm>
            <a:off x="2231136" y="2384417"/>
            <a:ext cx="7729728" cy="4190003"/>
          </a:xfrm>
        </p:spPr>
        <p:txBody>
          <a:bodyPr>
            <a:normAutofit fontScale="85000" lnSpcReduction="10000"/>
          </a:bodyPr>
          <a:lstStyle/>
          <a:p>
            <a:pPr>
              <a:lnSpc>
                <a:spcPct val="160000"/>
              </a:lnSpc>
            </a:pPr>
            <a:r>
              <a:rPr lang="en-US" dirty="0"/>
              <a:t>Within the dataset, a person’s age appeared to be 0</a:t>
            </a:r>
          </a:p>
          <a:p>
            <a:pPr>
              <a:lnSpc>
                <a:spcPct val="160000"/>
              </a:lnSpc>
            </a:pPr>
            <a:r>
              <a:rPr lang="en-US" dirty="0"/>
              <a:t>This was interpreted to be an N/A value and thus removed from the data</a:t>
            </a:r>
          </a:p>
          <a:p>
            <a:pPr>
              <a:lnSpc>
                <a:spcPct val="160000"/>
              </a:lnSpc>
            </a:pPr>
            <a:endParaRPr lang="en-US" dirty="0"/>
          </a:p>
          <a:p>
            <a:pPr marL="0" indent="0">
              <a:lnSpc>
                <a:spcPct val="160000"/>
              </a:lnSpc>
              <a:buNone/>
            </a:pPr>
            <a:endParaRPr lang="en-US" dirty="0"/>
          </a:p>
          <a:p>
            <a:pPr marL="0" indent="0">
              <a:lnSpc>
                <a:spcPct val="160000"/>
              </a:lnSpc>
              <a:buNone/>
            </a:pPr>
            <a:endParaRPr lang="en-US" dirty="0"/>
          </a:p>
          <a:p>
            <a:pPr>
              <a:lnSpc>
                <a:spcPct val="160000"/>
              </a:lnSpc>
            </a:pPr>
            <a:r>
              <a:rPr lang="en-US" dirty="0"/>
              <a:t>The column “NumberOfSuppliments” had </a:t>
            </a:r>
            <a:r>
              <a:rPr lang="en-US" dirty="0" err="1"/>
              <a:t>NaN</a:t>
            </a:r>
            <a:r>
              <a:rPr lang="en-US" dirty="0"/>
              <a:t> values, but this attribute was not used in the analysis</a:t>
            </a:r>
          </a:p>
          <a:p>
            <a:pPr>
              <a:lnSpc>
                <a:spcPct val="160000"/>
              </a:lnSpc>
            </a:pPr>
            <a:r>
              <a:rPr lang="en-US" dirty="0"/>
              <a:t>After cleaning, only 320 entries were removed (2.07% of the total data)</a:t>
            </a:r>
          </a:p>
          <a:p>
            <a:pPr>
              <a:lnSpc>
                <a:spcPct val="160000"/>
              </a:lnSpc>
            </a:pPr>
            <a:r>
              <a:rPr lang="en-US" dirty="0"/>
              <a:t>There were no duplicate entries or any N/A entries</a:t>
            </a:r>
          </a:p>
        </p:txBody>
      </p:sp>
      <p:graphicFrame>
        <p:nvGraphicFramePr>
          <p:cNvPr id="5" name="Table 5">
            <a:extLst>
              <a:ext uri="{FF2B5EF4-FFF2-40B4-BE49-F238E27FC236}">
                <a16:creationId xmlns:a16="http://schemas.microsoft.com/office/drawing/2014/main" id="{F8CEB7CA-BA8A-2A97-AA36-E23D21109E04}"/>
              </a:ext>
            </a:extLst>
          </p:cNvPr>
          <p:cNvGraphicFramePr>
            <a:graphicFrameLocks noGrp="1"/>
          </p:cNvGraphicFramePr>
          <p:nvPr>
            <p:extLst>
              <p:ext uri="{D42A27DB-BD31-4B8C-83A1-F6EECF244321}">
                <p14:modId xmlns:p14="http://schemas.microsoft.com/office/powerpoint/2010/main" val="416760126"/>
              </p:ext>
            </p:extLst>
          </p:nvPr>
        </p:nvGraphicFramePr>
        <p:xfrm>
          <a:off x="2447403" y="3366898"/>
          <a:ext cx="7297194" cy="1112520"/>
        </p:xfrm>
        <a:graphic>
          <a:graphicData uri="http://schemas.openxmlformats.org/drawingml/2006/table">
            <a:tbl>
              <a:tblPr firstRow="1" bandRow="1">
                <a:tableStyleId>{5C22544A-7EE6-4342-B048-85BDC9FD1C3A}</a:tableStyleId>
              </a:tblPr>
              <a:tblGrid>
                <a:gridCol w="2432398">
                  <a:extLst>
                    <a:ext uri="{9D8B030D-6E8A-4147-A177-3AD203B41FA5}">
                      <a16:colId xmlns:a16="http://schemas.microsoft.com/office/drawing/2014/main" val="83765787"/>
                    </a:ext>
                  </a:extLst>
                </a:gridCol>
                <a:gridCol w="1879814">
                  <a:extLst>
                    <a:ext uri="{9D8B030D-6E8A-4147-A177-3AD203B41FA5}">
                      <a16:colId xmlns:a16="http://schemas.microsoft.com/office/drawing/2014/main" val="2876473513"/>
                    </a:ext>
                  </a:extLst>
                </a:gridCol>
                <a:gridCol w="2984982">
                  <a:extLst>
                    <a:ext uri="{9D8B030D-6E8A-4147-A177-3AD203B41FA5}">
                      <a16:colId xmlns:a16="http://schemas.microsoft.com/office/drawing/2014/main" val="1330113569"/>
                    </a:ext>
                  </a:extLst>
                </a:gridCol>
              </a:tblGrid>
              <a:tr h="370840">
                <a:tc>
                  <a:txBody>
                    <a:bodyPr/>
                    <a:lstStyle/>
                    <a:p>
                      <a:endParaRPr lang="en-US" sz="1400"/>
                    </a:p>
                  </a:txBody>
                  <a:tcPr/>
                </a:tc>
                <a:tc>
                  <a:txBody>
                    <a:bodyPr/>
                    <a:lstStyle/>
                    <a:p>
                      <a:r>
                        <a:rPr lang="en-US" sz="1400" dirty="0"/>
                        <a:t># of Observations</a:t>
                      </a:r>
                    </a:p>
                  </a:txBody>
                  <a:tcPr/>
                </a:tc>
                <a:tc>
                  <a:txBody>
                    <a:bodyPr/>
                    <a:lstStyle/>
                    <a:p>
                      <a:r>
                        <a:rPr lang="en-US" sz="1400" dirty="0"/>
                        <a:t># of Observations with Age = 0</a:t>
                      </a:r>
                    </a:p>
                  </a:txBody>
                  <a:tcPr/>
                </a:tc>
                <a:extLst>
                  <a:ext uri="{0D108BD9-81ED-4DB2-BD59-A6C34878D82A}">
                    <a16:rowId xmlns:a16="http://schemas.microsoft.com/office/drawing/2014/main" val="3581405381"/>
                  </a:ext>
                </a:extLst>
              </a:tr>
              <a:tr h="370840">
                <a:tc>
                  <a:txBody>
                    <a:bodyPr/>
                    <a:lstStyle/>
                    <a:p>
                      <a:r>
                        <a:rPr lang="en-US" sz="1400" dirty="0"/>
                        <a:t>Before Cleaning Age</a:t>
                      </a:r>
                    </a:p>
                  </a:txBody>
                  <a:tcPr/>
                </a:tc>
                <a:tc>
                  <a:txBody>
                    <a:bodyPr/>
                    <a:lstStyle/>
                    <a:p>
                      <a:r>
                        <a:rPr lang="en-US" sz="1400" dirty="0"/>
                        <a:t>15,420</a:t>
                      </a:r>
                    </a:p>
                  </a:txBody>
                  <a:tcPr/>
                </a:tc>
                <a:tc>
                  <a:txBody>
                    <a:bodyPr/>
                    <a:lstStyle/>
                    <a:p>
                      <a:r>
                        <a:rPr lang="en-US" sz="1400" dirty="0"/>
                        <a:t>320</a:t>
                      </a:r>
                    </a:p>
                  </a:txBody>
                  <a:tcPr/>
                </a:tc>
                <a:extLst>
                  <a:ext uri="{0D108BD9-81ED-4DB2-BD59-A6C34878D82A}">
                    <a16:rowId xmlns:a16="http://schemas.microsoft.com/office/drawing/2014/main" val="4256610000"/>
                  </a:ext>
                </a:extLst>
              </a:tr>
              <a:tr h="370840">
                <a:tc>
                  <a:txBody>
                    <a:bodyPr/>
                    <a:lstStyle/>
                    <a:p>
                      <a:r>
                        <a:rPr lang="en-US" sz="1400" dirty="0"/>
                        <a:t>Removing Obs. With Age = 0</a:t>
                      </a:r>
                    </a:p>
                  </a:txBody>
                  <a:tcPr/>
                </a:tc>
                <a:tc>
                  <a:txBody>
                    <a:bodyPr/>
                    <a:lstStyle/>
                    <a:p>
                      <a:r>
                        <a:rPr lang="en-US" sz="1400" dirty="0"/>
                        <a:t>15,100</a:t>
                      </a:r>
                    </a:p>
                  </a:txBody>
                  <a:tcPr/>
                </a:tc>
                <a:tc>
                  <a:txBody>
                    <a:bodyPr/>
                    <a:lstStyle/>
                    <a:p>
                      <a:r>
                        <a:rPr lang="en-US" sz="1400" dirty="0"/>
                        <a:t>0</a:t>
                      </a:r>
                    </a:p>
                  </a:txBody>
                  <a:tcPr/>
                </a:tc>
                <a:extLst>
                  <a:ext uri="{0D108BD9-81ED-4DB2-BD59-A6C34878D82A}">
                    <a16:rowId xmlns:a16="http://schemas.microsoft.com/office/drawing/2014/main" val="891464647"/>
                  </a:ext>
                </a:extLst>
              </a:tr>
            </a:tbl>
          </a:graphicData>
        </a:graphic>
      </p:graphicFrame>
    </p:spTree>
    <p:extLst>
      <p:ext uri="{BB962C8B-B14F-4D97-AF65-F5344CB8AC3E}">
        <p14:creationId xmlns:p14="http://schemas.microsoft.com/office/powerpoint/2010/main" val="386572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6A4A-DA46-CA9D-064B-3BF69F434024}"/>
              </a:ext>
            </a:extLst>
          </p:cNvPr>
          <p:cNvSpPr>
            <a:spLocks noGrp="1"/>
          </p:cNvSpPr>
          <p:nvPr>
            <p:ph type="title"/>
          </p:nvPr>
        </p:nvSpPr>
        <p:spPr/>
        <p:txBody>
          <a:bodyPr/>
          <a:lstStyle/>
          <a:p>
            <a:r>
              <a:rPr lang="en-US" dirty="0"/>
              <a:t>General Characteristics of the data</a:t>
            </a:r>
          </a:p>
        </p:txBody>
      </p:sp>
      <p:pic>
        <p:nvPicPr>
          <p:cNvPr id="8" name="Picture 7" descr="Chart, bar chart&#10;&#10;Description automatically generated">
            <a:extLst>
              <a:ext uri="{FF2B5EF4-FFF2-40B4-BE49-F238E27FC236}">
                <a16:creationId xmlns:a16="http://schemas.microsoft.com/office/drawing/2014/main" id="{5C9C37EF-E462-DDC5-664C-08E6D96ABAAB}"/>
              </a:ext>
            </a:extLst>
          </p:cNvPr>
          <p:cNvPicPr>
            <a:picLocks noChangeAspect="1"/>
          </p:cNvPicPr>
          <p:nvPr/>
        </p:nvPicPr>
        <p:blipFill>
          <a:blip r:embed="rId3"/>
          <a:stretch>
            <a:fillRect/>
          </a:stretch>
        </p:blipFill>
        <p:spPr>
          <a:xfrm>
            <a:off x="4063123" y="2585514"/>
            <a:ext cx="4151449" cy="2665129"/>
          </a:xfrm>
          <a:prstGeom prst="rect">
            <a:avLst/>
          </a:prstGeom>
        </p:spPr>
      </p:pic>
      <p:pic>
        <p:nvPicPr>
          <p:cNvPr id="12" name="Picture 11">
            <a:extLst>
              <a:ext uri="{FF2B5EF4-FFF2-40B4-BE49-F238E27FC236}">
                <a16:creationId xmlns:a16="http://schemas.microsoft.com/office/drawing/2014/main" id="{33D921B8-3D19-09A9-7D16-04FC94C39A3A}"/>
              </a:ext>
            </a:extLst>
          </p:cNvPr>
          <p:cNvPicPr>
            <a:picLocks noChangeAspect="1"/>
          </p:cNvPicPr>
          <p:nvPr/>
        </p:nvPicPr>
        <p:blipFill>
          <a:blip r:embed="rId4"/>
          <a:stretch>
            <a:fillRect/>
          </a:stretch>
        </p:blipFill>
        <p:spPr>
          <a:xfrm>
            <a:off x="0" y="2586139"/>
            <a:ext cx="3801798" cy="2665129"/>
          </a:xfrm>
          <a:prstGeom prst="rect">
            <a:avLst/>
          </a:prstGeom>
        </p:spPr>
      </p:pic>
      <p:pic>
        <p:nvPicPr>
          <p:cNvPr id="14" name="Picture 13" descr="Chart, bar chart&#10;&#10;Description automatically generated">
            <a:extLst>
              <a:ext uri="{FF2B5EF4-FFF2-40B4-BE49-F238E27FC236}">
                <a16:creationId xmlns:a16="http://schemas.microsoft.com/office/drawing/2014/main" id="{FC56D70D-8B37-746D-0F6D-EBE041031273}"/>
              </a:ext>
            </a:extLst>
          </p:cNvPr>
          <p:cNvPicPr>
            <a:picLocks noChangeAspect="1"/>
          </p:cNvPicPr>
          <p:nvPr/>
        </p:nvPicPr>
        <p:blipFill>
          <a:blip r:embed="rId5"/>
          <a:stretch>
            <a:fillRect/>
          </a:stretch>
        </p:blipFill>
        <p:spPr>
          <a:xfrm>
            <a:off x="8475897" y="2585514"/>
            <a:ext cx="3535126" cy="2665129"/>
          </a:xfrm>
          <a:prstGeom prst="rect">
            <a:avLst/>
          </a:prstGeom>
        </p:spPr>
      </p:pic>
      <p:sp>
        <p:nvSpPr>
          <p:cNvPr id="3" name="TextBox 2">
            <a:extLst>
              <a:ext uri="{FF2B5EF4-FFF2-40B4-BE49-F238E27FC236}">
                <a16:creationId xmlns:a16="http://schemas.microsoft.com/office/drawing/2014/main" id="{E1876215-CD2B-864E-83BD-579D0DB283EF}"/>
              </a:ext>
            </a:extLst>
          </p:cNvPr>
          <p:cNvSpPr txBox="1"/>
          <p:nvPr/>
        </p:nvSpPr>
        <p:spPr>
          <a:xfrm>
            <a:off x="742709" y="5520700"/>
            <a:ext cx="1070658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Data shows that most claims on auto insurance are made by adults over the age of 30</a:t>
            </a:r>
          </a:p>
          <a:p>
            <a:pPr marL="285750" indent="-285750">
              <a:buFont typeface="Arial" panose="020B0604020202020204" pitchFamily="34" charset="0"/>
              <a:buChar char="•"/>
            </a:pPr>
            <a:r>
              <a:rPr lang="en-US" dirty="0"/>
              <a:t>Average age of insurance claimers is ~ 40</a:t>
            </a:r>
          </a:p>
          <a:p>
            <a:pPr marL="285750" indent="-285750">
              <a:buFont typeface="Arial" panose="020B0604020202020204" pitchFamily="34" charset="0"/>
              <a:buChar char="•"/>
            </a:pPr>
            <a:r>
              <a:rPr lang="en-US" dirty="0"/>
              <a:t>Historically, males and married sections of the demographic have made most of the claims  </a:t>
            </a:r>
          </a:p>
        </p:txBody>
      </p:sp>
    </p:spTree>
    <p:extLst>
      <p:ext uri="{BB962C8B-B14F-4D97-AF65-F5344CB8AC3E}">
        <p14:creationId xmlns:p14="http://schemas.microsoft.com/office/powerpoint/2010/main" val="2190997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49F1-8F73-2345-0190-2C993AFB1EDA}"/>
              </a:ext>
            </a:extLst>
          </p:cNvPr>
          <p:cNvSpPr>
            <a:spLocks noGrp="1"/>
          </p:cNvSpPr>
          <p:nvPr>
            <p:ph type="title"/>
          </p:nvPr>
        </p:nvSpPr>
        <p:spPr/>
        <p:txBody>
          <a:bodyPr/>
          <a:lstStyle/>
          <a:p>
            <a:r>
              <a:rPr lang="en-US" dirty="0"/>
              <a:t>Questions to consider</a:t>
            </a:r>
          </a:p>
        </p:txBody>
      </p:sp>
      <p:sp>
        <p:nvSpPr>
          <p:cNvPr id="3" name="Content Placeholder 2">
            <a:extLst>
              <a:ext uri="{FF2B5EF4-FFF2-40B4-BE49-F238E27FC236}">
                <a16:creationId xmlns:a16="http://schemas.microsoft.com/office/drawing/2014/main" id="{EC8E32C7-603D-1748-FCEC-4413F734EB57}"/>
              </a:ext>
            </a:extLst>
          </p:cNvPr>
          <p:cNvSpPr>
            <a:spLocks noGrp="1"/>
          </p:cNvSpPr>
          <p:nvPr>
            <p:ph idx="1"/>
          </p:nvPr>
        </p:nvSpPr>
        <p:spPr>
          <a:xfrm>
            <a:off x="2231136" y="2638044"/>
            <a:ext cx="7729728" cy="3721461"/>
          </a:xfrm>
        </p:spPr>
        <p:txBody>
          <a:bodyPr>
            <a:normAutofit lnSpcReduction="10000"/>
          </a:bodyPr>
          <a:lstStyle/>
          <a:p>
            <a:r>
              <a:rPr lang="en-US" dirty="0"/>
              <a:t>Who is more likely to commit fraud, males or females?</a:t>
            </a:r>
          </a:p>
          <a:p>
            <a:r>
              <a:rPr lang="en-US" dirty="0"/>
              <a:t>What make of vehicle had the highest amount of fraud cases?</a:t>
            </a:r>
          </a:p>
          <a:p>
            <a:r>
              <a:rPr lang="en-US" dirty="0"/>
              <a:t>What age and age range has the highest proportion for fraud?</a:t>
            </a:r>
          </a:p>
          <a:p>
            <a:r>
              <a:rPr lang="en-US" dirty="0"/>
              <a:t>What type of relationship status (Single, Married, Divorced, Widow) has a higher proportion for fraud?</a:t>
            </a:r>
          </a:p>
          <a:p>
            <a:r>
              <a:rPr lang="en-US" dirty="0"/>
              <a:t>What policy type is most prevalent in fraud claims?</a:t>
            </a:r>
          </a:p>
          <a:p>
            <a:r>
              <a:rPr lang="en-US" dirty="0"/>
              <a:t>Where do fraudulent incidents occur?</a:t>
            </a:r>
          </a:p>
          <a:p>
            <a:r>
              <a:rPr lang="en-US" dirty="0"/>
              <a:t>How old are the vehicles involved in fraud claims?</a:t>
            </a:r>
          </a:p>
          <a:p>
            <a:r>
              <a:rPr lang="en-US" dirty="0"/>
              <a:t>How expensive are the vehicles in fraud cases?</a:t>
            </a:r>
          </a:p>
          <a:p>
            <a:r>
              <a:rPr lang="en-US" dirty="0"/>
              <a:t>What type of person commits the most fraud?</a:t>
            </a:r>
          </a:p>
          <a:p>
            <a:endParaRPr lang="en-US" dirty="0"/>
          </a:p>
        </p:txBody>
      </p:sp>
    </p:spTree>
    <p:extLst>
      <p:ext uri="{BB962C8B-B14F-4D97-AF65-F5344CB8AC3E}">
        <p14:creationId xmlns:p14="http://schemas.microsoft.com/office/powerpoint/2010/main" val="17253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12EC-851A-690C-0F03-09DD519C370E}"/>
              </a:ext>
            </a:extLst>
          </p:cNvPr>
          <p:cNvSpPr>
            <a:spLocks noGrp="1"/>
          </p:cNvSpPr>
          <p:nvPr>
            <p:ph type="title"/>
          </p:nvPr>
        </p:nvSpPr>
        <p:spPr/>
        <p:txBody>
          <a:bodyPr/>
          <a:lstStyle/>
          <a:p>
            <a:r>
              <a:rPr lang="en-US" dirty="0"/>
              <a:t>Amount of fraud present in the data</a:t>
            </a:r>
          </a:p>
        </p:txBody>
      </p:sp>
      <p:sp>
        <p:nvSpPr>
          <p:cNvPr id="3" name="Content Placeholder 2">
            <a:extLst>
              <a:ext uri="{FF2B5EF4-FFF2-40B4-BE49-F238E27FC236}">
                <a16:creationId xmlns:a16="http://schemas.microsoft.com/office/drawing/2014/main" id="{90589842-8F03-B183-4260-C253B78B65F2}"/>
              </a:ext>
            </a:extLst>
          </p:cNvPr>
          <p:cNvSpPr>
            <a:spLocks noGrp="1"/>
          </p:cNvSpPr>
          <p:nvPr>
            <p:ph idx="1"/>
          </p:nvPr>
        </p:nvSpPr>
        <p:spPr/>
        <p:txBody>
          <a:bodyPr/>
          <a:lstStyle/>
          <a:p>
            <a:r>
              <a:rPr lang="en-US" dirty="0"/>
              <a:t>Of the 15,100 accident claims, 892 were found to be fraudulent</a:t>
            </a:r>
          </a:p>
        </p:txBody>
      </p:sp>
      <p:pic>
        <p:nvPicPr>
          <p:cNvPr id="9" name="Picture 8">
            <a:extLst>
              <a:ext uri="{FF2B5EF4-FFF2-40B4-BE49-F238E27FC236}">
                <a16:creationId xmlns:a16="http://schemas.microsoft.com/office/drawing/2014/main" id="{86B18453-DDAA-9269-32FE-8C4D7E6737E4}"/>
              </a:ext>
            </a:extLst>
          </p:cNvPr>
          <p:cNvPicPr>
            <a:picLocks noChangeAspect="1"/>
          </p:cNvPicPr>
          <p:nvPr/>
        </p:nvPicPr>
        <p:blipFill>
          <a:blip r:embed="rId3"/>
          <a:stretch>
            <a:fillRect/>
          </a:stretch>
        </p:blipFill>
        <p:spPr>
          <a:xfrm>
            <a:off x="3540745" y="3429000"/>
            <a:ext cx="4839597" cy="2677691"/>
          </a:xfrm>
          <a:prstGeom prst="rect">
            <a:avLst/>
          </a:prstGeom>
        </p:spPr>
      </p:pic>
    </p:spTree>
    <p:extLst>
      <p:ext uri="{BB962C8B-B14F-4D97-AF65-F5344CB8AC3E}">
        <p14:creationId xmlns:p14="http://schemas.microsoft.com/office/powerpoint/2010/main" val="210097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1057-24EA-F0B5-1204-9C690D70C75F}"/>
              </a:ext>
            </a:extLst>
          </p:cNvPr>
          <p:cNvSpPr>
            <a:spLocks noGrp="1"/>
          </p:cNvSpPr>
          <p:nvPr>
            <p:ph type="title"/>
          </p:nvPr>
        </p:nvSpPr>
        <p:spPr/>
        <p:txBody>
          <a:bodyPr/>
          <a:lstStyle/>
          <a:p>
            <a:r>
              <a:rPr lang="en-US" dirty="0"/>
              <a:t>Male vs female fraud cases</a:t>
            </a:r>
          </a:p>
        </p:txBody>
      </p:sp>
      <p:sp>
        <p:nvSpPr>
          <p:cNvPr id="3" name="Content Placeholder 2">
            <a:extLst>
              <a:ext uri="{FF2B5EF4-FFF2-40B4-BE49-F238E27FC236}">
                <a16:creationId xmlns:a16="http://schemas.microsoft.com/office/drawing/2014/main" id="{46293919-67E2-9833-BA87-BFE79AB42A0E}"/>
              </a:ext>
            </a:extLst>
          </p:cNvPr>
          <p:cNvSpPr>
            <a:spLocks noGrp="1"/>
          </p:cNvSpPr>
          <p:nvPr>
            <p:ph idx="1"/>
          </p:nvPr>
        </p:nvSpPr>
        <p:spPr>
          <a:xfrm>
            <a:off x="2231136" y="2383247"/>
            <a:ext cx="7729728" cy="1725315"/>
          </a:xfrm>
        </p:spPr>
        <p:txBody>
          <a:bodyPr/>
          <a:lstStyle/>
          <a:p>
            <a:r>
              <a:rPr lang="en-US" dirty="0"/>
              <a:t>The total claims for males: 12,680</a:t>
            </a:r>
          </a:p>
          <a:p>
            <a:r>
              <a:rPr lang="en-US" dirty="0"/>
              <a:t>The total claims for females: 2,420</a:t>
            </a:r>
          </a:p>
          <a:p>
            <a:r>
              <a:rPr lang="en-US" dirty="0"/>
              <a:t>The total fraudulent claims for males: 787</a:t>
            </a:r>
          </a:p>
          <a:p>
            <a:r>
              <a:rPr lang="en-US" dirty="0"/>
              <a:t>The total fraudulent claims for females: 105</a:t>
            </a:r>
          </a:p>
        </p:txBody>
      </p:sp>
      <p:pic>
        <p:nvPicPr>
          <p:cNvPr id="19" name="Picture 18">
            <a:extLst>
              <a:ext uri="{FF2B5EF4-FFF2-40B4-BE49-F238E27FC236}">
                <a16:creationId xmlns:a16="http://schemas.microsoft.com/office/drawing/2014/main" id="{0BE22CDF-1DD1-964E-1C28-B09F0204F002}"/>
              </a:ext>
            </a:extLst>
          </p:cNvPr>
          <p:cNvPicPr>
            <a:picLocks noChangeAspect="1"/>
          </p:cNvPicPr>
          <p:nvPr/>
        </p:nvPicPr>
        <p:blipFill>
          <a:blip r:embed="rId3"/>
          <a:stretch>
            <a:fillRect/>
          </a:stretch>
        </p:blipFill>
        <p:spPr>
          <a:xfrm>
            <a:off x="3730731" y="4071917"/>
            <a:ext cx="4730537" cy="2786083"/>
          </a:xfrm>
          <a:prstGeom prst="rect">
            <a:avLst/>
          </a:prstGeom>
        </p:spPr>
      </p:pic>
      <p:pic>
        <p:nvPicPr>
          <p:cNvPr id="21" name="Picture 20">
            <a:extLst>
              <a:ext uri="{FF2B5EF4-FFF2-40B4-BE49-F238E27FC236}">
                <a16:creationId xmlns:a16="http://schemas.microsoft.com/office/drawing/2014/main" id="{720D46D7-B5AB-8F2B-7C24-474E796185A7}"/>
              </a:ext>
            </a:extLst>
          </p:cNvPr>
          <p:cNvPicPr>
            <a:picLocks noChangeAspect="1"/>
          </p:cNvPicPr>
          <p:nvPr/>
        </p:nvPicPr>
        <p:blipFill>
          <a:blip r:embed="rId4"/>
          <a:stretch>
            <a:fillRect/>
          </a:stretch>
        </p:blipFill>
        <p:spPr>
          <a:xfrm>
            <a:off x="7192540" y="2447774"/>
            <a:ext cx="2871627" cy="1188720"/>
          </a:xfrm>
          <a:prstGeom prst="rect">
            <a:avLst/>
          </a:prstGeom>
        </p:spPr>
      </p:pic>
    </p:spTree>
    <p:extLst>
      <p:ext uri="{BB962C8B-B14F-4D97-AF65-F5344CB8AC3E}">
        <p14:creationId xmlns:p14="http://schemas.microsoft.com/office/powerpoint/2010/main" val="85614285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1869</TotalTime>
  <Words>1076</Words>
  <Application>Microsoft Macintosh PowerPoint</Application>
  <PresentationFormat>Widescreen</PresentationFormat>
  <Paragraphs>120</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Gill Sans MT</vt:lpstr>
      <vt:lpstr>Parcel</vt:lpstr>
      <vt:lpstr>What are Common traits of car Insurance Fraud?</vt:lpstr>
      <vt:lpstr>Introduction</vt:lpstr>
      <vt:lpstr>The data</vt:lpstr>
      <vt:lpstr>Factors Under Consideration</vt:lpstr>
      <vt:lpstr>Data cleaning </vt:lpstr>
      <vt:lpstr>General Characteristics of the data</vt:lpstr>
      <vt:lpstr>Questions to consider</vt:lpstr>
      <vt:lpstr>Amount of fraud present in the data</vt:lpstr>
      <vt:lpstr>Male vs female fraud cases</vt:lpstr>
      <vt:lpstr>Total Claims based on Vehicle Make</vt:lpstr>
      <vt:lpstr>Amount of Fraud Cases with respect to Vehicle Make and Gender</vt:lpstr>
      <vt:lpstr>Age with the highest fraud Claims</vt:lpstr>
      <vt:lpstr>Age range and gender fraud claims</vt:lpstr>
      <vt:lpstr>Amount of fraud claims based on marital status and gender</vt:lpstr>
      <vt:lpstr>Amount of fraud based on marital status and age</vt:lpstr>
      <vt:lpstr>Where does fraud occur?</vt:lpstr>
      <vt:lpstr>How old are the vehicles in fraud cases?</vt:lpstr>
      <vt:lpstr>Price of vehicles in fraud claims </vt:lpstr>
      <vt:lpstr>Type of vehicles in fraud claims </vt:lpstr>
      <vt:lpstr>Building a profile for fraud claims</vt:lpstr>
      <vt:lpstr>Business insights</vt:lpstr>
      <vt:lpstr>Appendix</vt:lpstr>
      <vt:lpstr>Other data examined but determined to be not insightful</vt:lpstr>
      <vt:lpstr>Other data examined but determined to be not insightful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Jones</dc:creator>
  <cp:lastModifiedBy>Goswami, Tvisha</cp:lastModifiedBy>
  <cp:revision>54</cp:revision>
  <dcterms:created xsi:type="dcterms:W3CDTF">2022-07-26T16:24:07Z</dcterms:created>
  <dcterms:modified xsi:type="dcterms:W3CDTF">2022-08-01T04:27:29Z</dcterms:modified>
</cp:coreProperties>
</file>