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7"/>
  </p:notesMasterIdLst>
  <p:sldIdLst>
    <p:sldId id="256" r:id="rId2"/>
    <p:sldId id="265" r:id="rId3"/>
    <p:sldId id="258" r:id="rId4"/>
    <p:sldId id="305" r:id="rId5"/>
    <p:sldId id="307" r:id="rId6"/>
    <p:sldId id="310" r:id="rId7"/>
    <p:sldId id="313" r:id="rId8"/>
    <p:sldId id="311" r:id="rId9"/>
    <p:sldId id="312" r:id="rId10"/>
    <p:sldId id="314" r:id="rId11"/>
    <p:sldId id="317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6" r:id="rId32"/>
    <p:sldId id="338" r:id="rId33"/>
    <p:sldId id="337" r:id="rId34"/>
    <p:sldId id="340" r:id="rId35"/>
    <p:sldId id="284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Narayanan" initials="AN" lastIdx="2" clrIdx="0">
    <p:extLst>
      <p:ext uri="{19B8F6BF-5375-455C-9EA6-DF929625EA0E}">
        <p15:presenceInfo xmlns:p15="http://schemas.microsoft.com/office/powerpoint/2012/main" userId="9993a457c47327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C4242-5979-4801-BAA1-3A0D20A386D6}">
  <a:tblStyle styleId="{08FC4242-5979-4801-BAA1-3A0D20A38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8T09:46:23.2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48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04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69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657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274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78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911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0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04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7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076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585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14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210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868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476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755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190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933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99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3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65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742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56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66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3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5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24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83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37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59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5" r:id="rId6"/>
    <p:sldLayoutId id="2147483666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4.xml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37176" y="248093"/>
            <a:ext cx="3080182" cy="3274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Air T</a:t>
            </a:r>
            <a:r>
              <a:rPr lang="en-GB" sz="5000" dirty="0"/>
              <a:t>i</a:t>
            </a:r>
            <a:r>
              <a:rPr lang="en" sz="5000" dirty="0">
                <a:solidFill>
                  <a:schemeClr val="dk2"/>
                </a:solidFill>
              </a:rPr>
              <a:t>cket Price P</a:t>
            </a:r>
            <a:r>
              <a:rPr lang="en-GB" sz="5000" dirty="0">
                <a:solidFill>
                  <a:schemeClr val="dk2"/>
                </a:solidFill>
              </a:rPr>
              <a:t>r</a:t>
            </a:r>
            <a:r>
              <a:rPr lang="en" sz="5000" dirty="0">
                <a:solidFill>
                  <a:schemeClr val="dk2"/>
                </a:solidFill>
              </a:rPr>
              <a:t>ediction Model</a:t>
            </a:r>
            <a:endParaRPr sz="5000" dirty="0">
              <a:solidFill>
                <a:schemeClr val="dk2"/>
              </a:solidFill>
            </a:endParaRPr>
          </a:p>
        </p:txBody>
      </p:sp>
      <p:pic>
        <p:nvPicPr>
          <p:cNvPr id="1026" name="Picture 2" descr="Airport Cartoon Images – Browse 26,222 Stock Photos, Vectors, and Video |  Adobe Stock">
            <a:extLst>
              <a:ext uri="{FF2B5EF4-FFF2-40B4-BE49-F238E27FC236}">
                <a16:creationId xmlns:a16="http://schemas.microsoft.com/office/drawing/2014/main" id="{EE1031AD-C8B8-1080-6278-AC044A295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 r="6630"/>
          <a:stretch/>
        </p:blipFill>
        <p:spPr bwMode="auto">
          <a:xfrm>
            <a:off x="3624375" y="1531088"/>
            <a:ext cx="5406213" cy="351291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884;p35">
            <a:extLst>
              <a:ext uri="{FF2B5EF4-FFF2-40B4-BE49-F238E27FC236}">
                <a16:creationId xmlns:a16="http://schemas.microsoft.com/office/drawing/2014/main" id="{FBCC73C3-C8E6-A4AA-546F-37BF59874AE7}"/>
              </a:ext>
            </a:extLst>
          </p:cNvPr>
          <p:cNvSpPr txBox="1">
            <a:spLocks/>
          </p:cNvSpPr>
          <p:nvPr/>
        </p:nvSpPr>
        <p:spPr>
          <a:xfrm>
            <a:off x="237176" y="3884689"/>
            <a:ext cx="3080182" cy="101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800" dirty="0">
                <a:solidFill>
                  <a:schemeClr val="accent5"/>
                </a:solidFill>
              </a:rPr>
              <a:t>By, </a:t>
            </a:r>
          </a:p>
          <a:p>
            <a:pPr algn="l"/>
            <a:r>
              <a:rPr lang="en-US" sz="2800" dirty="0">
                <a:solidFill>
                  <a:schemeClr val="accent5"/>
                </a:solidFill>
              </a:rPr>
              <a:t>Abhishek Narayanan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DATA CLEANING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70"/>
            <a:ext cx="4743830" cy="303144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Fill in missing values or drop their rows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DBA50-3523-F1A7-F773-0FA736F0C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666" y="1906908"/>
            <a:ext cx="5043664" cy="11370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113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DATA CLEANING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70"/>
            <a:ext cx="4743830" cy="303144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Merge similar Airline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2D181-6D9F-ED04-F5F6-9C526545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666" y="4065937"/>
            <a:ext cx="5327184" cy="82373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D0FB-5E2A-D0AC-FAF4-0994AD403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672" y="1903616"/>
            <a:ext cx="2659586" cy="206790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764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FEATURE SELECTION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70"/>
            <a:ext cx="4743830" cy="303144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Drop the useless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39CC5-6D2C-A335-AA1C-DE527C157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686" y="1917096"/>
            <a:ext cx="4002449" cy="22095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191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FEATURE ENGINEERING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55252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Extract the day from Date_of_Journey column and visualize its relation to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7C734-16CC-C801-0A89-41D94C58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115" y="2146732"/>
            <a:ext cx="2082073" cy="105300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98F3A-E2F6-6EAD-5DA8-E81C34F68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666" y="3292225"/>
            <a:ext cx="3314700" cy="177749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682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FEATURE ENGINEERING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55252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Extract the month from Date_of_Journey column and visualize its relation to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7C734-16CC-C801-0A89-41D94C58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115" y="2139644"/>
            <a:ext cx="2082073" cy="105300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4EC94-E8D9-812C-1E8D-D2E1F2035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666" y="3263872"/>
            <a:ext cx="3507810" cy="182691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983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FEATURE ENGINEERING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51333"/>
            <a:ext cx="4743830" cy="30314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Extract the hour and minutes from the Dep_Time column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EB33EF-206B-0F34-5B66-FBD4CF0CBE14}"/>
              </a:ext>
            </a:extLst>
          </p:cNvPr>
          <p:cNvGrpSpPr/>
          <p:nvPr/>
        </p:nvGrpSpPr>
        <p:grpSpPr>
          <a:xfrm>
            <a:off x="3724666" y="1938938"/>
            <a:ext cx="5172944" cy="2055970"/>
            <a:chOff x="3703401" y="2012756"/>
            <a:chExt cx="5172944" cy="20559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038D12-1180-29B2-E8CA-3D845C770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3401" y="2012756"/>
              <a:ext cx="5172944" cy="205597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4278EB-0688-46B1-DB4E-F2F35CFCC2D4}"/>
                </a:ext>
              </a:extLst>
            </p:cNvPr>
            <p:cNvSpPr/>
            <p:nvPr/>
          </p:nvSpPr>
          <p:spPr>
            <a:xfrm>
              <a:off x="7790121" y="3154327"/>
              <a:ext cx="1056167" cy="86390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8485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FEATURE ENGINEERING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552526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Extract the hour and minutes from the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Arrival_Time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 column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81018-F1EE-43B4-64B4-EB0EF98EE1AB}"/>
              </a:ext>
            </a:extLst>
          </p:cNvPr>
          <p:cNvGrpSpPr/>
          <p:nvPr/>
        </p:nvGrpSpPr>
        <p:grpSpPr>
          <a:xfrm>
            <a:off x="3731754" y="2148633"/>
            <a:ext cx="5010068" cy="2138612"/>
            <a:chOff x="3703402" y="2148633"/>
            <a:chExt cx="5010068" cy="21386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9615C2-D820-C98A-EAB0-D10177BE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3402" y="2148633"/>
              <a:ext cx="5010068" cy="213861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5AAE5-6CBE-092C-17E1-87CD892D64CE}"/>
                </a:ext>
              </a:extLst>
            </p:cNvPr>
            <p:cNvSpPr/>
            <p:nvPr/>
          </p:nvSpPr>
          <p:spPr>
            <a:xfrm>
              <a:off x="7669619" y="3332369"/>
              <a:ext cx="1033344" cy="89938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6084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FEATURE ENGINEERING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30314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Extract the hour and minutes from the Duration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274D1-08D4-CD76-1639-4C6345F4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73" y="1910234"/>
            <a:ext cx="2438026" cy="220195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45D8C-78C6-BC54-F873-23EBBE25C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66" y="1908967"/>
            <a:ext cx="2767813" cy="163711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758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Handling Text and Categorical Attributes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70"/>
            <a:ext cx="4743830" cy="303144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Converting the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Total_Stops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 column to integer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19E8B-605B-B11C-EC61-0DBF060BF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54" y="1906436"/>
            <a:ext cx="3912289" cy="29992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773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Handling Text and Categorical Attributes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30314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Converting the Route column to integer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CB9C2-8DD2-46A0-DDDA-0B24CC44A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55" y="1906432"/>
            <a:ext cx="2376388" cy="194765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B9984-37DE-0B2B-18A0-40F36FC74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763" y="1907968"/>
            <a:ext cx="2888575" cy="194765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065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—Clive James</a:t>
            </a:r>
            <a:endParaRPr sz="1800" dirty="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559641" y="1942135"/>
            <a:ext cx="3597207" cy="143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“It is only when they go wrong that machines remind you how powerful they are.”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52" name="Picture 4" descr="Clive James, writer, broadcaster and TV critic, dies aged 80 | Clive James  | The Guardian">
            <a:extLst>
              <a:ext uri="{FF2B5EF4-FFF2-40B4-BE49-F238E27FC236}">
                <a16:creationId xmlns:a16="http://schemas.microsoft.com/office/drawing/2014/main" id="{983FD7E6-F5CA-2D6B-4D45-E74F9C89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52130"/>
            <a:ext cx="4012359" cy="40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Handling Text and Categorical Attributes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30314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Creating dummy variables for remaining text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C964F-7ED2-A190-15F8-1D2108947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87" y="1901854"/>
            <a:ext cx="4426848" cy="315841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522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Handling Text and Categorical Attributes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30314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Creating dummy variables for remaining text 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A80EA-13D6-F5E6-07CD-E681A227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54" y="1895535"/>
            <a:ext cx="4667169" cy="317343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774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Handling Text and Categorical Attributes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30314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Creating dummy variables for remaining text 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72DF3-9ECC-C5C3-9A4E-E15C01E98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54" y="1896294"/>
            <a:ext cx="5243967" cy="29180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3638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Handling Text and Categorical Attributes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30314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Creating dummy variables for remaining text 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34094-BB0F-0470-7575-BFE065B73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666" y="1902569"/>
            <a:ext cx="5122975" cy="280347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007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Final Model Data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69"/>
            <a:ext cx="4743830" cy="303145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Concatenate all the dummy variables to the main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18E7B-4728-2E16-B49E-FEA0DA124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666" y="1916895"/>
            <a:ext cx="5334272" cy="185425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913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7" y="2041133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4" y="2110972"/>
            <a:ext cx="2364071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Fine-tune the System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6" y="219204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4" y="1125264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6" y="1832904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1" y="1188020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Shortlist Promising M</a:t>
            </a:r>
            <a:r>
              <a:rPr lang="en-GB" sz="2000" dirty="0">
                <a:solidFill>
                  <a:schemeClr val="accent1"/>
                </a:solidFill>
              </a:rPr>
              <a:t>o</a:t>
            </a:r>
            <a:r>
              <a:rPr lang="en" sz="2000" dirty="0">
                <a:solidFill>
                  <a:schemeClr val="accent1"/>
                </a:solidFill>
              </a:rPr>
              <a:t>dels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1" y="12765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sp>
        <p:nvSpPr>
          <p:cNvPr id="2092" name="Flowchart: Alternate Process 2091">
            <a:extLst>
              <a:ext uri="{FF2B5EF4-FFF2-40B4-BE49-F238E27FC236}">
                <a16:creationId xmlns:a16="http://schemas.microsoft.com/office/drawing/2014/main" id="{52FBB539-CAE5-0C39-9316-E42540C22C80}"/>
              </a:ext>
            </a:extLst>
          </p:cNvPr>
          <p:cNvSpPr/>
          <p:nvPr/>
        </p:nvSpPr>
        <p:spPr>
          <a:xfrm>
            <a:off x="448129" y="1263410"/>
            <a:ext cx="3960838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Split the data and import different models</a:t>
            </a:r>
          </a:p>
        </p:txBody>
      </p:sp>
      <p:cxnSp>
        <p:nvCxnSpPr>
          <p:cNvPr id="2095" name="Straight Arrow Connector 2094">
            <a:extLst>
              <a:ext uri="{FF2B5EF4-FFF2-40B4-BE49-F238E27FC236}">
                <a16:creationId xmlns:a16="http://schemas.microsoft.com/office/drawing/2014/main" id="{8878612F-8791-2A30-57B5-44133835B0FD}"/>
              </a:ext>
            </a:extLst>
          </p:cNvPr>
          <p:cNvCxnSpPr>
            <a:cxnSpLocks/>
            <a:stCxn id="2108" idx="2"/>
            <a:endCxn id="2092" idx="3"/>
          </p:cNvCxnSpPr>
          <p:nvPr/>
        </p:nvCxnSpPr>
        <p:spPr>
          <a:xfrm flipH="1">
            <a:off x="4408967" y="1442814"/>
            <a:ext cx="598957" cy="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1" name="Picture 2100">
            <a:extLst>
              <a:ext uri="{FF2B5EF4-FFF2-40B4-BE49-F238E27FC236}">
                <a16:creationId xmlns:a16="http://schemas.microsoft.com/office/drawing/2014/main" id="{B9D88C00-BA0E-FF40-F29D-23053A4E7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80" y="1745463"/>
            <a:ext cx="4190419" cy="16039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089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7" y="2041133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4" y="2110972"/>
            <a:ext cx="2364071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Fine-tune the System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6" y="219204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4" y="1125264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6" y="1832904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1" y="1188020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Shortlist Promising M</a:t>
            </a:r>
            <a:r>
              <a:rPr lang="en-GB" sz="2000" dirty="0">
                <a:solidFill>
                  <a:schemeClr val="accent1"/>
                </a:solidFill>
              </a:rPr>
              <a:t>o</a:t>
            </a:r>
            <a:r>
              <a:rPr lang="en" sz="2000" dirty="0">
                <a:solidFill>
                  <a:schemeClr val="accent1"/>
                </a:solidFill>
              </a:rPr>
              <a:t>dels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1" y="12765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sp>
        <p:nvSpPr>
          <p:cNvPr id="2092" name="Flowchart: Alternate Process 2091">
            <a:extLst>
              <a:ext uri="{FF2B5EF4-FFF2-40B4-BE49-F238E27FC236}">
                <a16:creationId xmlns:a16="http://schemas.microsoft.com/office/drawing/2014/main" id="{52FBB539-CAE5-0C39-9316-E42540C22C80}"/>
              </a:ext>
            </a:extLst>
          </p:cNvPr>
          <p:cNvSpPr/>
          <p:nvPr/>
        </p:nvSpPr>
        <p:spPr>
          <a:xfrm>
            <a:off x="448129" y="1263410"/>
            <a:ext cx="3960838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Define a function to run the models</a:t>
            </a:r>
          </a:p>
        </p:txBody>
      </p:sp>
      <p:cxnSp>
        <p:nvCxnSpPr>
          <p:cNvPr id="2095" name="Straight Arrow Connector 2094">
            <a:extLst>
              <a:ext uri="{FF2B5EF4-FFF2-40B4-BE49-F238E27FC236}">
                <a16:creationId xmlns:a16="http://schemas.microsoft.com/office/drawing/2014/main" id="{8878612F-8791-2A30-57B5-44133835B0FD}"/>
              </a:ext>
            </a:extLst>
          </p:cNvPr>
          <p:cNvCxnSpPr>
            <a:cxnSpLocks/>
            <a:stCxn id="2108" idx="2"/>
            <a:endCxn id="2092" idx="3"/>
          </p:cNvCxnSpPr>
          <p:nvPr/>
        </p:nvCxnSpPr>
        <p:spPr>
          <a:xfrm flipH="1">
            <a:off x="4408967" y="1442814"/>
            <a:ext cx="598957" cy="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9D3764E-233A-2EEC-1837-0E91E9D26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38" y="1746188"/>
            <a:ext cx="4232853" cy="15347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07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7" y="2041133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4" y="2110972"/>
            <a:ext cx="2364071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Fine-tune the System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6" y="219204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4" y="1125264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6" y="1832904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1" y="1188020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Shortlist Promising M</a:t>
            </a:r>
            <a:r>
              <a:rPr lang="en-GB" sz="2000" dirty="0">
                <a:solidFill>
                  <a:schemeClr val="accent1"/>
                </a:solidFill>
              </a:rPr>
              <a:t>o</a:t>
            </a:r>
            <a:r>
              <a:rPr lang="en" sz="2000" dirty="0">
                <a:solidFill>
                  <a:schemeClr val="accent1"/>
                </a:solidFill>
              </a:rPr>
              <a:t>dels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1" y="12765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sp>
        <p:nvSpPr>
          <p:cNvPr id="2092" name="Flowchart: Alternate Process 2091">
            <a:extLst>
              <a:ext uri="{FF2B5EF4-FFF2-40B4-BE49-F238E27FC236}">
                <a16:creationId xmlns:a16="http://schemas.microsoft.com/office/drawing/2014/main" id="{52FBB539-CAE5-0C39-9316-E42540C22C80}"/>
              </a:ext>
            </a:extLst>
          </p:cNvPr>
          <p:cNvSpPr/>
          <p:nvPr/>
        </p:nvSpPr>
        <p:spPr>
          <a:xfrm>
            <a:off x="448129" y="1263410"/>
            <a:ext cx="3960838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Train the models and predict on test set</a:t>
            </a:r>
          </a:p>
        </p:txBody>
      </p:sp>
      <p:cxnSp>
        <p:nvCxnSpPr>
          <p:cNvPr id="2095" name="Straight Arrow Connector 2094">
            <a:extLst>
              <a:ext uri="{FF2B5EF4-FFF2-40B4-BE49-F238E27FC236}">
                <a16:creationId xmlns:a16="http://schemas.microsoft.com/office/drawing/2014/main" id="{8878612F-8791-2A30-57B5-44133835B0FD}"/>
              </a:ext>
            </a:extLst>
          </p:cNvPr>
          <p:cNvCxnSpPr>
            <a:cxnSpLocks/>
            <a:stCxn id="2108" idx="2"/>
            <a:endCxn id="2092" idx="3"/>
          </p:cNvCxnSpPr>
          <p:nvPr/>
        </p:nvCxnSpPr>
        <p:spPr>
          <a:xfrm flipH="1">
            <a:off x="4408967" y="1442814"/>
            <a:ext cx="598957" cy="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1D3508-9C98-F91F-9CF7-2F8BDB0BB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1" y="1750920"/>
            <a:ext cx="4145504" cy="309664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2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7" y="2041133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4" y="2110972"/>
            <a:ext cx="2364071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Fine-tune the System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6" y="219204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4" y="1125264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6" y="1832904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1" y="1188020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Shortlist Promising M</a:t>
            </a:r>
            <a:r>
              <a:rPr lang="en-GB" sz="2000" dirty="0">
                <a:solidFill>
                  <a:schemeClr val="accent1"/>
                </a:solidFill>
              </a:rPr>
              <a:t>o</a:t>
            </a:r>
            <a:r>
              <a:rPr lang="en" sz="2000" dirty="0">
                <a:solidFill>
                  <a:schemeClr val="accent1"/>
                </a:solidFill>
              </a:rPr>
              <a:t>dels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1" y="12765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sp>
        <p:nvSpPr>
          <p:cNvPr id="2092" name="Flowchart: Alternate Process 2091">
            <a:extLst>
              <a:ext uri="{FF2B5EF4-FFF2-40B4-BE49-F238E27FC236}">
                <a16:creationId xmlns:a16="http://schemas.microsoft.com/office/drawing/2014/main" id="{52FBB539-CAE5-0C39-9316-E42540C22C80}"/>
              </a:ext>
            </a:extLst>
          </p:cNvPr>
          <p:cNvSpPr/>
          <p:nvPr/>
        </p:nvSpPr>
        <p:spPr>
          <a:xfrm>
            <a:off x="448129" y="1263410"/>
            <a:ext cx="3960838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Train the models and predict on test set</a:t>
            </a:r>
          </a:p>
        </p:txBody>
      </p:sp>
      <p:cxnSp>
        <p:nvCxnSpPr>
          <p:cNvPr id="2095" name="Straight Arrow Connector 2094">
            <a:extLst>
              <a:ext uri="{FF2B5EF4-FFF2-40B4-BE49-F238E27FC236}">
                <a16:creationId xmlns:a16="http://schemas.microsoft.com/office/drawing/2014/main" id="{8878612F-8791-2A30-57B5-44133835B0FD}"/>
              </a:ext>
            </a:extLst>
          </p:cNvPr>
          <p:cNvCxnSpPr>
            <a:cxnSpLocks/>
            <a:stCxn id="2108" idx="2"/>
            <a:endCxn id="2092" idx="3"/>
          </p:cNvCxnSpPr>
          <p:nvPr/>
        </p:nvCxnSpPr>
        <p:spPr>
          <a:xfrm flipH="1">
            <a:off x="4408967" y="1442814"/>
            <a:ext cx="598957" cy="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BED5BF-A750-59C2-7689-9A04F02F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3" y="1753276"/>
            <a:ext cx="4069200" cy="298568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76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7" y="2041133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4" y="2110972"/>
            <a:ext cx="2364071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Fine-tune the System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6" y="219204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4" y="1125264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6" y="1832904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1" y="1188020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Shortlist Promising M</a:t>
            </a:r>
            <a:r>
              <a:rPr lang="en-GB" sz="2000" dirty="0">
                <a:solidFill>
                  <a:schemeClr val="accent1"/>
                </a:solidFill>
              </a:rPr>
              <a:t>o</a:t>
            </a:r>
            <a:r>
              <a:rPr lang="en" sz="2000" dirty="0">
                <a:solidFill>
                  <a:schemeClr val="accent1"/>
                </a:solidFill>
              </a:rPr>
              <a:t>dels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1" y="12765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sp>
        <p:nvSpPr>
          <p:cNvPr id="2092" name="Flowchart: Alternate Process 2091">
            <a:extLst>
              <a:ext uri="{FF2B5EF4-FFF2-40B4-BE49-F238E27FC236}">
                <a16:creationId xmlns:a16="http://schemas.microsoft.com/office/drawing/2014/main" id="{52FBB539-CAE5-0C39-9316-E42540C22C80}"/>
              </a:ext>
            </a:extLst>
          </p:cNvPr>
          <p:cNvSpPr/>
          <p:nvPr/>
        </p:nvSpPr>
        <p:spPr>
          <a:xfrm>
            <a:off x="448129" y="1263410"/>
            <a:ext cx="3960838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Train the models and predict on test set</a:t>
            </a:r>
          </a:p>
        </p:txBody>
      </p:sp>
      <p:cxnSp>
        <p:nvCxnSpPr>
          <p:cNvPr id="2095" name="Straight Arrow Connector 2094">
            <a:extLst>
              <a:ext uri="{FF2B5EF4-FFF2-40B4-BE49-F238E27FC236}">
                <a16:creationId xmlns:a16="http://schemas.microsoft.com/office/drawing/2014/main" id="{8878612F-8791-2A30-57B5-44133835B0FD}"/>
              </a:ext>
            </a:extLst>
          </p:cNvPr>
          <p:cNvCxnSpPr>
            <a:cxnSpLocks/>
            <a:stCxn id="2108" idx="2"/>
            <a:endCxn id="2092" idx="3"/>
          </p:cNvCxnSpPr>
          <p:nvPr/>
        </p:nvCxnSpPr>
        <p:spPr>
          <a:xfrm flipH="1">
            <a:off x="4408967" y="1442814"/>
            <a:ext cx="598957" cy="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C49D99-5771-CF33-9D40-81CAD4A5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5" y="1749219"/>
            <a:ext cx="3906133" cy="3010159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8127" y="1125265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8159" y="1832905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378509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48127" y="29687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7185" y="1188021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hlinkClick r:id="rId3" action="ppaction://hlinksldjump"/>
              </a:rPr>
              <a:t>The Problem</a:t>
            </a:r>
            <a:endParaRPr sz="2000" b="1" dirty="0">
              <a:hlinkClick r:id="rId3" action="ppaction://hlinksldjump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hlinkClick r:id="rId4" action="ppaction://hlinksldjump"/>
              </a:rPr>
              <a:t>Get the Data</a:t>
            </a:r>
            <a:endParaRPr sz="2000" b="1" dirty="0">
              <a:hlinkClick r:id="rId4" action="ppaction://hlinksldjump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hlinkClick r:id="rId5" action="ppaction://hlinksldjump"/>
              </a:rPr>
              <a:t>Explore the Data</a:t>
            </a:r>
            <a:endParaRPr sz="2000" b="1" dirty="0">
              <a:hlinkClick r:id="rId5" action="ppaction://hlinksldjump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3847823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hlinkClick r:id="rId6" action="ppaction://hlinksldjump"/>
              </a:rPr>
              <a:t>Prepare the Data</a:t>
            </a:r>
            <a:endParaRPr sz="2000" b="1" dirty="0">
              <a:hlinkClick r:id="rId6" action="ppaction://hlinksldjump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13294" y="127653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393776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168" name="Google Shape;2107;p37">
            <a:extLst>
              <a:ext uri="{FF2B5EF4-FFF2-40B4-BE49-F238E27FC236}">
                <a16:creationId xmlns:a16="http://schemas.microsoft.com/office/drawing/2014/main" id="{BACB015F-8C6F-7ADB-1B12-9F8C13C74955}"/>
              </a:ext>
            </a:extLst>
          </p:cNvPr>
          <p:cNvGrpSpPr/>
          <p:nvPr/>
        </p:nvGrpSpPr>
        <p:grpSpPr>
          <a:xfrm>
            <a:off x="4929953" y="1125265"/>
            <a:ext cx="635100" cy="635100"/>
            <a:chOff x="917231" y="750460"/>
            <a:chExt cx="635100" cy="635100"/>
          </a:xfrm>
        </p:grpSpPr>
        <p:sp>
          <p:nvSpPr>
            <p:cNvPr id="2169" name="Google Shape;2108;p37">
              <a:extLst>
                <a:ext uri="{FF2B5EF4-FFF2-40B4-BE49-F238E27FC236}">
                  <a16:creationId xmlns:a16="http://schemas.microsoft.com/office/drawing/2014/main" id="{2B3FBCAE-ABB2-AB5B-0DE8-A9A495F5A657}"/>
                </a:ext>
              </a:extLst>
            </p:cNvPr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09;p37">
              <a:extLst>
                <a:ext uri="{FF2B5EF4-FFF2-40B4-BE49-F238E27FC236}">
                  <a16:creationId xmlns:a16="http://schemas.microsoft.com/office/drawing/2014/main" id="{1ECE989C-EB5A-45A5-29F8-73B7A6BBA9BA}"/>
                </a:ext>
              </a:extLst>
            </p:cNvPr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10;p37">
            <a:extLst>
              <a:ext uri="{FF2B5EF4-FFF2-40B4-BE49-F238E27FC236}">
                <a16:creationId xmlns:a16="http://schemas.microsoft.com/office/drawing/2014/main" id="{B31DB376-22FE-FEF7-6369-400DF644C5B0}"/>
              </a:ext>
            </a:extLst>
          </p:cNvPr>
          <p:cNvGrpSpPr/>
          <p:nvPr/>
        </p:nvGrpSpPr>
        <p:grpSpPr>
          <a:xfrm>
            <a:off x="5159985" y="1832905"/>
            <a:ext cx="175013" cy="27000"/>
            <a:chOff x="5662375" y="212375"/>
            <a:chExt cx="175013" cy="27000"/>
          </a:xfrm>
        </p:grpSpPr>
        <p:sp>
          <p:nvSpPr>
            <p:cNvPr id="2172" name="Google Shape;2111;p37">
              <a:extLst>
                <a:ext uri="{FF2B5EF4-FFF2-40B4-BE49-F238E27FC236}">
                  <a16:creationId xmlns:a16="http://schemas.microsoft.com/office/drawing/2014/main" id="{53C9A4CB-0519-06FE-89EB-886D9EF93CCE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12;p37">
              <a:extLst>
                <a:ext uri="{FF2B5EF4-FFF2-40B4-BE49-F238E27FC236}">
                  <a16:creationId xmlns:a16="http://schemas.microsoft.com/office/drawing/2014/main" id="{2DF1AC4E-266B-D772-11D6-306F78C794C6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13;p37">
              <a:extLst>
                <a:ext uri="{FF2B5EF4-FFF2-40B4-BE49-F238E27FC236}">
                  <a16:creationId xmlns:a16="http://schemas.microsoft.com/office/drawing/2014/main" id="{88844E46-7AC4-FC5D-3595-973783F9959E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4929953" y="2012756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4929953" y="2898924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4929953" y="3785092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2199" name="Google Shape;2140;p37">
            <a:hlinkClick r:id="rId7" action="ppaction://hlinksldjump"/>
            <a:extLst>
              <a:ext uri="{FF2B5EF4-FFF2-40B4-BE49-F238E27FC236}">
                <a16:creationId xmlns:a16="http://schemas.microsoft.com/office/drawing/2014/main" id="{604321EE-654D-15F8-60B7-9080531CA178}"/>
              </a:ext>
            </a:extLst>
          </p:cNvPr>
          <p:cNvSpPr txBox="1">
            <a:spLocks/>
          </p:cNvSpPr>
          <p:nvPr/>
        </p:nvSpPr>
        <p:spPr>
          <a:xfrm>
            <a:off x="5749011" y="1188021"/>
            <a:ext cx="2946862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b="1" dirty="0"/>
              <a:t>Shortlist Promising Models</a:t>
            </a:r>
          </a:p>
        </p:txBody>
      </p:sp>
      <p:sp>
        <p:nvSpPr>
          <p:cNvPr id="2200" name="Google Shape;2141;p37">
            <a:hlinkClick r:id="rId8" action="ppaction://hlinksldjump"/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749010" y="2082595"/>
            <a:ext cx="2364071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b="1" dirty="0"/>
              <a:t>Fine-tune the System</a:t>
            </a:r>
          </a:p>
        </p:txBody>
      </p:sp>
      <p:sp>
        <p:nvSpPr>
          <p:cNvPr id="2201" name="Google Shape;2143;p37">
            <a:hlinkClick r:id="rId9" action="ppaction://hlinksldjump"/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749008" y="2961705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b="1" dirty="0"/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749008" y="3847823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b="1" dirty="0"/>
              <a:t>Launch the System</a:t>
            </a:r>
          </a:p>
        </p:txBody>
      </p:sp>
      <p:sp>
        <p:nvSpPr>
          <p:cNvPr id="2203" name="Google Shape;2147;p37">
            <a:extLst>
              <a:ext uri="{FF2B5EF4-FFF2-40B4-BE49-F238E27FC236}">
                <a16:creationId xmlns:a16="http://schemas.microsoft.com/office/drawing/2014/main" id="{59112F7D-E6A1-A80C-B65D-E7EE9EE6E089}"/>
              </a:ext>
            </a:extLst>
          </p:cNvPr>
          <p:cNvSpPr txBox="1">
            <a:spLocks/>
          </p:cNvSpPr>
          <p:nvPr/>
        </p:nvSpPr>
        <p:spPr>
          <a:xfrm>
            <a:off x="4995120" y="127653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12122" y="216366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12122" y="305100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12122" y="393776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7" y="2041133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4" y="2110972"/>
            <a:ext cx="2364071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Fine-tune the System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6" y="219204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4" y="1125264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6" y="1832904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1" y="1188020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Shortlist Promising M</a:t>
            </a:r>
            <a:r>
              <a:rPr lang="en-GB" sz="2000" dirty="0">
                <a:solidFill>
                  <a:schemeClr val="accent1"/>
                </a:solidFill>
              </a:rPr>
              <a:t>o</a:t>
            </a:r>
            <a:r>
              <a:rPr lang="en" sz="2000" dirty="0">
                <a:solidFill>
                  <a:schemeClr val="accent1"/>
                </a:solidFill>
              </a:rPr>
              <a:t>dels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1" y="12765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sp>
        <p:nvSpPr>
          <p:cNvPr id="2092" name="Flowchart: Alternate Process 2091">
            <a:extLst>
              <a:ext uri="{FF2B5EF4-FFF2-40B4-BE49-F238E27FC236}">
                <a16:creationId xmlns:a16="http://schemas.microsoft.com/office/drawing/2014/main" id="{52FBB539-CAE5-0C39-9316-E42540C22C80}"/>
              </a:ext>
            </a:extLst>
          </p:cNvPr>
          <p:cNvSpPr/>
          <p:nvPr/>
        </p:nvSpPr>
        <p:spPr>
          <a:xfrm>
            <a:off x="448129" y="1263410"/>
            <a:ext cx="3960838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Train the models and predict on test set</a:t>
            </a:r>
          </a:p>
        </p:txBody>
      </p:sp>
      <p:cxnSp>
        <p:nvCxnSpPr>
          <p:cNvPr id="2095" name="Straight Arrow Connector 2094">
            <a:extLst>
              <a:ext uri="{FF2B5EF4-FFF2-40B4-BE49-F238E27FC236}">
                <a16:creationId xmlns:a16="http://schemas.microsoft.com/office/drawing/2014/main" id="{8878612F-8791-2A30-57B5-44133835B0FD}"/>
              </a:ext>
            </a:extLst>
          </p:cNvPr>
          <p:cNvCxnSpPr>
            <a:cxnSpLocks/>
            <a:stCxn id="2108" idx="2"/>
            <a:endCxn id="2092" idx="3"/>
          </p:cNvCxnSpPr>
          <p:nvPr/>
        </p:nvCxnSpPr>
        <p:spPr>
          <a:xfrm flipH="1">
            <a:off x="4408967" y="1442814"/>
            <a:ext cx="598957" cy="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30B895-08A6-C307-7FA2-9CD2BBCB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1749289"/>
            <a:ext cx="4117259" cy="302094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1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7" y="2041133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4" y="2110972"/>
            <a:ext cx="2364071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Fine-tune the System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6" y="219204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4" y="1125264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6" y="1832904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1" y="1188020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Shortlist Promising M</a:t>
            </a:r>
            <a:r>
              <a:rPr lang="en-GB" sz="2000" dirty="0">
                <a:solidFill>
                  <a:schemeClr val="accent1"/>
                </a:solidFill>
              </a:rPr>
              <a:t>o</a:t>
            </a:r>
            <a:r>
              <a:rPr lang="en" sz="2000" dirty="0">
                <a:solidFill>
                  <a:schemeClr val="accent1"/>
                </a:solidFill>
              </a:rPr>
              <a:t>dels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1" y="12765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grpSp>
        <p:nvGrpSpPr>
          <p:cNvPr id="2" name="Google Shape;2620;p47">
            <a:extLst>
              <a:ext uri="{FF2B5EF4-FFF2-40B4-BE49-F238E27FC236}">
                <a16:creationId xmlns:a16="http://schemas.microsoft.com/office/drawing/2014/main" id="{FFC0437C-6DE9-5320-C160-3189685400C9}"/>
              </a:ext>
            </a:extLst>
          </p:cNvPr>
          <p:cNvGrpSpPr/>
          <p:nvPr/>
        </p:nvGrpSpPr>
        <p:grpSpPr>
          <a:xfrm>
            <a:off x="360143" y="1511750"/>
            <a:ext cx="1981224" cy="633570"/>
            <a:chOff x="2771600" y="526920"/>
            <a:chExt cx="3480300" cy="1145236"/>
          </a:xfrm>
        </p:grpSpPr>
        <p:sp>
          <p:nvSpPr>
            <p:cNvPr id="4" name="Google Shape;2621;p47">
              <a:extLst>
                <a:ext uri="{FF2B5EF4-FFF2-40B4-BE49-F238E27FC236}">
                  <a16:creationId xmlns:a16="http://schemas.microsoft.com/office/drawing/2014/main" id="{1DBD027D-3F98-2CF6-7B6D-2133FCEBD8F9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22;p47">
              <a:extLst>
                <a:ext uri="{FF2B5EF4-FFF2-40B4-BE49-F238E27FC236}">
                  <a16:creationId xmlns:a16="http://schemas.microsoft.com/office/drawing/2014/main" id="{50A4A2F9-DD86-9350-EAF7-B7727A147688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2623;p47">
            <a:extLst>
              <a:ext uri="{FF2B5EF4-FFF2-40B4-BE49-F238E27FC236}">
                <a16:creationId xmlns:a16="http://schemas.microsoft.com/office/drawing/2014/main" id="{D5FF3B55-146C-05D4-25ED-29592AD4FA07}"/>
              </a:ext>
            </a:extLst>
          </p:cNvPr>
          <p:cNvGrpSpPr/>
          <p:nvPr/>
        </p:nvGrpSpPr>
        <p:grpSpPr>
          <a:xfrm>
            <a:off x="344217" y="2895079"/>
            <a:ext cx="1981224" cy="633494"/>
            <a:chOff x="2771600" y="526920"/>
            <a:chExt cx="3480300" cy="1145100"/>
          </a:xfrm>
        </p:grpSpPr>
        <p:sp>
          <p:nvSpPr>
            <p:cNvPr id="7" name="Google Shape;2624;p47">
              <a:extLst>
                <a:ext uri="{FF2B5EF4-FFF2-40B4-BE49-F238E27FC236}">
                  <a16:creationId xmlns:a16="http://schemas.microsoft.com/office/drawing/2014/main" id="{B130736D-B2D5-B1B5-8DE8-784DA7CCAED9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5;p47">
              <a:extLst>
                <a:ext uri="{FF2B5EF4-FFF2-40B4-BE49-F238E27FC236}">
                  <a16:creationId xmlns:a16="http://schemas.microsoft.com/office/drawing/2014/main" id="{0006DE7D-C598-B36B-D94C-7FACB067577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626;p47">
            <a:extLst>
              <a:ext uri="{FF2B5EF4-FFF2-40B4-BE49-F238E27FC236}">
                <a16:creationId xmlns:a16="http://schemas.microsoft.com/office/drawing/2014/main" id="{2852809F-818A-2FCA-B7A1-A271595223BC}"/>
              </a:ext>
            </a:extLst>
          </p:cNvPr>
          <p:cNvGrpSpPr/>
          <p:nvPr/>
        </p:nvGrpSpPr>
        <p:grpSpPr>
          <a:xfrm>
            <a:off x="344217" y="2203440"/>
            <a:ext cx="1981224" cy="633494"/>
            <a:chOff x="2771600" y="526920"/>
            <a:chExt cx="3480300" cy="1145100"/>
          </a:xfrm>
        </p:grpSpPr>
        <p:sp>
          <p:nvSpPr>
            <p:cNvPr id="10" name="Google Shape;2627;p47">
              <a:extLst>
                <a:ext uri="{FF2B5EF4-FFF2-40B4-BE49-F238E27FC236}">
                  <a16:creationId xmlns:a16="http://schemas.microsoft.com/office/drawing/2014/main" id="{33687839-B25E-D9D0-8F37-770927DE84DA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8;p47">
              <a:extLst>
                <a:ext uri="{FF2B5EF4-FFF2-40B4-BE49-F238E27FC236}">
                  <a16:creationId xmlns:a16="http://schemas.microsoft.com/office/drawing/2014/main" id="{0EAABA8D-64FA-D07D-B9DE-6093AC4D03B8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7FEDA1C2-D30E-45A9-51A7-38C551361009}"/>
              </a:ext>
            </a:extLst>
          </p:cNvPr>
          <p:cNvGrpSpPr/>
          <p:nvPr/>
        </p:nvGrpSpPr>
        <p:grpSpPr>
          <a:xfrm>
            <a:off x="344148" y="3586718"/>
            <a:ext cx="1981224" cy="633494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0C61C06-E88C-FACC-0408-4DBE8D370B48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881AD797-4364-B83D-E0D1-1F49861E3D8F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3;p47">
            <a:extLst>
              <a:ext uri="{FF2B5EF4-FFF2-40B4-BE49-F238E27FC236}">
                <a16:creationId xmlns:a16="http://schemas.microsoft.com/office/drawing/2014/main" id="{D1C37DF8-713F-B7D0-F48A-731AFA3E8DAB}"/>
              </a:ext>
            </a:extLst>
          </p:cNvPr>
          <p:cNvGrpSpPr/>
          <p:nvPr/>
        </p:nvGrpSpPr>
        <p:grpSpPr>
          <a:xfrm>
            <a:off x="344075" y="4264390"/>
            <a:ext cx="1981224" cy="633494"/>
            <a:chOff x="2771600" y="526920"/>
            <a:chExt cx="3480300" cy="1145100"/>
          </a:xfrm>
        </p:grpSpPr>
        <p:sp>
          <p:nvSpPr>
            <p:cNvPr id="16" name="Google Shape;2624;p47">
              <a:extLst>
                <a:ext uri="{FF2B5EF4-FFF2-40B4-BE49-F238E27FC236}">
                  <a16:creationId xmlns:a16="http://schemas.microsoft.com/office/drawing/2014/main" id="{FD2FE2FD-A497-87C3-A55E-73B1CB8F5953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25;p47">
              <a:extLst>
                <a:ext uri="{FF2B5EF4-FFF2-40B4-BE49-F238E27FC236}">
                  <a16:creationId xmlns:a16="http://schemas.microsoft.com/office/drawing/2014/main" id="{A512BAD4-D90B-F27C-B525-D827FE702396}"/>
                </a:ext>
              </a:extLst>
            </p:cNvPr>
            <p:cNvSpPr/>
            <p:nvPr/>
          </p:nvSpPr>
          <p:spPr>
            <a:xfrm>
              <a:off x="2849650" y="606777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2630;p47">
            <a:extLst>
              <a:ext uri="{FF2B5EF4-FFF2-40B4-BE49-F238E27FC236}">
                <a16:creationId xmlns:a16="http://schemas.microsoft.com/office/drawing/2014/main" id="{B92BF62C-0650-2C4B-F85F-7F4DEBF31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480" y="1532244"/>
            <a:ext cx="1063641" cy="423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0.93</a:t>
            </a:r>
            <a:endParaRPr sz="1800" dirty="0"/>
          </a:p>
        </p:txBody>
      </p:sp>
      <p:sp>
        <p:nvSpPr>
          <p:cNvPr id="20" name="Google Shape;2631;p47">
            <a:extLst>
              <a:ext uri="{FF2B5EF4-FFF2-40B4-BE49-F238E27FC236}">
                <a16:creationId xmlns:a16="http://schemas.microsoft.com/office/drawing/2014/main" id="{2BE855B3-F1AA-1350-F9EC-4A45C4C7D425}"/>
              </a:ext>
            </a:extLst>
          </p:cNvPr>
          <p:cNvSpPr txBox="1">
            <a:spLocks/>
          </p:cNvSpPr>
          <p:nvPr/>
        </p:nvSpPr>
        <p:spPr>
          <a:xfrm>
            <a:off x="557299" y="1880292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/>
              <a:t>Training Score</a:t>
            </a:r>
            <a:endParaRPr lang="en-GB" dirty="0"/>
          </a:p>
        </p:txBody>
      </p:sp>
      <p:sp>
        <p:nvSpPr>
          <p:cNvPr id="21" name="Google Shape;2630;p47">
            <a:extLst>
              <a:ext uri="{FF2B5EF4-FFF2-40B4-BE49-F238E27FC236}">
                <a16:creationId xmlns:a16="http://schemas.microsoft.com/office/drawing/2014/main" id="{F96D3535-2750-4A9D-9C6D-07B72FC4D822}"/>
              </a:ext>
            </a:extLst>
          </p:cNvPr>
          <p:cNvSpPr txBox="1">
            <a:spLocks/>
          </p:cNvSpPr>
          <p:nvPr/>
        </p:nvSpPr>
        <p:spPr>
          <a:xfrm>
            <a:off x="827828" y="2214696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0.836</a:t>
            </a:r>
          </a:p>
        </p:txBody>
      </p:sp>
      <p:sp>
        <p:nvSpPr>
          <p:cNvPr id="22" name="Google Shape;2631;p47">
            <a:extLst>
              <a:ext uri="{FF2B5EF4-FFF2-40B4-BE49-F238E27FC236}">
                <a16:creationId xmlns:a16="http://schemas.microsoft.com/office/drawing/2014/main" id="{BA3FBA3C-6E6C-EFA3-DB44-933CBB8D8793}"/>
              </a:ext>
            </a:extLst>
          </p:cNvPr>
          <p:cNvSpPr txBox="1">
            <a:spLocks/>
          </p:cNvSpPr>
          <p:nvPr/>
        </p:nvSpPr>
        <p:spPr>
          <a:xfrm>
            <a:off x="551647" y="2562744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R2 Score</a:t>
            </a:r>
          </a:p>
        </p:txBody>
      </p:sp>
      <p:sp>
        <p:nvSpPr>
          <p:cNvPr id="23" name="Google Shape;2630;p47">
            <a:extLst>
              <a:ext uri="{FF2B5EF4-FFF2-40B4-BE49-F238E27FC236}">
                <a16:creationId xmlns:a16="http://schemas.microsoft.com/office/drawing/2014/main" id="{DF29094D-056C-29B6-375D-C5A82449FDD6}"/>
              </a:ext>
            </a:extLst>
          </p:cNvPr>
          <p:cNvSpPr txBox="1">
            <a:spLocks/>
          </p:cNvSpPr>
          <p:nvPr/>
        </p:nvSpPr>
        <p:spPr>
          <a:xfrm>
            <a:off x="827828" y="2900703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1239.3</a:t>
            </a:r>
          </a:p>
        </p:txBody>
      </p:sp>
      <p:sp>
        <p:nvSpPr>
          <p:cNvPr id="24" name="Google Shape;2631;p47">
            <a:extLst>
              <a:ext uri="{FF2B5EF4-FFF2-40B4-BE49-F238E27FC236}">
                <a16:creationId xmlns:a16="http://schemas.microsoft.com/office/drawing/2014/main" id="{47E9FD7D-AFA8-6CB7-E1BA-425A829AB1D4}"/>
              </a:ext>
            </a:extLst>
          </p:cNvPr>
          <p:cNvSpPr txBox="1">
            <a:spLocks/>
          </p:cNvSpPr>
          <p:nvPr/>
        </p:nvSpPr>
        <p:spPr>
          <a:xfrm>
            <a:off x="551647" y="3248751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MAE</a:t>
            </a:r>
          </a:p>
        </p:txBody>
      </p:sp>
      <p:sp>
        <p:nvSpPr>
          <p:cNvPr id="25" name="Google Shape;2630;p47">
            <a:extLst>
              <a:ext uri="{FF2B5EF4-FFF2-40B4-BE49-F238E27FC236}">
                <a16:creationId xmlns:a16="http://schemas.microsoft.com/office/drawing/2014/main" id="{5AD4A452-F597-179D-DF0E-6DAE242E035D}"/>
              </a:ext>
            </a:extLst>
          </p:cNvPr>
          <p:cNvSpPr txBox="1">
            <a:spLocks/>
          </p:cNvSpPr>
          <p:nvPr/>
        </p:nvSpPr>
        <p:spPr>
          <a:xfrm>
            <a:off x="827828" y="3610095"/>
            <a:ext cx="1180385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3103353.1</a:t>
            </a:r>
          </a:p>
        </p:txBody>
      </p:sp>
      <p:sp>
        <p:nvSpPr>
          <p:cNvPr id="26" name="Google Shape;2631;p47">
            <a:extLst>
              <a:ext uri="{FF2B5EF4-FFF2-40B4-BE49-F238E27FC236}">
                <a16:creationId xmlns:a16="http://schemas.microsoft.com/office/drawing/2014/main" id="{09D8DB6B-7E24-D701-E757-305C9ACFADB2}"/>
              </a:ext>
            </a:extLst>
          </p:cNvPr>
          <p:cNvSpPr txBox="1">
            <a:spLocks/>
          </p:cNvSpPr>
          <p:nvPr/>
        </p:nvSpPr>
        <p:spPr>
          <a:xfrm>
            <a:off x="551647" y="3958143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MSE</a:t>
            </a:r>
          </a:p>
        </p:txBody>
      </p:sp>
      <p:sp>
        <p:nvSpPr>
          <p:cNvPr id="27" name="Google Shape;2630;p47">
            <a:extLst>
              <a:ext uri="{FF2B5EF4-FFF2-40B4-BE49-F238E27FC236}">
                <a16:creationId xmlns:a16="http://schemas.microsoft.com/office/drawing/2014/main" id="{86B5DD8D-DA80-E941-4760-1500BDE85359}"/>
              </a:ext>
            </a:extLst>
          </p:cNvPr>
          <p:cNvSpPr txBox="1">
            <a:spLocks/>
          </p:cNvSpPr>
          <p:nvPr/>
        </p:nvSpPr>
        <p:spPr>
          <a:xfrm>
            <a:off x="816524" y="4296472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1761.6</a:t>
            </a:r>
          </a:p>
        </p:txBody>
      </p:sp>
      <p:sp>
        <p:nvSpPr>
          <p:cNvPr id="28" name="Google Shape;2631;p47">
            <a:extLst>
              <a:ext uri="{FF2B5EF4-FFF2-40B4-BE49-F238E27FC236}">
                <a16:creationId xmlns:a16="http://schemas.microsoft.com/office/drawing/2014/main" id="{16478D6F-F793-936F-A17E-B54AA040E6FA}"/>
              </a:ext>
            </a:extLst>
          </p:cNvPr>
          <p:cNvSpPr txBox="1">
            <a:spLocks/>
          </p:cNvSpPr>
          <p:nvPr/>
        </p:nvSpPr>
        <p:spPr>
          <a:xfrm>
            <a:off x="540343" y="4644520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RSME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5C7A027E-CA6E-68E6-F911-07AF88468BAF}"/>
              </a:ext>
            </a:extLst>
          </p:cNvPr>
          <p:cNvSpPr/>
          <p:nvPr/>
        </p:nvSpPr>
        <p:spPr>
          <a:xfrm>
            <a:off x="369036" y="1001561"/>
            <a:ext cx="1981224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XGBoost Regressor</a:t>
            </a:r>
          </a:p>
        </p:txBody>
      </p:sp>
      <p:grpSp>
        <p:nvGrpSpPr>
          <p:cNvPr id="30" name="Google Shape;2620;p47">
            <a:extLst>
              <a:ext uri="{FF2B5EF4-FFF2-40B4-BE49-F238E27FC236}">
                <a16:creationId xmlns:a16="http://schemas.microsoft.com/office/drawing/2014/main" id="{B9618D31-8D2B-CA08-AD2B-062105A60018}"/>
              </a:ext>
            </a:extLst>
          </p:cNvPr>
          <p:cNvGrpSpPr/>
          <p:nvPr/>
        </p:nvGrpSpPr>
        <p:grpSpPr>
          <a:xfrm>
            <a:off x="2447205" y="1511750"/>
            <a:ext cx="1981224" cy="633570"/>
            <a:chOff x="2771600" y="526920"/>
            <a:chExt cx="3480300" cy="1145236"/>
          </a:xfrm>
        </p:grpSpPr>
        <p:sp>
          <p:nvSpPr>
            <p:cNvPr id="31" name="Google Shape;2621;p47">
              <a:extLst>
                <a:ext uri="{FF2B5EF4-FFF2-40B4-BE49-F238E27FC236}">
                  <a16:creationId xmlns:a16="http://schemas.microsoft.com/office/drawing/2014/main" id="{6766CE4D-6939-FB02-E313-FE7AC4DCCC05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622;p47">
              <a:extLst>
                <a:ext uri="{FF2B5EF4-FFF2-40B4-BE49-F238E27FC236}">
                  <a16:creationId xmlns:a16="http://schemas.microsoft.com/office/drawing/2014/main" id="{9ED46A06-3C0D-BAEF-46F8-DF5ECEA9AE2E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623;p47">
            <a:extLst>
              <a:ext uri="{FF2B5EF4-FFF2-40B4-BE49-F238E27FC236}">
                <a16:creationId xmlns:a16="http://schemas.microsoft.com/office/drawing/2014/main" id="{CABC493B-4CBB-1540-524C-2CBD06E25CB4}"/>
              </a:ext>
            </a:extLst>
          </p:cNvPr>
          <p:cNvGrpSpPr/>
          <p:nvPr/>
        </p:nvGrpSpPr>
        <p:grpSpPr>
          <a:xfrm>
            <a:off x="2431279" y="2895079"/>
            <a:ext cx="1981224" cy="633494"/>
            <a:chOff x="2771600" y="526920"/>
            <a:chExt cx="3480300" cy="1145100"/>
          </a:xfrm>
        </p:grpSpPr>
        <p:sp>
          <p:nvSpPr>
            <p:cNvPr id="2082" name="Google Shape;2624;p47">
              <a:extLst>
                <a:ext uri="{FF2B5EF4-FFF2-40B4-BE49-F238E27FC236}">
                  <a16:creationId xmlns:a16="http://schemas.microsoft.com/office/drawing/2014/main" id="{07BF44DD-D0E0-5DC9-79E1-6BB8402A3883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625;p47">
              <a:extLst>
                <a:ext uri="{FF2B5EF4-FFF2-40B4-BE49-F238E27FC236}">
                  <a16:creationId xmlns:a16="http://schemas.microsoft.com/office/drawing/2014/main" id="{08A5DAAD-8A49-29E4-38F4-A47B3D18A4A5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626;p47">
            <a:extLst>
              <a:ext uri="{FF2B5EF4-FFF2-40B4-BE49-F238E27FC236}">
                <a16:creationId xmlns:a16="http://schemas.microsoft.com/office/drawing/2014/main" id="{C8C6AE5E-BEBB-037D-EFFA-DD35988191F5}"/>
              </a:ext>
            </a:extLst>
          </p:cNvPr>
          <p:cNvGrpSpPr/>
          <p:nvPr/>
        </p:nvGrpSpPr>
        <p:grpSpPr>
          <a:xfrm>
            <a:off x="2431279" y="2203440"/>
            <a:ext cx="1981224" cy="633494"/>
            <a:chOff x="2771600" y="526920"/>
            <a:chExt cx="3480300" cy="1145100"/>
          </a:xfrm>
        </p:grpSpPr>
        <p:sp>
          <p:nvSpPr>
            <p:cNvPr id="2085" name="Google Shape;2627;p47">
              <a:extLst>
                <a:ext uri="{FF2B5EF4-FFF2-40B4-BE49-F238E27FC236}">
                  <a16:creationId xmlns:a16="http://schemas.microsoft.com/office/drawing/2014/main" id="{802715A8-8BCF-2A3C-13A0-A377A54D56DB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628;p47">
              <a:extLst>
                <a:ext uri="{FF2B5EF4-FFF2-40B4-BE49-F238E27FC236}">
                  <a16:creationId xmlns:a16="http://schemas.microsoft.com/office/drawing/2014/main" id="{F0D86B08-60F6-0D2D-48E0-14A4EB019F26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7" name="Google Shape;2623;p47">
            <a:extLst>
              <a:ext uri="{FF2B5EF4-FFF2-40B4-BE49-F238E27FC236}">
                <a16:creationId xmlns:a16="http://schemas.microsoft.com/office/drawing/2014/main" id="{FC752928-8914-8E32-33B6-B4C142A11CEA}"/>
              </a:ext>
            </a:extLst>
          </p:cNvPr>
          <p:cNvGrpSpPr/>
          <p:nvPr/>
        </p:nvGrpSpPr>
        <p:grpSpPr>
          <a:xfrm>
            <a:off x="2431210" y="3586718"/>
            <a:ext cx="1981224" cy="633494"/>
            <a:chOff x="2771600" y="526920"/>
            <a:chExt cx="3480300" cy="1145100"/>
          </a:xfrm>
        </p:grpSpPr>
        <p:sp>
          <p:nvSpPr>
            <p:cNvPr id="2088" name="Google Shape;2624;p47">
              <a:extLst>
                <a:ext uri="{FF2B5EF4-FFF2-40B4-BE49-F238E27FC236}">
                  <a16:creationId xmlns:a16="http://schemas.microsoft.com/office/drawing/2014/main" id="{18DA2B10-2CA6-CAD6-0A24-5D0BE138090D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625;p47">
              <a:extLst>
                <a:ext uri="{FF2B5EF4-FFF2-40B4-BE49-F238E27FC236}">
                  <a16:creationId xmlns:a16="http://schemas.microsoft.com/office/drawing/2014/main" id="{75636160-5953-AB0F-D1F0-4FDBA26FFBB6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623;p47">
            <a:extLst>
              <a:ext uri="{FF2B5EF4-FFF2-40B4-BE49-F238E27FC236}">
                <a16:creationId xmlns:a16="http://schemas.microsoft.com/office/drawing/2014/main" id="{B8117185-16E4-2B8E-E0A8-CD1033931E17}"/>
              </a:ext>
            </a:extLst>
          </p:cNvPr>
          <p:cNvGrpSpPr/>
          <p:nvPr/>
        </p:nvGrpSpPr>
        <p:grpSpPr>
          <a:xfrm>
            <a:off x="2431137" y="4264390"/>
            <a:ext cx="1981224" cy="633494"/>
            <a:chOff x="2771600" y="526920"/>
            <a:chExt cx="3480300" cy="1145100"/>
          </a:xfrm>
        </p:grpSpPr>
        <p:sp>
          <p:nvSpPr>
            <p:cNvPr id="2091" name="Google Shape;2624;p47">
              <a:extLst>
                <a:ext uri="{FF2B5EF4-FFF2-40B4-BE49-F238E27FC236}">
                  <a16:creationId xmlns:a16="http://schemas.microsoft.com/office/drawing/2014/main" id="{3126FD67-A7B8-2E88-87EE-A0C5A8AC70E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625;p47">
              <a:extLst>
                <a:ext uri="{FF2B5EF4-FFF2-40B4-BE49-F238E27FC236}">
                  <a16:creationId xmlns:a16="http://schemas.microsoft.com/office/drawing/2014/main" id="{E7530A2F-46C5-242A-3CFA-FAA77268C0A1}"/>
                </a:ext>
              </a:extLst>
            </p:cNvPr>
            <p:cNvSpPr/>
            <p:nvPr/>
          </p:nvSpPr>
          <p:spPr>
            <a:xfrm>
              <a:off x="2849650" y="606777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94" name="Google Shape;2630;p47">
            <a:extLst>
              <a:ext uri="{FF2B5EF4-FFF2-40B4-BE49-F238E27FC236}">
                <a16:creationId xmlns:a16="http://schemas.microsoft.com/office/drawing/2014/main" id="{51913AB2-225F-4DA7-052E-07CCE0BE6623}"/>
              </a:ext>
            </a:extLst>
          </p:cNvPr>
          <p:cNvSpPr txBox="1">
            <a:spLocks/>
          </p:cNvSpPr>
          <p:nvPr/>
        </p:nvSpPr>
        <p:spPr>
          <a:xfrm>
            <a:off x="2920542" y="1532244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0.95</a:t>
            </a:r>
          </a:p>
        </p:txBody>
      </p:sp>
      <p:sp>
        <p:nvSpPr>
          <p:cNvPr id="2096" name="Google Shape;2631;p47">
            <a:extLst>
              <a:ext uri="{FF2B5EF4-FFF2-40B4-BE49-F238E27FC236}">
                <a16:creationId xmlns:a16="http://schemas.microsoft.com/office/drawing/2014/main" id="{3134990C-6B01-2E5A-9676-1A2320171C29}"/>
              </a:ext>
            </a:extLst>
          </p:cNvPr>
          <p:cNvSpPr txBox="1">
            <a:spLocks/>
          </p:cNvSpPr>
          <p:nvPr/>
        </p:nvSpPr>
        <p:spPr>
          <a:xfrm>
            <a:off x="2644361" y="1880292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/>
              <a:t>Training Score</a:t>
            </a:r>
            <a:endParaRPr lang="en-GB" dirty="0"/>
          </a:p>
        </p:txBody>
      </p:sp>
      <p:sp>
        <p:nvSpPr>
          <p:cNvPr id="2097" name="Google Shape;2630;p47">
            <a:extLst>
              <a:ext uri="{FF2B5EF4-FFF2-40B4-BE49-F238E27FC236}">
                <a16:creationId xmlns:a16="http://schemas.microsoft.com/office/drawing/2014/main" id="{F30890E9-2E3F-9BF5-C3DE-753E7A012938}"/>
              </a:ext>
            </a:extLst>
          </p:cNvPr>
          <p:cNvSpPr txBox="1">
            <a:spLocks/>
          </p:cNvSpPr>
          <p:nvPr/>
        </p:nvSpPr>
        <p:spPr>
          <a:xfrm>
            <a:off x="2914890" y="2214696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0.790</a:t>
            </a:r>
          </a:p>
        </p:txBody>
      </p:sp>
      <p:sp>
        <p:nvSpPr>
          <p:cNvPr id="2098" name="Google Shape;2631;p47">
            <a:extLst>
              <a:ext uri="{FF2B5EF4-FFF2-40B4-BE49-F238E27FC236}">
                <a16:creationId xmlns:a16="http://schemas.microsoft.com/office/drawing/2014/main" id="{CBB3EB0A-8D34-1820-79CF-13F0033C5C2D}"/>
              </a:ext>
            </a:extLst>
          </p:cNvPr>
          <p:cNvSpPr txBox="1">
            <a:spLocks/>
          </p:cNvSpPr>
          <p:nvPr/>
        </p:nvSpPr>
        <p:spPr>
          <a:xfrm>
            <a:off x="2638709" y="2562744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R2 Score</a:t>
            </a:r>
          </a:p>
        </p:txBody>
      </p:sp>
      <p:sp>
        <p:nvSpPr>
          <p:cNvPr id="2099" name="Google Shape;2630;p47">
            <a:extLst>
              <a:ext uri="{FF2B5EF4-FFF2-40B4-BE49-F238E27FC236}">
                <a16:creationId xmlns:a16="http://schemas.microsoft.com/office/drawing/2014/main" id="{B0EB23E3-AF9A-EF9D-6873-992B7DAE89F2}"/>
              </a:ext>
            </a:extLst>
          </p:cNvPr>
          <p:cNvSpPr txBox="1">
            <a:spLocks/>
          </p:cNvSpPr>
          <p:nvPr/>
        </p:nvSpPr>
        <p:spPr>
          <a:xfrm>
            <a:off x="2914890" y="2900703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1314.3</a:t>
            </a:r>
          </a:p>
        </p:txBody>
      </p:sp>
      <p:sp>
        <p:nvSpPr>
          <p:cNvPr id="2100" name="Google Shape;2631;p47">
            <a:extLst>
              <a:ext uri="{FF2B5EF4-FFF2-40B4-BE49-F238E27FC236}">
                <a16:creationId xmlns:a16="http://schemas.microsoft.com/office/drawing/2014/main" id="{F8EAB81E-049C-4F7D-5DC0-F122739D3CEA}"/>
              </a:ext>
            </a:extLst>
          </p:cNvPr>
          <p:cNvSpPr txBox="1">
            <a:spLocks/>
          </p:cNvSpPr>
          <p:nvPr/>
        </p:nvSpPr>
        <p:spPr>
          <a:xfrm>
            <a:off x="2638709" y="3248751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MAE</a:t>
            </a:r>
          </a:p>
        </p:txBody>
      </p:sp>
      <p:sp>
        <p:nvSpPr>
          <p:cNvPr id="2101" name="Google Shape;2630;p47">
            <a:extLst>
              <a:ext uri="{FF2B5EF4-FFF2-40B4-BE49-F238E27FC236}">
                <a16:creationId xmlns:a16="http://schemas.microsoft.com/office/drawing/2014/main" id="{6EA1A0D4-DF62-B5A3-5B68-08BCA635CC1A}"/>
              </a:ext>
            </a:extLst>
          </p:cNvPr>
          <p:cNvSpPr txBox="1">
            <a:spLocks/>
          </p:cNvSpPr>
          <p:nvPr/>
        </p:nvSpPr>
        <p:spPr>
          <a:xfrm>
            <a:off x="2914890" y="3610095"/>
            <a:ext cx="1180385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3980998.2</a:t>
            </a:r>
          </a:p>
        </p:txBody>
      </p:sp>
      <p:sp>
        <p:nvSpPr>
          <p:cNvPr id="2102" name="Google Shape;2631;p47">
            <a:extLst>
              <a:ext uri="{FF2B5EF4-FFF2-40B4-BE49-F238E27FC236}">
                <a16:creationId xmlns:a16="http://schemas.microsoft.com/office/drawing/2014/main" id="{D0DF4571-03FB-738F-73BF-66E7B23A0870}"/>
              </a:ext>
            </a:extLst>
          </p:cNvPr>
          <p:cNvSpPr txBox="1">
            <a:spLocks/>
          </p:cNvSpPr>
          <p:nvPr/>
        </p:nvSpPr>
        <p:spPr>
          <a:xfrm>
            <a:off x="2638709" y="3958143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MSE</a:t>
            </a:r>
          </a:p>
        </p:txBody>
      </p:sp>
      <p:sp>
        <p:nvSpPr>
          <p:cNvPr id="2103" name="Google Shape;2630;p47">
            <a:extLst>
              <a:ext uri="{FF2B5EF4-FFF2-40B4-BE49-F238E27FC236}">
                <a16:creationId xmlns:a16="http://schemas.microsoft.com/office/drawing/2014/main" id="{A612979C-64F9-F6BD-7B35-FD00C521C496}"/>
              </a:ext>
            </a:extLst>
          </p:cNvPr>
          <p:cNvSpPr txBox="1">
            <a:spLocks/>
          </p:cNvSpPr>
          <p:nvPr/>
        </p:nvSpPr>
        <p:spPr>
          <a:xfrm>
            <a:off x="2903586" y="4296472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1995.2</a:t>
            </a:r>
          </a:p>
        </p:txBody>
      </p:sp>
      <p:sp>
        <p:nvSpPr>
          <p:cNvPr id="2104" name="Google Shape;2631;p47">
            <a:extLst>
              <a:ext uri="{FF2B5EF4-FFF2-40B4-BE49-F238E27FC236}">
                <a16:creationId xmlns:a16="http://schemas.microsoft.com/office/drawing/2014/main" id="{8D001074-7A72-A96F-2DDD-8928E758C18F}"/>
              </a:ext>
            </a:extLst>
          </p:cNvPr>
          <p:cNvSpPr txBox="1">
            <a:spLocks/>
          </p:cNvSpPr>
          <p:nvPr/>
        </p:nvSpPr>
        <p:spPr>
          <a:xfrm>
            <a:off x="2627405" y="4644520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RSME</a:t>
            </a:r>
          </a:p>
        </p:txBody>
      </p:sp>
      <p:sp>
        <p:nvSpPr>
          <p:cNvPr id="2105" name="Flowchart: Alternate Process 2104">
            <a:extLst>
              <a:ext uri="{FF2B5EF4-FFF2-40B4-BE49-F238E27FC236}">
                <a16:creationId xmlns:a16="http://schemas.microsoft.com/office/drawing/2014/main" id="{9983B622-11EF-5763-11BB-60F32C3E4618}"/>
              </a:ext>
            </a:extLst>
          </p:cNvPr>
          <p:cNvSpPr/>
          <p:nvPr/>
        </p:nvSpPr>
        <p:spPr>
          <a:xfrm>
            <a:off x="2456098" y="1001561"/>
            <a:ext cx="1981224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Random Forest</a:t>
            </a:r>
          </a:p>
        </p:txBody>
      </p:sp>
      <p:cxnSp>
        <p:nvCxnSpPr>
          <p:cNvPr id="2118" name="Connector: Elbow 2117">
            <a:extLst>
              <a:ext uri="{FF2B5EF4-FFF2-40B4-BE49-F238E27FC236}">
                <a16:creationId xmlns:a16="http://schemas.microsoft.com/office/drawing/2014/main" id="{F4EB9E32-EC4A-707B-8EAA-728ACC4F2A87}"/>
              </a:ext>
            </a:extLst>
          </p:cNvPr>
          <p:cNvCxnSpPr>
            <a:cxnSpLocks/>
            <a:stCxn id="2108" idx="2"/>
          </p:cNvCxnSpPr>
          <p:nvPr/>
        </p:nvCxnSpPr>
        <p:spPr>
          <a:xfrm rot="10800000">
            <a:off x="4437328" y="1188022"/>
            <a:ext cx="570597" cy="2547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3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5" y="1119789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2" y="1189628"/>
            <a:ext cx="2868889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Shortlist Promising Models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4" y="127069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5" y="2020805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7" y="2728445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2" y="2083561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</a:rPr>
              <a:t>Fine-tune the System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2" y="217207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sp>
        <p:nvSpPr>
          <p:cNvPr id="2092" name="Flowchart: Alternate Process 2091">
            <a:extLst>
              <a:ext uri="{FF2B5EF4-FFF2-40B4-BE49-F238E27FC236}">
                <a16:creationId xmlns:a16="http://schemas.microsoft.com/office/drawing/2014/main" id="{52FBB539-CAE5-0C39-9316-E42540C22C80}"/>
              </a:ext>
            </a:extLst>
          </p:cNvPr>
          <p:cNvSpPr/>
          <p:nvPr/>
        </p:nvSpPr>
        <p:spPr>
          <a:xfrm>
            <a:off x="448129" y="1263410"/>
            <a:ext cx="3960838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Hyper-parameter Tuning (XG Boost)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EA45EB7-7521-6803-88DD-7C274C92CFF0}"/>
              </a:ext>
            </a:extLst>
          </p:cNvPr>
          <p:cNvCxnSpPr>
            <a:cxnSpLocks/>
            <a:stCxn id="2108" idx="2"/>
            <a:endCxn id="2092" idx="3"/>
          </p:cNvCxnSpPr>
          <p:nvPr/>
        </p:nvCxnSpPr>
        <p:spPr>
          <a:xfrm rot="10800000">
            <a:off x="4408967" y="1449869"/>
            <a:ext cx="598958" cy="888486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581DA8-F924-F606-5CAE-05D9256F8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690" y="1699165"/>
            <a:ext cx="2748182" cy="331215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611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5" y="1119789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7" y="2927301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2" y="1189628"/>
            <a:ext cx="2868889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Shortlist Promising Models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82" y="2990082"/>
            <a:ext cx="2279374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 the Solution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4" y="127069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6" y="30793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5" y="2020805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7" y="2728445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2" y="2083561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</a:rPr>
              <a:t>Fine-tune the System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2" y="217207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sp>
        <p:nvSpPr>
          <p:cNvPr id="2092" name="Flowchart: Alternate Process 2091">
            <a:extLst>
              <a:ext uri="{FF2B5EF4-FFF2-40B4-BE49-F238E27FC236}">
                <a16:creationId xmlns:a16="http://schemas.microsoft.com/office/drawing/2014/main" id="{52FBB539-CAE5-0C39-9316-E42540C22C80}"/>
              </a:ext>
            </a:extLst>
          </p:cNvPr>
          <p:cNvSpPr/>
          <p:nvPr/>
        </p:nvSpPr>
        <p:spPr>
          <a:xfrm>
            <a:off x="448129" y="1263410"/>
            <a:ext cx="3960838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Hyper-parameter Tuning (Random Forest)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EA45EB7-7521-6803-88DD-7C274C92CFF0}"/>
              </a:ext>
            </a:extLst>
          </p:cNvPr>
          <p:cNvCxnSpPr>
            <a:cxnSpLocks/>
            <a:stCxn id="2108" idx="2"/>
            <a:endCxn id="2092" idx="3"/>
          </p:cNvCxnSpPr>
          <p:nvPr/>
        </p:nvCxnSpPr>
        <p:spPr>
          <a:xfrm rot="10800000">
            <a:off x="4408967" y="1449869"/>
            <a:ext cx="598958" cy="888486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6F0042-F502-0535-9D7D-D953943BB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32" y="1702296"/>
            <a:ext cx="3896940" cy="312228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2004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5" name="Google Shape;2114;p37">
            <a:extLst>
              <a:ext uri="{FF2B5EF4-FFF2-40B4-BE49-F238E27FC236}">
                <a16:creationId xmlns:a16="http://schemas.microsoft.com/office/drawing/2014/main" id="{518EA2EB-2D3A-A706-82E8-C78FDC964477}"/>
              </a:ext>
            </a:extLst>
          </p:cNvPr>
          <p:cNvGrpSpPr/>
          <p:nvPr/>
        </p:nvGrpSpPr>
        <p:grpSpPr>
          <a:xfrm>
            <a:off x="5007925" y="1119789"/>
            <a:ext cx="635100" cy="733490"/>
            <a:chOff x="731647" y="1650460"/>
            <a:chExt cx="635100" cy="733490"/>
          </a:xfrm>
        </p:grpSpPr>
        <p:grpSp>
          <p:nvGrpSpPr>
            <p:cNvPr id="2176" name="Google Shape;2115;p37">
              <a:extLst>
                <a:ext uri="{FF2B5EF4-FFF2-40B4-BE49-F238E27FC236}">
                  <a16:creationId xmlns:a16="http://schemas.microsoft.com/office/drawing/2014/main" id="{968C67C0-52EC-AE0C-EF8F-1AAC5E73B95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81" name="Google Shape;2116;p37">
                <a:extLst>
                  <a:ext uri="{FF2B5EF4-FFF2-40B4-BE49-F238E27FC236}">
                    <a16:creationId xmlns:a16="http://schemas.microsoft.com/office/drawing/2014/main" id="{FFAE1BC5-5CE4-CF59-9752-741D8AB26B2B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2" name="Google Shape;2117;p37">
                <a:extLst>
                  <a:ext uri="{FF2B5EF4-FFF2-40B4-BE49-F238E27FC236}">
                    <a16:creationId xmlns:a16="http://schemas.microsoft.com/office/drawing/2014/main" id="{A084D074-B961-4C66-7225-53F32F4D3D4C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77" name="Google Shape;2118;p37">
              <a:extLst>
                <a:ext uri="{FF2B5EF4-FFF2-40B4-BE49-F238E27FC236}">
                  <a16:creationId xmlns:a16="http://schemas.microsoft.com/office/drawing/2014/main" id="{775B353C-8AD5-1D31-92B6-A1F21141CF5B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78" name="Google Shape;2119;p37">
                <a:extLst>
                  <a:ext uri="{FF2B5EF4-FFF2-40B4-BE49-F238E27FC236}">
                    <a16:creationId xmlns:a16="http://schemas.microsoft.com/office/drawing/2014/main" id="{6ECEE79B-5B95-5592-FA13-7EBDB641DBE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79" name="Google Shape;2120;p37">
                <a:extLst>
                  <a:ext uri="{FF2B5EF4-FFF2-40B4-BE49-F238E27FC236}">
                    <a16:creationId xmlns:a16="http://schemas.microsoft.com/office/drawing/2014/main" id="{36FFBFA3-1488-FA56-50DB-F999109FE2A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0" name="Google Shape;2121;p37">
                <a:extLst>
                  <a:ext uri="{FF2B5EF4-FFF2-40B4-BE49-F238E27FC236}">
                    <a16:creationId xmlns:a16="http://schemas.microsoft.com/office/drawing/2014/main" id="{2DA77ADB-102B-7107-0D37-B861FBDC30B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83" name="Google Shape;2122;p37">
            <a:extLst>
              <a:ext uri="{FF2B5EF4-FFF2-40B4-BE49-F238E27FC236}">
                <a16:creationId xmlns:a16="http://schemas.microsoft.com/office/drawing/2014/main" id="{62C6B823-4C5C-65C4-87DB-70582E331989}"/>
              </a:ext>
            </a:extLst>
          </p:cNvPr>
          <p:cNvGrpSpPr/>
          <p:nvPr/>
        </p:nvGrpSpPr>
        <p:grpSpPr>
          <a:xfrm>
            <a:off x="5007925" y="2024612"/>
            <a:ext cx="635100" cy="734984"/>
            <a:chOff x="731647" y="2728277"/>
            <a:chExt cx="635100" cy="734984"/>
          </a:xfrm>
        </p:grpSpPr>
        <p:grpSp>
          <p:nvGrpSpPr>
            <p:cNvPr id="2184" name="Google Shape;2123;p37">
              <a:extLst>
                <a:ext uri="{FF2B5EF4-FFF2-40B4-BE49-F238E27FC236}">
                  <a16:creationId xmlns:a16="http://schemas.microsoft.com/office/drawing/2014/main" id="{9606E016-50E6-40FA-D901-E5FF1BD3CB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89" name="Google Shape;2124;p37">
                <a:extLst>
                  <a:ext uri="{FF2B5EF4-FFF2-40B4-BE49-F238E27FC236}">
                    <a16:creationId xmlns:a16="http://schemas.microsoft.com/office/drawing/2014/main" id="{D6B3F463-0869-4BF1-5365-6F629A7C2E52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0" name="Google Shape;2125;p37">
                <a:extLst>
                  <a:ext uri="{FF2B5EF4-FFF2-40B4-BE49-F238E27FC236}">
                    <a16:creationId xmlns:a16="http://schemas.microsoft.com/office/drawing/2014/main" id="{EDC84F79-ED2C-1622-D662-C1EE840D800C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85" name="Google Shape;2126;p37">
              <a:extLst>
                <a:ext uri="{FF2B5EF4-FFF2-40B4-BE49-F238E27FC236}">
                  <a16:creationId xmlns:a16="http://schemas.microsoft.com/office/drawing/2014/main" id="{5E22CBC9-B021-8961-EE27-D29F1C974C8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86" name="Google Shape;2127;p37">
                <a:extLst>
                  <a:ext uri="{FF2B5EF4-FFF2-40B4-BE49-F238E27FC236}">
                    <a16:creationId xmlns:a16="http://schemas.microsoft.com/office/drawing/2014/main" id="{CBE4CEDC-80E8-73E9-B3B5-1026F9A6B65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7" name="Google Shape;2128;p37">
                <a:extLst>
                  <a:ext uri="{FF2B5EF4-FFF2-40B4-BE49-F238E27FC236}">
                    <a16:creationId xmlns:a16="http://schemas.microsoft.com/office/drawing/2014/main" id="{F08A657D-4181-DB5B-27ED-63776D06C0B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88" name="Google Shape;2129;p37">
                <a:extLst>
                  <a:ext uri="{FF2B5EF4-FFF2-40B4-BE49-F238E27FC236}">
                    <a16:creationId xmlns:a16="http://schemas.microsoft.com/office/drawing/2014/main" id="{EAEC3BA2-CBD9-38FF-4F86-7934E38872B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191" name="Google Shape;2130;p37">
            <a:extLst>
              <a:ext uri="{FF2B5EF4-FFF2-40B4-BE49-F238E27FC236}">
                <a16:creationId xmlns:a16="http://schemas.microsoft.com/office/drawing/2014/main" id="{93BE4910-A866-0D4D-CB12-A6D2F18B44AC}"/>
              </a:ext>
            </a:extLst>
          </p:cNvPr>
          <p:cNvGrpSpPr/>
          <p:nvPr/>
        </p:nvGrpSpPr>
        <p:grpSpPr>
          <a:xfrm>
            <a:off x="5007927" y="3813469"/>
            <a:ext cx="635100" cy="734704"/>
            <a:chOff x="731647" y="3806675"/>
            <a:chExt cx="635100" cy="734704"/>
          </a:xfrm>
        </p:grpSpPr>
        <p:grpSp>
          <p:nvGrpSpPr>
            <p:cNvPr id="2192" name="Google Shape;2131;p37">
              <a:extLst>
                <a:ext uri="{FF2B5EF4-FFF2-40B4-BE49-F238E27FC236}">
                  <a16:creationId xmlns:a16="http://schemas.microsoft.com/office/drawing/2014/main" id="{7B351DE4-DFB1-E80C-7A63-D4484D3AFCB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97" name="Google Shape;2132;p37">
                <a:extLst>
                  <a:ext uri="{FF2B5EF4-FFF2-40B4-BE49-F238E27FC236}">
                    <a16:creationId xmlns:a16="http://schemas.microsoft.com/office/drawing/2014/main" id="{1AD85362-E73E-45F8-4B69-D7A4CE26B8AF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8" name="Google Shape;2133;p37">
                <a:extLst>
                  <a:ext uri="{FF2B5EF4-FFF2-40B4-BE49-F238E27FC236}">
                    <a16:creationId xmlns:a16="http://schemas.microsoft.com/office/drawing/2014/main" id="{8C94F22B-5A22-4325-9488-F7580133A559}"/>
                  </a:ext>
                </a:extLst>
              </p:cNvPr>
              <p:cNvSpPr/>
              <p:nvPr/>
            </p:nvSpPr>
            <p:spPr>
              <a:xfrm>
                <a:off x="999400" y="4067796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193" name="Google Shape;2134;p37">
              <a:extLst>
                <a:ext uri="{FF2B5EF4-FFF2-40B4-BE49-F238E27FC236}">
                  <a16:creationId xmlns:a16="http://schemas.microsoft.com/office/drawing/2014/main" id="{C24CB279-0F04-78FE-9D20-89675B84BC7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94" name="Google Shape;2135;p37">
                <a:extLst>
                  <a:ext uri="{FF2B5EF4-FFF2-40B4-BE49-F238E27FC236}">
                    <a16:creationId xmlns:a16="http://schemas.microsoft.com/office/drawing/2014/main" id="{AF6930CC-F2FE-5B59-08F0-4421E8CF48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5" name="Google Shape;2136;p37">
                <a:extLst>
                  <a:ext uri="{FF2B5EF4-FFF2-40B4-BE49-F238E27FC236}">
                    <a16:creationId xmlns:a16="http://schemas.microsoft.com/office/drawing/2014/main" id="{B15EDC96-690E-C316-077C-5E5DBF3F768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96" name="Google Shape;2137;p37">
                <a:extLst>
                  <a:ext uri="{FF2B5EF4-FFF2-40B4-BE49-F238E27FC236}">
                    <a16:creationId xmlns:a16="http://schemas.microsoft.com/office/drawing/2014/main" id="{A64B5007-EC86-AA39-8795-4AC4ED88E1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2200" name="Google Shape;2141;p37">
            <a:extLst>
              <a:ext uri="{FF2B5EF4-FFF2-40B4-BE49-F238E27FC236}">
                <a16:creationId xmlns:a16="http://schemas.microsoft.com/office/drawing/2014/main" id="{7DC9B1FC-3828-344D-3B50-0E120298E2BF}"/>
              </a:ext>
            </a:extLst>
          </p:cNvPr>
          <p:cNvSpPr txBox="1">
            <a:spLocks/>
          </p:cNvSpPr>
          <p:nvPr/>
        </p:nvSpPr>
        <p:spPr>
          <a:xfrm>
            <a:off x="5826982" y="1189628"/>
            <a:ext cx="2868889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Shortlist Promising Models</a:t>
            </a:r>
          </a:p>
        </p:txBody>
      </p:sp>
      <p:sp>
        <p:nvSpPr>
          <p:cNvPr id="2201" name="Google Shape;2143;p37">
            <a:extLst>
              <a:ext uri="{FF2B5EF4-FFF2-40B4-BE49-F238E27FC236}">
                <a16:creationId xmlns:a16="http://schemas.microsoft.com/office/drawing/2014/main" id="{53A06B34-9F30-25CB-DF89-65CB3E8D4793}"/>
              </a:ext>
            </a:extLst>
          </p:cNvPr>
          <p:cNvSpPr txBox="1">
            <a:spLocks/>
          </p:cNvSpPr>
          <p:nvPr/>
        </p:nvSpPr>
        <p:spPr>
          <a:xfrm>
            <a:off x="5826979" y="2087393"/>
            <a:ext cx="2338825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Fine-tune the System</a:t>
            </a:r>
          </a:p>
        </p:txBody>
      </p:sp>
      <p:sp>
        <p:nvSpPr>
          <p:cNvPr id="2202" name="Google Shape;2145;p37">
            <a:extLst>
              <a:ext uri="{FF2B5EF4-FFF2-40B4-BE49-F238E27FC236}">
                <a16:creationId xmlns:a16="http://schemas.microsoft.com/office/drawing/2014/main" id="{FE24EFB9-8F60-1781-0BA5-5775B04DD96C}"/>
              </a:ext>
            </a:extLst>
          </p:cNvPr>
          <p:cNvSpPr txBox="1">
            <a:spLocks/>
          </p:cNvSpPr>
          <p:nvPr/>
        </p:nvSpPr>
        <p:spPr>
          <a:xfrm>
            <a:off x="5826982" y="3876200"/>
            <a:ext cx="2152968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Launch the System</a:t>
            </a:r>
          </a:p>
        </p:txBody>
      </p:sp>
      <p:sp>
        <p:nvSpPr>
          <p:cNvPr id="2204" name="Google Shape;2148;p37">
            <a:extLst>
              <a:ext uri="{FF2B5EF4-FFF2-40B4-BE49-F238E27FC236}">
                <a16:creationId xmlns:a16="http://schemas.microsoft.com/office/drawing/2014/main" id="{83EF5CF3-C43C-1725-139E-84F26DF64812}"/>
              </a:ext>
            </a:extLst>
          </p:cNvPr>
          <p:cNvSpPr txBox="1">
            <a:spLocks/>
          </p:cNvSpPr>
          <p:nvPr/>
        </p:nvSpPr>
        <p:spPr>
          <a:xfrm>
            <a:off x="5090094" y="127069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205" name="Google Shape;2149;p37">
            <a:extLst>
              <a:ext uri="{FF2B5EF4-FFF2-40B4-BE49-F238E27FC236}">
                <a16:creationId xmlns:a16="http://schemas.microsoft.com/office/drawing/2014/main" id="{ED2BC24D-01AE-B09A-D11A-2D4E1AFF2F4F}"/>
              </a:ext>
            </a:extLst>
          </p:cNvPr>
          <p:cNvSpPr txBox="1">
            <a:spLocks/>
          </p:cNvSpPr>
          <p:nvPr/>
        </p:nvSpPr>
        <p:spPr>
          <a:xfrm>
            <a:off x="5090094" y="217669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206" name="Google Shape;2150;p37">
            <a:extLst>
              <a:ext uri="{FF2B5EF4-FFF2-40B4-BE49-F238E27FC236}">
                <a16:creationId xmlns:a16="http://schemas.microsoft.com/office/drawing/2014/main" id="{6C6824DA-7026-60DA-7733-919A5E0F25F0}"/>
              </a:ext>
            </a:extLst>
          </p:cNvPr>
          <p:cNvSpPr txBox="1">
            <a:spLocks/>
          </p:cNvSpPr>
          <p:nvPr/>
        </p:nvSpPr>
        <p:spPr>
          <a:xfrm>
            <a:off x="5090096" y="39661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2107" name="Google Shape;2107;p37"/>
          <p:cNvGrpSpPr/>
          <p:nvPr/>
        </p:nvGrpSpPr>
        <p:grpSpPr>
          <a:xfrm>
            <a:off x="5007925" y="2929435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5237957" y="3637075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826982" y="2992191"/>
            <a:ext cx="2868891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</a:rPr>
              <a:t>Present the Solution</a:t>
            </a:r>
            <a:endParaRPr sz="2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73092" y="308070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C510B721-9205-66CA-80C3-026F7044F00A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EA45EB7-7521-6803-88DD-7C274C92CFF0}"/>
              </a:ext>
            </a:extLst>
          </p:cNvPr>
          <p:cNvCxnSpPr>
            <a:cxnSpLocks/>
            <a:stCxn id="2108" idx="2"/>
            <a:endCxn id="30" idx="3"/>
          </p:cNvCxnSpPr>
          <p:nvPr/>
        </p:nvCxnSpPr>
        <p:spPr>
          <a:xfrm rot="10800000">
            <a:off x="3461317" y="1189629"/>
            <a:ext cx="1546609" cy="2057357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oogle Shape;2623;p47">
            <a:extLst>
              <a:ext uri="{FF2B5EF4-FFF2-40B4-BE49-F238E27FC236}">
                <a16:creationId xmlns:a16="http://schemas.microsoft.com/office/drawing/2014/main" id="{7D398DA1-6030-88B5-5198-34126915BA6D}"/>
              </a:ext>
            </a:extLst>
          </p:cNvPr>
          <p:cNvGrpSpPr/>
          <p:nvPr/>
        </p:nvGrpSpPr>
        <p:grpSpPr>
          <a:xfrm>
            <a:off x="1480092" y="2131531"/>
            <a:ext cx="1981224" cy="633494"/>
            <a:chOff x="2771600" y="526920"/>
            <a:chExt cx="3480300" cy="1145100"/>
          </a:xfrm>
        </p:grpSpPr>
        <p:sp>
          <p:nvSpPr>
            <p:cNvPr id="8" name="Google Shape;2624;p47">
              <a:extLst>
                <a:ext uri="{FF2B5EF4-FFF2-40B4-BE49-F238E27FC236}">
                  <a16:creationId xmlns:a16="http://schemas.microsoft.com/office/drawing/2014/main" id="{241A1E6D-BB4C-0473-F93D-037B42725F04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25;p47">
              <a:extLst>
                <a:ext uri="{FF2B5EF4-FFF2-40B4-BE49-F238E27FC236}">
                  <a16:creationId xmlns:a16="http://schemas.microsoft.com/office/drawing/2014/main" id="{99D0DE5D-F715-17DA-9F15-B0D35AD839E5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626;p47">
            <a:extLst>
              <a:ext uri="{FF2B5EF4-FFF2-40B4-BE49-F238E27FC236}">
                <a16:creationId xmlns:a16="http://schemas.microsoft.com/office/drawing/2014/main" id="{8029E7FE-C422-30A9-5239-12CAA3E5864F}"/>
              </a:ext>
            </a:extLst>
          </p:cNvPr>
          <p:cNvGrpSpPr/>
          <p:nvPr/>
        </p:nvGrpSpPr>
        <p:grpSpPr>
          <a:xfrm>
            <a:off x="1480092" y="1439892"/>
            <a:ext cx="1981224" cy="633494"/>
            <a:chOff x="2771600" y="526920"/>
            <a:chExt cx="3480300" cy="1145100"/>
          </a:xfrm>
        </p:grpSpPr>
        <p:sp>
          <p:nvSpPr>
            <p:cNvPr id="11" name="Google Shape;2627;p47">
              <a:extLst>
                <a:ext uri="{FF2B5EF4-FFF2-40B4-BE49-F238E27FC236}">
                  <a16:creationId xmlns:a16="http://schemas.microsoft.com/office/drawing/2014/main" id="{BC54EF84-46D7-E59F-D9FE-E3D9E26FB2AD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28;p47">
              <a:extLst>
                <a:ext uri="{FF2B5EF4-FFF2-40B4-BE49-F238E27FC236}">
                  <a16:creationId xmlns:a16="http://schemas.microsoft.com/office/drawing/2014/main" id="{5C88421C-4B4F-EAD5-8A0A-AA5B93858FCA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30;p47">
            <a:extLst>
              <a:ext uri="{FF2B5EF4-FFF2-40B4-BE49-F238E27FC236}">
                <a16:creationId xmlns:a16="http://schemas.microsoft.com/office/drawing/2014/main" id="{76D04E82-A3F4-D6F8-5D02-7825C78FE601}"/>
              </a:ext>
            </a:extLst>
          </p:cNvPr>
          <p:cNvSpPr txBox="1">
            <a:spLocks/>
          </p:cNvSpPr>
          <p:nvPr/>
        </p:nvSpPr>
        <p:spPr>
          <a:xfrm>
            <a:off x="1963703" y="1451148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0.845</a:t>
            </a:r>
          </a:p>
        </p:txBody>
      </p:sp>
      <p:sp>
        <p:nvSpPr>
          <p:cNvPr id="23" name="Google Shape;2631;p47">
            <a:extLst>
              <a:ext uri="{FF2B5EF4-FFF2-40B4-BE49-F238E27FC236}">
                <a16:creationId xmlns:a16="http://schemas.microsoft.com/office/drawing/2014/main" id="{B771BBDF-5489-9FA1-4485-6BB4E91B3DEE}"/>
              </a:ext>
            </a:extLst>
          </p:cNvPr>
          <p:cNvSpPr txBox="1">
            <a:spLocks/>
          </p:cNvSpPr>
          <p:nvPr/>
        </p:nvSpPr>
        <p:spPr>
          <a:xfrm>
            <a:off x="1687522" y="1799196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R2 Score</a:t>
            </a:r>
          </a:p>
        </p:txBody>
      </p:sp>
      <p:sp>
        <p:nvSpPr>
          <p:cNvPr id="24" name="Google Shape;2630;p47">
            <a:extLst>
              <a:ext uri="{FF2B5EF4-FFF2-40B4-BE49-F238E27FC236}">
                <a16:creationId xmlns:a16="http://schemas.microsoft.com/office/drawing/2014/main" id="{EB68F9F8-B9CA-42BF-50DB-897F17C45AF5}"/>
              </a:ext>
            </a:extLst>
          </p:cNvPr>
          <p:cNvSpPr txBox="1">
            <a:spLocks/>
          </p:cNvSpPr>
          <p:nvPr/>
        </p:nvSpPr>
        <p:spPr>
          <a:xfrm>
            <a:off x="1963703" y="2137155"/>
            <a:ext cx="1063641" cy="4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/>
              <a:t>1223.1</a:t>
            </a:r>
          </a:p>
        </p:txBody>
      </p:sp>
      <p:sp>
        <p:nvSpPr>
          <p:cNvPr id="25" name="Google Shape;2631;p47">
            <a:extLst>
              <a:ext uri="{FF2B5EF4-FFF2-40B4-BE49-F238E27FC236}">
                <a16:creationId xmlns:a16="http://schemas.microsoft.com/office/drawing/2014/main" id="{DFBD868F-216C-3610-CB6B-D5F2D1B85B31}"/>
              </a:ext>
            </a:extLst>
          </p:cNvPr>
          <p:cNvSpPr txBox="1">
            <a:spLocks/>
          </p:cNvSpPr>
          <p:nvPr/>
        </p:nvSpPr>
        <p:spPr>
          <a:xfrm>
            <a:off x="1687522" y="2485203"/>
            <a:ext cx="1647704" cy="22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MAE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E3774639-E8F5-C35E-58D5-3DF99BA67EDE}"/>
              </a:ext>
            </a:extLst>
          </p:cNvPr>
          <p:cNvSpPr/>
          <p:nvPr/>
        </p:nvSpPr>
        <p:spPr>
          <a:xfrm>
            <a:off x="1480092" y="1003169"/>
            <a:ext cx="1981224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XGBoost Regressor</a:t>
            </a:r>
          </a:p>
        </p:txBody>
      </p:sp>
    </p:spTree>
    <p:extLst>
      <p:ext uri="{BB962C8B-B14F-4D97-AF65-F5344CB8AC3E}">
        <p14:creationId xmlns:p14="http://schemas.microsoft.com/office/powerpoint/2010/main" val="2863894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myselfabhishekn@gmail.com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+91  8082141785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8127" y="1125265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8159" y="1832905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378509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7185" y="1188021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The Problem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3847823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Prepare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13294" y="127653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393776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5"/>
            <a:ext cx="4743830" cy="854693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The objective is to build a model that predicts air ticket prices.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E11436-5700-B883-4700-D1BC991C0FCA}"/>
              </a:ext>
            </a:extLst>
          </p:cNvPr>
          <p:cNvSpPr/>
          <p:nvPr/>
        </p:nvSpPr>
        <p:spPr>
          <a:xfrm>
            <a:off x="3707233" y="2412292"/>
            <a:ext cx="4743830" cy="854693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Supervised Regression problem with Price as the target variable.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E1D6075-DCB5-711C-6583-9B7E285AF8A0}"/>
              </a:ext>
            </a:extLst>
          </p:cNvPr>
          <p:cNvSpPr/>
          <p:nvPr/>
        </p:nvSpPr>
        <p:spPr>
          <a:xfrm>
            <a:off x="3707233" y="3699319"/>
            <a:ext cx="4743830" cy="854693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Clr>
                <a:schemeClr val="bg1"/>
              </a:buClr>
            </a:pPr>
            <a:r>
              <a:rPr lang="en-GB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Mean Absolute Error will be used as a performance measure.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7" idx="1"/>
          </p:cNvCxnSpPr>
          <p:nvPr/>
        </p:nvCxnSpPr>
        <p:spPr>
          <a:xfrm>
            <a:off x="2764391" y="1442790"/>
            <a:ext cx="942842" cy="26838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5870A1-960E-F9F2-BFB1-746B8B43FDCB}"/>
              </a:ext>
            </a:extLst>
          </p:cNvPr>
          <p:cNvCxnSpPr>
            <a:cxnSpLocks/>
            <a:stCxn id="2140" idx="3"/>
          </p:cNvCxnSpPr>
          <p:nvPr/>
        </p:nvCxnSpPr>
        <p:spPr>
          <a:xfrm>
            <a:off x="2764391" y="1442790"/>
            <a:ext cx="94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AE4EF8-15BF-5C39-5869-36C6A0D3A8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39401" y="2839639"/>
            <a:ext cx="467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8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448124" y="112490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378509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2" y="1194747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3847823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Prepare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3" y="127581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393776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64587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The data was read in the .xlsx format.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E11436-5700-B883-4700-D1BC991C0FCA}"/>
              </a:ext>
            </a:extLst>
          </p:cNvPr>
          <p:cNvSpPr/>
          <p:nvPr/>
        </p:nvSpPr>
        <p:spPr>
          <a:xfrm>
            <a:off x="3707233" y="1626985"/>
            <a:ext cx="4743830" cy="364590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Quick Look at the Data Structure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5870A1-960E-F9F2-BFB1-746B8B43FDCB}"/>
              </a:ext>
            </a:extLst>
          </p:cNvPr>
          <p:cNvCxnSpPr>
            <a:cxnSpLocks/>
          </p:cNvCxnSpPr>
          <p:nvPr/>
        </p:nvCxnSpPr>
        <p:spPr>
          <a:xfrm>
            <a:off x="3235192" y="1321735"/>
            <a:ext cx="4714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AE4EF8-15BF-5C39-5869-36C6A0D3A8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36431" y="1809278"/>
            <a:ext cx="47080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oogle Shape;2107;p37">
            <a:extLst>
              <a:ext uri="{FF2B5EF4-FFF2-40B4-BE49-F238E27FC236}">
                <a16:creationId xmlns:a16="http://schemas.microsoft.com/office/drawing/2014/main" id="{91709A8A-E158-8A05-8979-019370AE203A}"/>
              </a:ext>
            </a:extLst>
          </p:cNvPr>
          <p:cNvGrpSpPr/>
          <p:nvPr/>
        </p:nvGrpSpPr>
        <p:grpSpPr>
          <a:xfrm>
            <a:off x="448127" y="2007311"/>
            <a:ext cx="635100" cy="635100"/>
            <a:chOff x="917231" y="750460"/>
            <a:chExt cx="635100" cy="635100"/>
          </a:xfrm>
        </p:grpSpPr>
        <p:sp>
          <p:nvSpPr>
            <p:cNvPr id="18" name="Google Shape;2108;p37">
              <a:extLst>
                <a:ext uri="{FF2B5EF4-FFF2-40B4-BE49-F238E27FC236}">
                  <a16:creationId xmlns:a16="http://schemas.microsoft.com/office/drawing/2014/main" id="{5035F97F-BCE2-1D68-8A6E-9988FFBE1D85}"/>
                </a:ext>
              </a:extLst>
            </p:cNvPr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9;p37">
              <a:extLst>
                <a:ext uri="{FF2B5EF4-FFF2-40B4-BE49-F238E27FC236}">
                  <a16:creationId xmlns:a16="http://schemas.microsoft.com/office/drawing/2014/main" id="{CCA6B9CC-BF3F-7CEA-B0C2-C3EE90FCB574}"/>
                </a:ext>
              </a:extLst>
            </p:cNvPr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110;p37">
            <a:extLst>
              <a:ext uri="{FF2B5EF4-FFF2-40B4-BE49-F238E27FC236}">
                <a16:creationId xmlns:a16="http://schemas.microsoft.com/office/drawing/2014/main" id="{F413C9CE-E07F-87A1-B222-2CABBD424BF4}"/>
              </a:ext>
            </a:extLst>
          </p:cNvPr>
          <p:cNvGrpSpPr/>
          <p:nvPr/>
        </p:nvGrpSpPr>
        <p:grpSpPr>
          <a:xfrm>
            <a:off x="678159" y="2714951"/>
            <a:ext cx="175013" cy="27000"/>
            <a:chOff x="5662375" y="212375"/>
            <a:chExt cx="175013" cy="27000"/>
          </a:xfrm>
        </p:grpSpPr>
        <p:sp>
          <p:nvSpPr>
            <p:cNvPr id="21" name="Google Shape;2111;p37">
              <a:extLst>
                <a:ext uri="{FF2B5EF4-FFF2-40B4-BE49-F238E27FC236}">
                  <a16:creationId xmlns:a16="http://schemas.microsoft.com/office/drawing/2014/main" id="{A207769E-656A-B4F7-1841-407612F4E266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" name="Google Shape;2112;p37">
              <a:extLst>
                <a:ext uri="{FF2B5EF4-FFF2-40B4-BE49-F238E27FC236}">
                  <a16:creationId xmlns:a16="http://schemas.microsoft.com/office/drawing/2014/main" id="{1161879F-C73B-8875-09E2-4B8E86E22509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" name="Google Shape;2113;p37">
              <a:extLst>
                <a:ext uri="{FF2B5EF4-FFF2-40B4-BE49-F238E27FC236}">
                  <a16:creationId xmlns:a16="http://schemas.microsoft.com/office/drawing/2014/main" id="{43B7B4AB-F347-E1E5-E528-9ADF381010AC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" name="Google Shape;2140;p37">
            <a:extLst>
              <a:ext uri="{FF2B5EF4-FFF2-40B4-BE49-F238E27FC236}">
                <a16:creationId xmlns:a16="http://schemas.microsoft.com/office/drawing/2014/main" id="{82119B11-4BB2-22A3-5116-439B05371AE6}"/>
              </a:ext>
            </a:extLst>
          </p:cNvPr>
          <p:cNvSpPr txBox="1">
            <a:spLocks/>
          </p:cNvSpPr>
          <p:nvPr/>
        </p:nvSpPr>
        <p:spPr>
          <a:xfrm>
            <a:off x="1267185" y="2070067"/>
            <a:ext cx="1497206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b="1" dirty="0"/>
              <a:t>Get the Data</a:t>
            </a:r>
          </a:p>
        </p:txBody>
      </p:sp>
      <p:sp>
        <p:nvSpPr>
          <p:cNvPr id="25" name="Google Shape;2147;p37">
            <a:extLst>
              <a:ext uri="{FF2B5EF4-FFF2-40B4-BE49-F238E27FC236}">
                <a16:creationId xmlns:a16="http://schemas.microsoft.com/office/drawing/2014/main" id="{4C32D227-6813-25CA-5155-B0542CFF7167}"/>
              </a:ext>
            </a:extLst>
          </p:cNvPr>
          <p:cNvSpPr txBox="1">
            <a:spLocks/>
          </p:cNvSpPr>
          <p:nvPr/>
        </p:nvSpPr>
        <p:spPr>
          <a:xfrm>
            <a:off x="513294" y="215858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02</a:t>
            </a:r>
          </a:p>
        </p:txBody>
      </p: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3E5414D2-BA4A-6EB0-E9D5-8D38E7D72356}"/>
              </a:ext>
            </a:extLst>
          </p:cNvPr>
          <p:cNvCxnSpPr>
            <a:cxnSpLocks/>
          </p:cNvCxnSpPr>
          <p:nvPr/>
        </p:nvCxnSpPr>
        <p:spPr>
          <a:xfrm flipV="1">
            <a:off x="3235192" y="1307559"/>
            <a:ext cx="0" cy="1017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1" name="Picture 2100">
            <a:extLst>
              <a:ext uri="{FF2B5EF4-FFF2-40B4-BE49-F238E27FC236}">
                <a16:creationId xmlns:a16="http://schemas.microsoft.com/office/drawing/2014/main" id="{931451D5-CF39-0265-EDB0-4E41012B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4" y="2852689"/>
            <a:ext cx="8199745" cy="196522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105" name="Connector: Elbow 2104">
            <a:extLst>
              <a:ext uri="{FF2B5EF4-FFF2-40B4-BE49-F238E27FC236}">
                <a16:creationId xmlns:a16="http://schemas.microsoft.com/office/drawing/2014/main" id="{A60FD509-97A6-F82A-F6B7-8B9EC3CBE7C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764391" y="2324836"/>
            <a:ext cx="470801" cy="5278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2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448124" y="112490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378509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2" y="1194747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3847823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Prepare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3" y="127581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393776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64587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The data was read in the .xlsx format.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E11436-5700-B883-4700-D1BC991C0FCA}"/>
              </a:ext>
            </a:extLst>
          </p:cNvPr>
          <p:cNvSpPr/>
          <p:nvPr/>
        </p:nvSpPr>
        <p:spPr>
          <a:xfrm>
            <a:off x="3707233" y="1626985"/>
            <a:ext cx="4743830" cy="364590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Quick Look at the Data Structure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5870A1-960E-F9F2-BFB1-746B8B43FDCB}"/>
              </a:ext>
            </a:extLst>
          </p:cNvPr>
          <p:cNvCxnSpPr>
            <a:cxnSpLocks/>
          </p:cNvCxnSpPr>
          <p:nvPr/>
        </p:nvCxnSpPr>
        <p:spPr>
          <a:xfrm>
            <a:off x="3235192" y="1321735"/>
            <a:ext cx="4714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AE4EF8-15BF-5C39-5869-36C6A0D3A8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36431" y="1809278"/>
            <a:ext cx="47080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oogle Shape;2107;p37">
            <a:extLst>
              <a:ext uri="{FF2B5EF4-FFF2-40B4-BE49-F238E27FC236}">
                <a16:creationId xmlns:a16="http://schemas.microsoft.com/office/drawing/2014/main" id="{91709A8A-E158-8A05-8979-019370AE203A}"/>
              </a:ext>
            </a:extLst>
          </p:cNvPr>
          <p:cNvGrpSpPr/>
          <p:nvPr/>
        </p:nvGrpSpPr>
        <p:grpSpPr>
          <a:xfrm>
            <a:off x="448127" y="2007311"/>
            <a:ext cx="635100" cy="635100"/>
            <a:chOff x="917231" y="750460"/>
            <a:chExt cx="635100" cy="635100"/>
          </a:xfrm>
        </p:grpSpPr>
        <p:sp>
          <p:nvSpPr>
            <p:cNvPr id="18" name="Google Shape;2108;p37">
              <a:extLst>
                <a:ext uri="{FF2B5EF4-FFF2-40B4-BE49-F238E27FC236}">
                  <a16:creationId xmlns:a16="http://schemas.microsoft.com/office/drawing/2014/main" id="{5035F97F-BCE2-1D68-8A6E-9988FFBE1D85}"/>
                </a:ext>
              </a:extLst>
            </p:cNvPr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9;p37">
              <a:extLst>
                <a:ext uri="{FF2B5EF4-FFF2-40B4-BE49-F238E27FC236}">
                  <a16:creationId xmlns:a16="http://schemas.microsoft.com/office/drawing/2014/main" id="{CCA6B9CC-BF3F-7CEA-B0C2-C3EE90FCB574}"/>
                </a:ext>
              </a:extLst>
            </p:cNvPr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110;p37">
            <a:extLst>
              <a:ext uri="{FF2B5EF4-FFF2-40B4-BE49-F238E27FC236}">
                <a16:creationId xmlns:a16="http://schemas.microsoft.com/office/drawing/2014/main" id="{F413C9CE-E07F-87A1-B222-2CABBD424BF4}"/>
              </a:ext>
            </a:extLst>
          </p:cNvPr>
          <p:cNvGrpSpPr/>
          <p:nvPr/>
        </p:nvGrpSpPr>
        <p:grpSpPr>
          <a:xfrm>
            <a:off x="678159" y="2714951"/>
            <a:ext cx="175013" cy="27000"/>
            <a:chOff x="5662375" y="212375"/>
            <a:chExt cx="175013" cy="27000"/>
          </a:xfrm>
        </p:grpSpPr>
        <p:sp>
          <p:nvSpPr>
            <p:cNvPr id="21" name="Google Shape;2111;p37">
              <a:extLst>
                <a:ext uri="{FF2B5EF4-FFF2-40B4-BE49-F238E27FC236}">
                  <a16:creationId xmlns:a16="http://schemas.microsoft.com/office/drawing/2014/main" id="{A207769E-656A-B4F7-1841-407612F4E266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" name="Google Shape;2112;p37">
              <a:extLst>
                <a:ext uri="{FF2B5EF4-FFF2-40B4-BE49-F238E27FC236}">
                  <a16:creationId xmlns:a16="http://schemas.microsoft.com/office/drawing/2014/main" id="{1161879F-C73B-8875-09E2-4B8E86E22509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" name="Google Shape;2113;p37">
              <a:extLst>
                <a:ext uri="{FF2B5EF4-FFF2-40B4-BE49-F238E27FC236}">
                  <a16:creationId xmlns:a16="http://schemas.microsoft.com/office/drawing/2014/main" id="{43B7B4AB-F347-E1E5-E528-9ADF381010AC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" name="Google Shape;2140;p37">
            <a:extLst>
              <a:ext uri="{FF2B5EF4-FFF2-40B4-BE49-F238E27FC236}">
                <a16:creationId xmlns:a16="http://schemas.microsoft.com/office/drawing/2014/main" id="{82119B11-4BB2-22A3-5116-439B05371AE6}"/>
              </a:ext>
            </a:extLst>
          </p:cNvPr>
          <p:cNvSpPr txBox="1">
            <a:spLocks/>
          </p:cNvSpPr>
          <p:nvPr/>
        </p:nvSpPr>
        <p:spPr>
          <a:xfrm>
            <a:off x="1267185" y="2070067"/>
            <a:ext cx="1497206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b="1" dirty="0"/>
              <a:t>Get the Data</a:t>
            </a:r>
          </a:p>
        </p:txBody>
      </p:sp>
      <p:sp>
        <p:nvSpPr>
          <p:cNvPr id="25" name="Google Shape;2147;p37">
            <a:extLst>
              <a:ext uri="{FF2B5EF4-FFF2-40B4-BE49-F238E27FC236}">
                <a16:creationId xmlns:a16="http://schemas.microsoft.com/office/drawing/2014/main" id="{4C32D227-6813-25CA-5155-B0542CFF7167}"/>
              </a:ext>
            </a:extLst>
          </p:cNvPr>
          <p:cNvSpPr txBox="1">
            <a:spLocks/>
          </p:cNvSpPr>
          <p:nvPr/>
        </p:nvSpPr>
        <p:spPr>
          <a:xfrm>
            <a:off x="513294" y="215858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02</a:t>
            </a:r>
          </a:p>
        </p:txBody>
      </p: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3E5414D2-BA4A-6EB0-E9D5-8D38E7D72356}"/>
              </a:ext>
            </a:extLst>
          </p:cNvPr>
          <p:cNvCxnSpPr>
            <a:cxnSpLocks/>
          </p:cNvCxnSpPr>
          <p:nvPr/>
        </p:nvCxnSpPr>
        <p:spPr>
          <a:xfrm flipV="1">
            <a:off x="3235192" y="1307559"/>
            <a:ext cx="0" cy="1017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F7EDC5-6D93-4EBA-F401-17975A41F556}"/>
              </a:ext>
            </a:extLst>
          </p:cNvPr>
          <p:cNvCxnSpPr>
            <a:cxnSpLocks/>
          </p:cNvCxnSpPr>
          <p:nvPr/>
        </p:nvCxnSpPr>
        <p:spPr>
          <a:xfrm>
            <a:off x="2777991" y="2324835"/>
            <a:ext cx="914400" cy="9144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62EB79B-67B6-C0CD-E3CE-07E4C5104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17829"/>
              </p:ext>
            </p:extLst>
          </p:nvPr>
        </p:nvGraphicFramePr>
        <p:xfrm>
          <a:off x="3776506" y="2102672"/>
          <a:ext cx="4743829" cy="2514600"/>
        </p:xfrm>
        <a:graphic>
          <a:graphicData uri="http://schemas.openxmlformats.org/drawingml/2006/table">
            <a:tbl>
              <a:tblPr bandRow="1" bandCol="1">
                <a:tableStyleId>{2D5ABB26-0587-4C30-8999-92F81FD0307C}</a:tableStyleId>
              </a:tblPr>
              <a:tblGrid>
                <a:gridCol w="1416560">
                  <a:extLst>
                    <a:ext uri="{9D8B030D-6E8A-4147-A177-3AD203B41FA5}">
                      <a16:colId xmlns:a16="http://schemas.microsoft.com/office/drawing/2014/main" val="2627535219"/>
                    </a:ext>
                  </a:extLst>
                </a:gridCol>
                <a:gridCol w="3327269">
                  <a:extLst>
                    <a:ext uri="{9D8B030D-6E8A-4147-A177-3AD203B41FA5}">
                      <a16:colId xmlns:a16="http://schemas.microsoft.com/office/drawing/2014/main" val="383230756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Airline</a:t>
                      </a:r>
                      <a:endParaRPr lang="en-GB" sz="1200" b="0" i="0" u="none" strike="noStrike" dirty="0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Name of the Airline</a:t>
                      </a:r>
                      <a:endParaRPr lang="en-GB" sz="1200" b="0" i="0" u="none" strike="noStrike" dirty="0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18655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Date_of_Journey</a:t>
                      </a:r>
                      <a:endParaRPr lang="en-GB" sz="1200" b="0" i="0" u="none" strike="noStrike" dirty="0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Date on which the journey happened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787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Source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City of the departure of the flight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9753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Destination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City of the arrival of the flight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558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Route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Route of the flight</a:t>
                      </a:r>
                      <a:endParaRPr lang="en-GB" sz="1200" b="0" i="0" u="none" strike="noStrike" dirty="0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725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Dep_Time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Departure time of the flight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93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Arrival_Time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Arrival time of the flight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85552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Duration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Duration of the flight</a:t>
                      </a:r>
                      <a:endParaRPr lang="en-GB" sz="1200" b="0" i="0" u="none" strike="noStrike" dirty="0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409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Total_Stops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Number of stops during the journey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9930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Additional_Info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Additional information about the journey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70309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accent1"/>
                          </a:solidFill>
                          <a:effectLst/>
                        </a:rPr>
                        <a:t>Price</a:t>
                      </a:r>
                      <a:endParaRPr lang="en-GB" sz="1200" b="0" i="0" u="none" strike="noStrike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Price of the ticket for a single journey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Barlow Semi Condensed" panose="00000506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97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9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448124" y="112490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378509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2" y="1194747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3847823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Prepare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3" y="127581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393776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64587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The data was read in the .xlsx format.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E11436-5700-B883-4700-D1BC991C0FCA}"/>
              </a:ext>
            </a:extLst>
          </p:cNvPr>
          <p:cNvSpPr/>
          <p:nvPr/>
        </p:nvSpPr>
        <p:spPr>
          <a:xfrm>
            <a:off x="3707233" y="1626985"/>
            <a:ext cx="4743830" cy="364587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Quick Look at the Data Structure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5870A1-960E-F9F2-BFB1-746B8B43FDCB}"/>
              </a:ext>
            </a:extLst>
          </p:cNvPr>
          <p:cNvCxnSpPr>
            <a:cxnSpLocks/>
          </p:cNvCxnSpPr>
          <p:nvPr/>
        </p:nvCxnSpPr>
        <p:spPr>
          <a:xfrm>
            <a:off x="3235192" y="1321735"/>
            <a:ext cx="4714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AE4EF8-15BF-5C39-5869-36C6A0D3A8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36431" y="1809278"/>
            <a:ext cx="4708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oogle Shape;2107;p37">
            <a:extLst>
              <a:ext uri="{FF2B5EF4-FFF2-40B4-BE49-F238E27FC236}">
                <a16:creationId xmlns:a16="http://schemas.microsoft.com/office/drawing/2014/main" id="{91709A8A-E158-8A05-8979-019370AE203A}"/>
              </a:ext>
            </a:extLst>
          </p:cNvPr>
          <p:cNvGrpSpPr/>
          <p:nvPr/>
        </p:nvGrpSpPr>
        <p:grpSpPr>
          <a:xfrm>
            <a:off x="448127" y="2007311"/>
            <a:ext cx="635100" cy="635100"/>
            <a:chOff x="917231" y="750460"/>
            <a:chExt cx="635100" cy="635100"/>
          </a:xfrm>
        </p:grpSpPr>
        <p:sp>
          <p:nvSpPr>
            <p:cNvPr id="18" name="Google Shape;2108;p37">
              <a:extLst>
                <a:ext uri="{FF2B5EF4-FFF2-40B4-BE49-F238E27FC236}">
                  <a16:creationId xmlns:a16="http://schemas.microsoft.com/office/drawing/2014/main" id="{5035F97F-BCE2-1D68-8A6E-9988FFBE1D85}"/>
                </a:ext>
              </a:extLst>
            </p:cNvPr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9;p37">
              <a:extLst>
                <a:ext uri="{FF2B5EF4-FFF2-40B4-BE49-F238E27FC236}">
                  <a16:creationId xmlns:a16="http://schemas.microsoft.com/office/drawing/2014/main" id="{CCA6B9CC-BF3F-7CEA-B0C2-C3EE90FCB574}"/>
                </a:ext>
              </a:extLst>
            </p:cNvPr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110;p37">
            <a:extLst>
              <a:ext uri="{FF2B5EF4-FFF2-40B4-BE49-F238E27FC236}">
                <a16:creationId xmlns:a16="http://schemas.microsoft.com/office/drawing/2014/main" id="{F413C9CE-E07F-87A1-B222-2CABBD424BF4}"/>
              </a:ext>
            </a:extLst>
          </p:cNvPr>
          <p:cNvGrpSpPr/>
          <p:nvPr/>
        </p:nvGrpSpPr>
        <p:grpSpPr>
          <a:xfrm>
            <a:off x="678159" y="2714951"/>
            <a:ext cx="175013" cy="27000"/>
            <a:chOff x="5662375" y="212375"/>
            <a:chExt cx="175013" cy="27000"/>
          </a:xfrm>
        </p:grpSpPr>
        <p:sp>
          <p:nvSpPr>
            <p:cNvPr id="21" name="Google Shape;2111;p37">
              <a:extLst>
                <a:ext uri="{FF2B5EF4-FFF2-40B4-BE49-F238E27FC236}">
                  <a16:creationId xmlns:a16="http://schemas.microsoft.com/office/drawing/2014/main" id="{A207769E-656A-B4F7-1841-407612F4E266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" name="Google Shape;2112;p37">
              <a:extLst>
                <a:ext uri="{FF2B5EF4-FFF2-40B4-BE49-F238E27FC236}">
                  <a16:creationId xmlns:a16="http://schemas.microsoft.com/office/drawing/2014/main" id="{1161879F-C73B-8875-09E2-4B8E86E22509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" name="Google Shape;2113;p37">
              <a:extLst>
                <a:ext uri="{FF2B5EF4-FFF2-40B4-BE49-F238E27FC236}">
                  <a16:creationId xmlns:a16="http://schemas.microsoft.com/office/drawing/2014/main" id="{43B7B4AB-F347-E1E5-E528-9ADF381010AC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" name="Google Shape;2140;p37">
            <a:extLst>
              <a:ext uri="{FF2B5EF4-FFF2-40B4-BE49-F238E27FC236}">
                <a16:creationId xmlns:a16="http://schemas.microsoft.com/office/drawing/2014/main" id="{82119B11-4BB2-22A3-5116-439B05371AE6}"/>
              </a:ext>
            </a:extLst>
          </p:cNvPr>
          <p:cNvSpPr txBox="1">
            <a:spLocks/>
          </p:cNvSpPr>
          <p:nvPr/>
        </p:nvSpPr>
        <p:spPr>
          <a:xfrm>
            <a:off x="1267185" y="2070067"/>
            <a:ext cx="1497206" cy="50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000" b="1" dirty="0"/>
              <a:t>Get the Data</a:t>
            </a:r>
          </a:p>
        </p:txBody>
      </p:sp>
      <p:sp>
        <p:nvSpPr>
          <p:cNvPr id="25" name="Google Shape;2147;p37">
            <a:extLst>
              <a:ext uri="{FF2B5EF4-FFF2-40B4-BE49-F238E27FC236}">
                <a16:creationId xmlns:a16="http://schemas.microsoft.com/office/drawing/2014/main" id="{4C32D227-6813-25CA-5155-B0542CFF7167}"/>
              </a:ext>
            </a:extLst>
          </p:cNvPr>
          <p:cNvSpPr txBox="1">
            <a:spLocks/>
          </p:cNvSpPr>
          <p:nvPr/>
        </p:nvSpPr>
        <p:spPr>
          <a:xfrm>
            <a:off x="513294" y="215858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02</a:t>
            </a:r>
          </a:p>
        </p:txBody>
      </p: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3E5414D2-BA4A-6EB0-E9D5-8D38E7D72356}"/>
              </a:ext>
            </a:extLst>
          </p:cNvPr>
          <p:cNvCxnSpPr>
            <a:cxnSpLocks/>
          </p:cNvCxnSpPr>
          <p:nvPr/>
        </p:nvCxnSpPr>
        <p:spPr>
          <a:xfrm flipV="1">
            <a:off x="3235192" y="1307559"/>
            <a:ext cx="0" cy="1017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5D18D1-20F9-55AF-E50C-4A77D2649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993" y="2128705"/>
            <a:ext cx="2990401" cy="292482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F7EDC5-6D93-4EBA-F401-17975A41F556}"/>
              </a:ext>
            </a:extLst>
          </p:cNvPr>
          <p:cNvCxnSpPr>
            <a:cxnSpLocks/>
          </p:cNvCxnSpPr>
          <p:nvPr/>
        </p:nvCxnSpPr>
        <p:spPr>
          <a:xfrm>
            <a:off x="2777991" y="2324835"/>
            <a:ext cx="914400" cy="9144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8127" y="2899047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8159" y="3606687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111738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378509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7185" y="2961803"/>
            <a:ext cx="1880064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Explore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1180170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3847823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Prepare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13294" y="305032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126947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393776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5"/>
            <a:ext cx="4743830" cy="854693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The following is a Box Plot of ticket prices of different airlines.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552612"/>
            <a:ext cx="559984" cy="166396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E34EF3-E368-9471-C083-CEAFC00F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497" y="2227892"/>
            <a:ext cx="5270840" cy="24163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586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Google Shape;2107;p37"/>
          <p:cNvGrpSpPr/>
          <p:nvPr/>
        </p:nvGrpSpPr>
        <p:grpSpPr>
          <a:xfrm>
            <a:off x="441037" y="3809141"/>
            <a:ext cx="635100" cy="635100"/>
            <a:chOff x="917231" y="750460"/>
            <a:chExt cx="635100" cy="635100"/>
          </a:xfrm>
        </p:grpSpPr>
        <p:sp>
          <p:nvSpPr>
            <p:cNvPr id="2108" name="Google Shape;210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37"/>
          <p:cNvGrpSpPr/>
          <p:nvPr/>
        </p:nvGrpSpPr>
        <p:grpSpPr>
          <a:xfrm>
            <a:off x="671069" y="4516781"/>
            <a:ext cx="175013" cy="27000"/>
            <a:chOff x="5662375" y="212375"/>
            <a:chExt cx="175013" cy="27000"/>
          </a:xfrm>
        </p:grpSpPr>
        <p:sp>
          <p:nvSpPr>
            <p:cNvPr id="211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14" name="Google Shape;2114;p37"/>
          <p:cNvGrpSpPr/>
          <p:nvPr/>
        </p:nvGrpSpPr>
        <p:grpSpPr>
          <a:xfrm>
            <a:off x="448127" y="201275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48127" y="289892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48127" y="109851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60094" y="3871897"/>
            <a:ext cx="1887155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</a:rPr>
              <a:t>Prepare the Data</a:t>
            </a:r>
            <a:endParaRPr sz="2000"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67185" y="2082595"/>
            <a:ext cx="1497206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67182" y="2961705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Explore the Data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67182" y="1161241"/>
            <a:ext cx="1880067" cy="50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Problem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6204" y="3960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0296" y="21636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0296" y="305100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0296" y="125118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12A112-A1B5-E34C-2F39-126F211EF84C}"/>
              </a:ext>
            </a:extLst>
          </p:cNvPr>
          <p:cNvSpPr/>
          <p:nvPr/>
        </p:nvSpPr>
        <p:spPr>
          <a:xfrm>
            <a:off x="3707233" y="1125266"/>
            <a:ext cx="4743830" cy="372918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DATA CLEANING</a:t>
            </a:r>
          </a:p>
        </p:txBody>
      </p:sp>
      <p:sp>
        <p:nvSpPr>
          <p:cNvPr id="8" name="Google Shape;1884;p35">
            <a:hlinkClick r:id="rId3" action="ppaction://hlinksldjump"/>
            <a:extLst>
              <a:ext uri="{FF2B5EF4-FFF2-40B4-BE49-F238E27FC236}">
                <a16:creationId xmlns:a16="http://schemas.microsoft.com/office/drawing/2014/main" id="{55296303-2150-B85F-13E0-2E9CE6FCF3DE}"/>
              </a:ext>
            </a:extLst>
          </p:cNvPr>
          <p:cNvSpPr txBox="1">
            <a:spLocks/>
          </p:cNvSpPr>
          <p:nvPr/>
        </p:nvSpPr>
        <p:spPr>
          <a:xfrm>
            <a:off x="339767" y="235871"/>
            <a:ext cx="540183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200" dirty="0"/>
              <a:t>Air Ticket Price Prediction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D89CE1-B262-64C3-744A-C031DBC0A40A}"/>
              </a:ext>
            </a:extLst>
          </p:cNvPr>
          <p:cNvCxnSpPr>
            <a:cxnSpLocks/>
            <a:stCxn id="2140" idx="3"/>
            <a:endCxn id="5" idx="1"/>
          </p:cNvCxnSpPr>
          <p:nvPr/>
        </p:nvCxnSpPr>
        <p:spPr>
          <a:xfrm flipV="1">
            <a:off x="3147249" y="1311725"/>
            <a:ext cx="559984" cy="2814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589D6C-C3F2-BF3B-A03C-B993956F17D3}"/>
              </a:ext>
            </a:extLst>
          </p:cNvPr>
          <p:cNvSpPr/>
          <p:nvPr/>
        </p:nvSpPr>
        <p:spPr>
          <a:xfrm>
            <a:off x="3703402" y="1530070"/>
            <a:ext cx="2371915" cy="303144"/>
          </a:xfrm>
          <a:prstGeom prst="flowChartAlternateProces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 pitchFamily="2" charset="0"/>
              </a:rPr>
              <a:t>Fix or remove outliers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99B1B6-40D1-6A6B-90FD-AD7225C3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058" y="1896410"/>
            <a:ext cx="2690325" cy="147231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12E4E0-EDA7-B811-1613-3A1256BA97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86"/>
          <a:stretch/>
        </p:blipFill>
        <p:spPr>
          <a:xfrm>
            <a:off x="3718058" y="3453286"/>
            <a:ext cx="3790664" cy="15731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08114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1186</Words>
  <Application>Microsoft Office PowerPoint</Application>
  <PresentationFormat>On-screen Show (16:9)</PresentationFormat>
  <Paragraphs>405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Barlow Semi Condensed</vt:lpstr>
      <vt:lpstr>Barlow Semi Condensed Medium</vt:lpstr>
      <vt:lpstr>Fjalla One</vt:lpstr>
      <vt:lpstr>Technology Consulting by Slidesgo</vt:lpstr>
      <vt:lpstr>Air Ticket Price Prediction Model</vt:lpstr>
      <vt:lpstr>—Clive James</vt:lpstr>
      <vt:lpstr>Table of Contents</vt:lpstr>
      <vt:lpstr>01</vt:lpstr>
      <vt:lpstr>01</vt:lpstr>
      <vt:lpstr>01</vt:lpstr>
      <vt:lpstr>01</vt:lpstr>
      <vt:lpstr>03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05</vt:lpstr>
      <vt:lpstr>05</vt:lpstr>
      <vt:lpstr>05</vt:lpstr>
      <vt:lpstr>05</vt:lpstr>
      <vt:lpstr>05</vt:lpstr>
      <vt:lpstr>05</vt:lpstr>
      <vt:lpstr>05</vt:lpstr>
      <vt:lpstr>06</vt:lpstr>
      <vt:lpstr>06</vt:lpstr>
      <vt:lpstr>07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Ticket Price Prediction Model</dc:title>
  <cp:lastModifiedBy>Abhishek Narayanan</cp:lastModifiedBy>
  <cp:revision>164</cp:revision>
  <dcterms:modified xsi:type="dcterms:W3CDTF">2022-12-18T09:52:35Z</dcterms:modified>
</cp:coreProperties>
</file>