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147472878" r:id="rId2"/>
    <p:sldId id="2147472879" r:id="rId3"/>
    <p:sldId id="2147472882" r:id="rId4"/>
    <p:sldId id="2147472880" r:id="rId5"/>
    <p:sldId id="2147472881" r:id="rId6"/>
    <p:sldId id="2147472883" r:id="rId7"/>
    <p:sldId id="2147472890" r:id="rId8"/>
    <p:sldId id="2147472885" r:id="rId9"/>
    <p:sldId id="2147472886" r:id="rId10"/>
    <p:sldId id="2147472889" r:id="rId11"/>
    <p:sldId id="2147472888" r:id="rId12"/>
    <p:sldId id="214747288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2260" userDrawn="1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1070D1-BC8C-4ADF-A6E5-82999A30550F}" v="6" dt="2025-05-15T05:47:22.7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9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>
        <p:guide orient="horz" pos="2160"/>
        <p:guide orient="horz" pos="22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deep Deb" userId="f7fbc3b4ed630359" providerId="LiveId" clId="{5C1070D1-BC8C-4ADF-A6E5-82999A30550F}"/>
    <pc:docChg chg="custSel modSld">
      <pc:chgData name="Rajdeep Deb" userId="f7fbc3b4ed630359" providerId="LiveId" clId="{5C1070D1-BC8C-4ADF-A6E5-82999A30550F}" dt="2025-05-15T05:56:50.391" v="21" actId="478"/>
      <pc:docMkLst>
        <pc:docMk/>
      </pc:docMkLst>
      <pc:sldChg chg="addSp delSp modSp mod">
        <pc:chgData name="Rajdeep Deb" userId="f7fbc3b4ed630359" providerId="LiveId" clId="{5C1070D1-BC8C-4ADF-A6E5-82999A30550F}" dt="2025-05-15T05:56:50.391" v="21" actId="478"/>
        <pc:sldMkLst>
          <pc:docMk/>
          <pc:sldMk cId="4250947551" sldId="2147472878"/>
        </pc:sldMkLst>
        <pc:spChg chg="add del">
          <ac:chgData name="Rajdeep Deb" userId="f7fbc3b4ed630359" providerId="LiveId" clId="{5C1070D1-BC8C-4ADF-A6E5-82999A30550F}" dt="2025-05-15T05:56:50.391" v="21" actId="478"/>
          <ac:spMkLst>
            <pc:docMk/>
            <pc:sldMk cId="4250947551" sldId="2147472878"/>
            <ac:spMk id="6" creationId="{8508C55E-D8C4-D91A-CC70-ACAD5EBB60D2}"/>
          </ac:spMkLst>
        </pc:spChg>
        <pc:picChg chg="add del mod modCrop">
          <ac:chgData name="Rajdeep Deb" userId="f7fbc3b4ed630359" providerId="LiveId" clId="{5C1070D1-BC8C-4ADF-A6E5-82999A30550F}" dt="2025-05-15T05:46:54.364" v="12" actId="478"/>
          <ac:picMkLst>
            <pc:docMk/>
            <pc:sldMk cId="4250947551" sldId="2147472878"/>
            <ac:picMk id="2" creationId="{A33827AF-C92D-11FD-D856-B005A111ABF7}"/>
          </ac:picMkLst>
        </pc:picChg>
        <pc:picChg chg="add mod modCrop">
          <ac:chgData name="Rajdeep Deb" userId="f7fbc3b4ed630359" providerId="LiveId" clId="{5C1070D1-BC8C-4ADF-A6E5-82999A30550F}" dt="2025-05-15T05:47:22.759" v="19"/>
          <ac:picMkLst>
            <pc:docMk/>
            <pc:sldMk cId="4250947551" sldId="2147472878"/>
            <ac:picMk id="3" creationId="{D4222396-460F-7209-D91C-B8AAF51E8D92}"/>
          </ac:picMkLst>
        </pc:picChg>
      </pc:sldChg>
      <pc:sldChg chg="addSp delSp modSp mod">
        <pc:chgData name="Rajdeep Deb" userId="f7fbc3b4ed630359" providerId="LiveId" clId="{5C1070D1-BC8C-4ADF-A6E5-82999A30550F}" dt="2025-05-07T09:54:23.481" v="4" actId="1076"/>
        <pc:sldMkLst>
          <pc:docMk/>
          <pc:sldMk cId="3283147858" sldId="2147472880"/>
        </pc:sldMkLst>
        <pc:picChg chg="add mod ord">
          <ac:chgData name="Rajdeep Deb" userId="f7fbc3b4ed630359" providerId="LiveId" clId="{5C1070D1-BC8C-4ADF-A6E5-82999A30550F}" dt="2025-05-07T09:54:23.481" v="4" actId="1076"/>
          <ac:picMkLst>
            <pc:docMk/>
            <pc:sldMk cId="3283147858" sldId="2147472880"/>
            <ac:picMk id="2" creationId="{10749180-87F9-7B9F-1A81-F80D804FEEA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0990D-BEE7-428F-BEA7-CD132BB126CB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3E916-9206-4359-A5EC-4DC511DE93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190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1B442-9600-58A6-083C-FEAF89FA39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3367D5-41DC-FF60-847F-17B75FF6C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3BB34-556E-0966-6F92-343A2AC25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DDED5-CD05-6E65-1985-D622F59D8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8FDCA-3B05-FA1B-062B-D23F7C93F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072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617D8-E625-A649-4103-CB6BE3C23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A0F85F-006C-0F23-3CF0-D408E8DEFB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156EB-1553-6534-93E7-6C12019D3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0FE81-665C-0E1F-8D03-825ECDD77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C882C-61C6-DF94-5DFA-DB18C5671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208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2C739E-F6FA-8D18-8930-B4FA8BD007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DAE97F-0C61-37D7-EF29-9962B3C5C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47168-4B40-C3D8-6697-8CF6A2A01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0AE27-A8C0-8242-EAE3-A0AE6D100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7364D-0A4F-C89E-73CD-43D9452D2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404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E716F-7201-0CB5-B8AB-EFDCA83F8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F5C2C-AD2D-3C26-9B54-DDA497A81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8E6A1-12C1-7C20-9B2B-65639F0DB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E0D12-0E22-0FB7-1391-492751A5B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111FD-D7C0-F51C-9805-08AEB4C73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3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03BE3-659C-CD66-BCA4-9E0A8AEF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CCA4C-AFBF-AB79-CDC0-9D7CD3360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20718-294B-4182-26D4-6EF5DC261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1E70B-566B-5FFC-CF93-C50D0693E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91533-A6F2-7B20-6B2A-51208DA2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386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920CA-CA81-5391-DBDC-37D39E907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5DF10-60AA-6CBD-D262-0286E3CF5A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E78AE9-E06C-B75C-4C7A-CAF21E825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E6C3E8-63CF-0ADA-76DC-0ADB1C1AA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92FC2-7DFD-7FBA-DD89-B2236764E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4998A7-8965-2228-1304-FF77A6A7C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830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94D3-791D-C891-471C-79EB71D67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B38BE-7CEB-05E7-809D-AB1714823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EE680-0624-BF11-7E4E-C78412D02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042697-CE99-B4AF-24CF-BDB1CE42E7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6091B4-0D12-EC55-7F77-3C8359AE77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012F8D-6B04-FCBF-10DF-33FA531EF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77E168-5B1B-3EC2-3498-1CE3F60E3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753F28-FAE5-8422-A041-BCB86185B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338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D6749-CC26-6235-01AC-448812111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16E708-0854-F520-80EC-2941A4F1C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04F4D-0A54-103E-12BE-C420D71D2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D56405-5921-2191-F877-D4F95A11B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392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A82B95-8AE6-1067-D102-C7C843E3B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EB5CA8-122D-50B8-9376-77C3FB8F1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A49215-2E39-61B5-66AF-4A7C18F31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996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B6169-B55A-F156-7A53-712C909DA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10D9-5ED6-258C-9F23-7119F60D0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DAC52-984A-7958-BB57-C528177E4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6D48AD-271A-E5B9-9733-EA2DFBACF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049782-4D31-F8F3-D2A6-89627CAA8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2C30F-9999-DC12-5922-D9C3CD430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3912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03B51-1F8D-1A06-067E-A3A0C7F08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290E75-A00D-547F-C47B-9E582F4273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D1BBA9-859E-55CA-7EFB-8AA65EFF3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FC35F-AD5E-6693-80D4-8D6C2C3B9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97E06-BF9A-A5E9-3CF6-734A85607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3CAE4C-9D46-7D8B-8A82-F05776F18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072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776DAD-1FC4-CCB8-53E6-A84C007F4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3D253-F1F9-89E3-E3D7-4575EEBC9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8AFA3-748A-E9EE-E51E-D8E82AEF00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81072-5C7B-4C40-8165-76D9C36DE56C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17BA2-5D7C-F3B5-E4E0-B575D1F31C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6C372-1016-6DEC-B705-388795BE99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FD556-015B-4EF7-A85F-E45387836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2664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80A2213-9191-FA18-A9D2-8F712EE7D87D}"/>
              </a:ext>
            </a:extLst>
          </p:cNvPr>
          <p:cNvSpPr txBox="1"/>
          <p:nvPr/>
        </p:nvSpPr>
        <p:spPr>
          <a:xfrm>
            <a:off x="574978" y="1085486"/>
            <a:ext cx="10798514" cy="1809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lnSpc>
                <a:spcPct val="125000"/>
              </a:lnSpc>
              <a:buNone/>
            </a:pPr>
            <a:r>
              <a:rPr lang="en-US" sz="6000" b="0" i="0" u="none" strike="noStrike" dirty="0">
                <a:solidFill>
                  <a:srgbClr val="262626"/>
                </a:solidFill>
                <a:effectLst/>
                <a:latin typeface="Bahnschrift SemiBold SemiConden" panose="020B0502040204020203" pitchFamily="34" charset="0"/>
              </a:rPr>
              <a:t>Lecture-2</a:t>
            </a:r>
            <a:endParaRPr lang="en-US" sz="2000" b="0" dirty="0">
              <a:effectLst/>
              <a:latin typeface="Bahnschrift SemiBold SemiConden" panose="020B0502040204020203" pitchFamily="34" charset="0"/>
            </a:endParaRPr>
          </a:p>
          <a:p>
            <a:pPr>
              <a:lnSpc>
                <a:spcPct val="125000"/>
              </a:lnSpc>
              <a:buNone/>
            </a:pPr>
            <a:r>
              <a:rPr lang="en-US" sz="3200" b="1" dirty="0">
                <a:latin typeface="Bahnschrift SemiBold SemiConden" panose="020B0502040204020203" pitchFamily="34" charset="0"/>
              </a:rPr>
              <a:t>Introduction to JavaScript </a:t>
            </a:r>
          </a:p>
        </p:txBody>
      </p:sp>
    </p:spTree>
    <p:extLst>
      <p:ext uri="{BB962C8B-B14F-4D97-AF65-F5344CB8AC3E}">
        <p14:creationId xmlns:p14="http://schemas.microsoft.com/office/powerpoint/2010/main" val="4250947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7ECF26-5B04-85A6-B992-551B92FA55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3E7BD3-CCDA-0C51-A013-FF352245B563}"/>
              </a:ext>
            </a:extLst>
          </p:cNvPr>
          <p:cNvSpPr txBox="1"/>
          <p:nvPr/>
        </p:nvSpPr>
        <p:spPr>
          <a:xfrm>
            <a:off x="1732220" y="130722"/>
            <a:ext cx="102074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IN" sz="3600" b="1" dirty="0"/>
              <a:t>Logical Operators</a:t>
            </a:r>
            <a:endParaRPr lang="en-IN" sz="3600" dirty="0">
              <a:solidFill>
                <a:prstClr val="black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026EE3-E018-1F05-129E-423023942BA3}"/>
              </a:ext>
            </a:extLst>
          </p:cNvPr>
          <p:cNvSpPr txBox="1"/>
          <p:nvPr/>
        </p:nvSpPr>
        <p:spPr>
          <a:xfrm>
            <a:off x="903324" y="1257298"/>
            <a:ext cx="10813551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b="1" dirty="0"/>
              <a:t>OR operator --- ||</a:t>
            </a:r>
          </a:p>
          <a:p>
            <a:pPr algn="just"/>
            <a:endParaRPr lang="en-IN" sz="2400" b="1" dirty="0"/>
          </a:p>
          <a:p>
            <a:pPr algn="just"/>
            <a:r>
              <a:rPr lang="en-US" sz="2400" dirty="0"/>
              <a:t>let </a:t>
            </a:r>
            <a:r>
              <a:rPr lang="en-US" sz="2400" dirty="0" err="1"/>
              <a:t>hasCoupon</a:t>
            </a:r>
            <a:r>
              <a:rPr lang="en-US" sz="2400" dirty="0"/>
              <a:t> = false;</a:t>
            </a:r>
          </a:p>
          <a:p>
            <a:pPr algn="just"/>
            <a:r>
              <a:rPr lang="en-US" sz="2400" dirty="0"/>
              <a:t>let </a:t>
            </a:r>
            <a:r>
              <a:rPr lang="en-US" sz="2400" dirty="0" err="1"/>
              <a:t>isMember</a:t>
            </a:r>
            <a:r>
              <a:rPr lang="en-US" sz="2400" dirty="0"/>
              <a:t> = true;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if (</a:t>
            </a:r>
            <a:r>
              <a:rPr lang="en-US" sz="2400" dirty="0" err="1"/>
              <a:t>hasCoupon</a:t>
            </a:r>
            <a:r>
              <a:rPr lang="en-US" sz="2400" dirty="0"/>
              <a:t> || </a:t>
            </a:r>
            <a:r>
              <a:rPr lang="en-US" sz="2400" dirty="0" err="1"/>
              <a:t>isMember</a:t>
            </a:r>
            <a:r>
              <a:rPr lang="en-US" sz="2400" dirty="0"/>
              <a:t>) {</a:t>
            </a:r>
          </a:p>
          <a:p>
            <a:pPr algn="just"/>
            <a:r>
              <a:rPr lang="en-US" sz="2400" dirty="0"/>
              <a:t>  console.log("You get a discount!");</a:t>
            </a:r>
          </a:p>
          <a:p>
            <a:pPr algn="just"/>
            <a:r>
              <a:rPr lang="en-US" sz="2400" dirty="0"/>
              <a:t>}</a:t>
            </a:r>
          </a:p>
          <a:p>
            <a:pPr algn="just"/>
            <a:endParaRPr lang="en-IN" sz="2400" b="1" dirty="0"/>
          </a:p>
          <a:p>
            <a:pPr algn="just"/>
            <a:endParaRPr lang="en-IN" sz="2400" b="1" dirty="0"/>
          </a:p>
          <a:p>
            <a:pPr algn="just"/>
            <a:endParaRPr lang="en-IN" sz="2400" dirty="0"/>
          </a:p>
          <a:p>
            <a:pPr algn="just"/>
            <a:endParaRPr lang="en-IN" sz="2400" dirty="0"/>
          </a:p>
          <a:p>
            <a:pPr algn="just"/>
            <a:r>
              <a:rPr lang="en-US" sz="2400" b="1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62727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01E313-276A-F30E-B561-659FDA4E1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DCC95F-0FFC-2B72-142D-E7D8CCD6076C}"/>
              </a:ext>
            </a:extLst>
          </p:cNvPr>
          <p:cNvSpPr txBox="1"/>
          <p:nvPr/>
        </p:nvSpPr>
        <p:spPr>
          <a:xfrm>
            <a:off x="1368426" y="130722"/>
            <a:ext cx="102074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IN" sz="3600" b="1" dirty="0"/>
              <a:t>Logical Operators</a:t>
            </a:r>
            <a:endParaRPr lang="en-IN" sz="3600" dirty="0">
              <a:solidFill>
                <a:prstClr val="black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D5BE37-DBD8-BD06-5C8E-FCE0366D2BFE}"/>
              </a:ext>
            </a:extLst>
          </p:cNvPr>
          <p:cNvSpPr txBox="1"/>
          <p:nvPr/>
        </p:nvSpPr>
        <p:spPr>
          <a:xfrm>
            <a:off x="539531" y="1257297"/>
            <a:ext cx="1081355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b="1" dirty="0"/>
              <a:t>NOT operator --- !</a:t>
            </a:r>
          </a:p>
          <a:p>
            <a:pPr algn="just"/>
            <a:endParaRPr lang="en-IN" sz="2400" dirty="0"/>
          </a:p>
          <a:p>
            <a:pPr algn="just"/>
            <a:r>
              <a:rPr lang="en-US" sz="2400" dirty="0"/>
              <a:t>let </a:t>
            </a:r>
            <a:r>
              <a:rPr lang="en-US" sz="2400" dirty="0" err="1"/>
              <a:t>isRaining</a:t>
            </a:r>
            <a:r>
              <a:rPr lang="en-US" sz="2400" dirty="0"/>
              <a:t> = false;</a:t>
            </a:r>
          </a:p>
          <a:p>
            <a:pPr algn="just"/>
            <a:r>
              <a:rPr lang="en-US" sz="2400" dirty="0"/>
              <a:t>if (!</a:t>
            </a:r>
            <a:r>
              <a:rPr lang="en-US" sz="2400" dirty="0" err="1"/>
              <a:t>isRaining</a:t>
            </a:r>
            <a:r>
              <a:rPr lang="en-US" sz="2400" dirty="0"/>
              <a:t>) {</a:t>
            </a:r>
          </a:p>
          <a:p>
            <a:pPr algn="just"/>
            <a:r>
              <a:rPr lang="en-US" sz="2400" dirty="0"/>
              <a:t>  console.log("You can go outside!");</a:t>
            </a:r>
          </a:p>
          <a:p>
            <a:pPr algn="just"/>
            <a:r>
              <a:rPr lang="en-US" sz="2400" dirty="0"/>
              <a:t>}</a:t>
            </a:r>
          </a:p>
          <a:p>
            <a:pPr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85751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9E98FC-5D17-F3D5-5FBC-C5C93ED56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572A93-2282-FBB2-B5AE-7CFD4DE543B4}"/>
              </a:ext>
            </a:extLst>
          </p:cNvPr>
          <p:cNvSpPr txBox="1"/>
          <p:nvPr/>
        </p:nvSpPr>
        <p:spPr>
          <a:xfrm>
            <a:off x="1732220" y="130722"/>
            <a:ext cx="102074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IN" sz="3600" dirty="0"/>
              <a:t>Bitwise Operators</a:t>
            </a: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 SemiBold" panose="020B0502040204020203" pitchFamily="34" charset="0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DE25539-770E-EBCA-ED8D-3DE174382B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793877"/>
              </p:ext>
            </p:extLst>
          </p:nvPr>
        </p:nvGraphicFramePr>
        <p:xfrm>
          <a:off x="186812" y="1229032"/>
          <a:ext cx="11621728" cy="5083280"/>
        </p:xfrm>
        <a:graphic>
          <a:graphicData uri="http://schemas.openxmlformats.org/drawingml/2006/table">
            <a:tbl>
              <a:tblPr/>
              <a:tblGrid>
                <a:gridCol w="2905432">
                  <a:extLst>
                    <a:ext uri="{9D8B030D-6E8A-4147-A177-3AD203B41FA5}">
                      <a16:colId xmlns:a16="http://schemas.microsoft.com/office/drawing/2014/main" val="4106314311"/>
                    </a:ext>
                  </a:extLst>
                </a:gridCol>
                <a:gridCol w="2905432">
                  <a:extLst>
                    <a:ext uri="{9D8B030D-6E8A-4147-A177-3AD203B41FA5}">
                      <a16:colId xmlns:a16="http://schemas.microsoft.com/office/drawing/2014/main" val="1797222184"/>
                    </a:ext>
                  </a:extLst>
                </a:gridCol>
                <a:gridCol w="2905432">
                  <a:extLst>
                    <a:ext uri="{9D8B030D-6E8A-4147-A177-3AD203B41FA5}">
                      <a16:colId xmlns:a16="http://schemas.microsoft.com/office/drawing/2014/main" val="2822090856"/>
                    </a:ext>
                  </a:extLst>
                </a:gridCol>
                <a:gridCol w="2905432">
                  <a:extLst>
                    <a:ext uri="{9D8B030D-6E8A-4147-A177-3AD203B41FA5}">
                      <a16:colId xmlns:a16="http://schemas.microsoft.com/office/drawing/2014/main" val="1446266298"/>
                    </a:ext>
                  </a:extLst>
                </a:gridCol>
              </a:tblGrid>
              <a:tr h="50832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Operator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Example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4700991"/>
                  </a:ext>
                </a:extLst>
              </a:tr>
              <a:tr h="88957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latin typeface="Courier New" panose="02070309020205020404" pitchFamily="49" charset="0"/>
                        </a:rPr>
                        <a:t>&amp;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AND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1 if both bits are 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latin typeface="Courier New" panose="02070309020205020404" pitchFamily="49" charset="0"/>
                        </a:rPr>
                        <a:t>5 &amp; 1 → 0101 &amp; 0001 = 0001 (1)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286681"/>
                  </a:ext>
                </a:extLst>
              </a:tr>
              <a:tr h="50832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`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`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1 if at least one bit is 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9974224"/>
                  </a:ext>
                </a:extLst>
              </a:tr>
              <a:tr h="88957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latin typeface="Courier New" panose="02070309020205020404" pitchFamily="49" charset="0"/>
                        </a:rPr>
                        <a:t>^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XOR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1 if bits are different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latin typeface="Courier New" panose="02070309020205020404" pitchFamily="49" charset="0"/>
                        </a:rPr>
                        <a:t>5 ^ 1 → 0101 ^ 0001 = 0100 (4)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2168780"/>
                  </a:ext>
                </a:extLst>
              </a:tr>
              <a:tr h="50832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latin typeface="Courier New" panose="02070309020205020404" pitchFamily="49" charset="0"/>
                        </a:rPr>
                        <a:t>~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NOT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Inverts all bits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latin typeface="Courier New" panose="02070309020205020404" pitchFamily="49" charset="0"/>
                        </a:rPr>
                        <a:t>~5 → -(5+1) = -6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287013"/>
                  </a:ext>
                </a:extLst>
              </a:tr>
              <a:tr h="88957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latin typeface="Courier New" panose="02070309020205020404" pitchFamily="49" charset="0"/>
                        </a:rPr>
                        <a:t>&lt;&lt;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Left shift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Shifts bits left (×2 per shift)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latin typeface="Courier New" panose="02070309020205020404" pitchFamily="49" charset="0"/>
                        </a:rPr>
                        <a:t>5 &lt;&lt; 1 → 10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5113313"/>
                  </a:ext>
                </a:extLst>
              </a:tr>
              <a:tr h="88957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latin typeface="Courier New" panose="02070309020205020404" pitchFamily="49" charset="0"/>
                        </a:rPr>
                        <a:t>&gt;&gt;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Right shift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Shifts bits right (÷2 per shift)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>
                          <a:latin typeface="Courier New" panose="02070309020205020404" pitchFamily="49" charset="0"/>
                        </a:rPr>
                        <a:t>10 &gt;&gt; 1 → 5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8209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8905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C2B2B0-1801-E26B-4146-DBAB4371C7F6}"/>
              </a:ext>
            </a:extLst>
          </p:cNvPr>
          <p:cNvSpPr txBox="1"/>
          <p:nvPr/>
        </p:nvSpPr>
        <p:spPr>
          <a:xfrm>
            <a:off x="1606727" y="95645"/>
            <a:ext cx="102074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IN" sz="3600" dirty="0"/>
              <a:t>Scope of JavaScript</a:t>
            </a: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 SemiBold" panose="020B0502040204020203" pitchFamily="34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31B130-EA7C-5D2F-ADFE-20E09D049E20}"/>
              </a:ext>
            </a:extLst>
          </p:cNvPr>
          <p:cNvSpPr txBox="1"/>
          <p:nvPr/>
        </p:nvSpPr>
        <p:spPr>
          <a:xfrm>
            <a:off x="377787" y="1883327"/>
            <a:ext cx="6111503" cy="6493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IN" sz="2000" dirty="0"/>
              <a:t>Global Scope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 </a:t>
            </a:r>
            <a:r>
              <a:rPr lang="en-US" sz="2000" dirty="0"/>
              <a:t>Variables declared </a:t>
            </a:r>
            <a:r>
              <a:rPr lang="en-US" sz="2000" b="1" dirty="0"/>
              <a:t>outside any function or block</a:t>
            </a:r>
            <a:r>
              <a:rPr lang="en-US" sz="2000" dirty="0"/>
              <a:t> are in the </a:t>
            </a:r>
            <a:r>
              <a:rPr lang="en-US" sz="2000" b="1" dirty="0"/>
              <a:t>global scope</a:t>
            </a:r>
            <a:r>
              <a:rPr lang="en-US" sz="2000" dirty="0"/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These can be accessed </a:t>
            </a:r>
            <a:r>
              <a:rPr lang="en-US" sz="2000" b="1" dirty="0"/>
              <a:t>anywhere</a:t>
            </a:r>
            <a:r>
              <a:rPr lang="en-US" sz="2000" dirty="0"/>
              <a:t> in the program.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Example: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let name = "Sam";  // global scope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function </a:t>
            </a:r>
            <a:r>
              <a:rPr lang="en-US" sz="2000" dirty="0" err="1"/>
              <a:t>getName</a:t>
            </a:r>
            <a:r>
              <a:rPr lang="en-US" sz="2000" dirty="0"/>
              <a:t>() {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console.log("Hello " + name);  // accessible here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}</a:t>
            </a:r>
          </a:p>
          <a:p>
            <a:pPr algn="just">
              <a:lnSpc>
                <a:spcPct val="150000"/>
              </a:lnSpc>
            </a:pPr>
            <a:r>
              <a:rPr lang="en-US" sz="2000" dirty="0" err="1"/>
              <a:t>getName</a:t>
            </a:r>
            <a:r>
              <a:rPr lang="en-US" sz="2000" dirty="0"/>
              <a:t>();   // Output: Hello Sam</a:t>
            </a:r>
          </a:p>
          <a:p>
            <a:pPr algn="just">
              <a:lnSpc>
                <a:spcPct val="150000"/>
              </a:lnSpc>
            </a:pPr>
            <a:endParaRPr lang="en-US" sz="2000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just">
              <a:lnSpc>
                <a:spcPct val="150000"/>
              </a:lnSpc>
            </a:pPr>
            <a:endParaRPr lang="en-IN" sz="2000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685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644AA1-F1BF-B99B-56BB-53AACA2EF4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F0987B-2A86-F500-E8CC-2C44EC5F9FEB}"/>
              </a:ext>
            </a:extLst>
          </p:cNvPr>
          <p:cNvSpPr txBox="1"/>
          <p:nvPr/>
        </p:nvSpPr>
        <p:spPr>
          <a:xfrm>
            <a:off x="1584499" y="105035"/>
            <a:ext cx="102074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IN" sz="3600" dirty="0"/>
              <a:t> Scope of JavaScript</a:t>
            </a:r>
            <a:endParaRPr lang="en-IN" sz="3600" dirty="0">
              <a:solidFill>
                <a:prstClr val="black"/>
              </a:solidFill>
              <a:latin typeface="Bahnschrift SemiBold" panose="020B0502040204020203" pitchFamily="34" charset="0"/>
            </a:endParaRPr>
          </a:p>
          <a:p>
            <a:pPr lvl="0">
              <a:defRPr/>
            </a:pP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 SemiBold" panose="020B0502040204020203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62535C-0DFE-6DCC-428B-3A44CD732CB2}"/>
              </a:ext>
            </a:extLst>
          </p:cNvPr>
          <p:cNvSpPr txBox="1"/>
          <p:nvPr/>
        </p:nvSpPr>
        <p:spPr>
          <a:xfrm>
            <a:off x="993058" y="1506483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2. </a:t>
            </a:r>
            <a:r>
              <a:rPr lang="en-IN" b="1" dirty="0"/>
              <a:t>Local / Function Scope</a:t>
            </a:r>
          </a:p>
          <a:p>
            <a:endParaRPr lang="en-IN" b="1" dirty="0"/>
          </a:p>
          <a:p>
            <a:r>
              <a:rPr lang="en-US" dirty="0"/>
              <a:t>Variables declared </a:t>
            </a:r>
            <a:r>
              <a:rPr lang="en-US" b="1" dirty="0"/>
              <a:t>inside a function</a:t>
            </a:r>
            <a:r>
              <a:rPr lang="en-US" dirty="0"/>
              <a:t> are </a:t>
            </a:r>
            <a:r>
              <a:rPr lang="en-US" b="1" dirty="0"/>
              <a:t>local</a:t>
            </a:r>
            <a:r>
              <a:rPr lang="en-US" dirty="0"/>
              <a:t> to that function.</a:t>
            </a:r>
            <a:br>
              <a:rPr lang="en-US" dirty="0"/>
            </a:br>
            <a:r>
              <a:rPr lang="en-US" dirty="0"/>
              <a:t>They </a:t>
            </a:r>
            <a:r>
              <a:rPr lang="en-US" b="1" dirty="0"/>
              <a:t>cannot</a:t>
            </a:r>
            <a:r>
              <a:rPr lang="en-US" dirty="0"/>
              <a:t> be accessed </a:t>
            </a:r>
            <a:r>
              <a:rPr lang="en-US" b="1" dirty="0"/>
              <a:t>outside</a:t>
            </a:r>
            <a:r>
              <a:rPr lang="en-US" dirty="0"/>
              <a:t> the function.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function </a:t>
            </a:r>
            <a:r>
              <a:rPr lang="en-US" dirty="0" err="1"/>
              <a:t>getWork</a:t>
            </a:r>
            <a:r>
              <a:rPr lang="en-US" dirty="0"/>
              <a:t>() {</a:t>
            </a:r>
          </a:p>
          <a:p>
            <a:r>
              <a:rPr lang="en-US" dirty="0"/>
              <a:t>  let </a:t>
            </a:r>
            <a:r>
              <a:rPr lang="en-US" dirty="0" err="1"/>
              <a:t>getMessage</a:t>
            </a:r>
            <a:r>
              <a:rPr lang="en-US" dirty="0"/>
              <a:t> = "Inside function";</a:t>
            </a:r>
          </a:p>
          <a:p>
            <a:r>
              <a:rPr lang="en-US" dirty="0"/>
              <a:t>  console.log(</a:t>
            </a:r>
            <a:r>
              <a:rPr lang="en-US" dirty="0" err="1"/>
              <a:t>getMessage</a:t>
            </a:r>
            <a:r>
              <a:rPr lang="en-US" dirty="0"/>
              <a:t>);  // works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getWork</a:t>
            </a:r>
            <a:r>
              <a:rPr lang="en-US" dirty="0"/>
              <a:t>();</a:t>
            </a:r>
          </a:p>
          <a:p>
            <a:r>
              <a:rPr lang="en-US" dirty="0"/>
              <a:t>console.log(</a:t>
            </a:r>
            <a:r>
              <a:rPr lang="en-US" dirty="0" err="1"/>
              <a:t>getMessage</a:t>
            </a:r>
            <a:r>
              <a:rPr lang="en-US" dirty="0"/>
              <a:t>);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6405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18C9E1-15CB-8047-5E7E-92DB424FAB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73A64C-D29E-675C-4092-73ABF7B4DAF6}"/>
              </a:ext>
            </a:extLst>
          </p:cNvPr>
          <p:cNvSpPr txBox="1"/>
          <p:nvPr/>
        </p:nvSpPr>
        <p:spPr>
          <a:xfrm>
            <a:off x="1732220" y="130722"/>
            <a:ext cx="102074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IN" sz="3600" dirty="0"/>
              <a:t>Scope of JavaScript</a:t>
            </a:r>
            <a:endParaRPr lang="en-IN" sz="3600" dirty="0">
              <a:solidFill>
                <a:prstClr val="black"/>
              </a:solidFill>
              <a:latin typeface="Bahnschrift SemiBold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 SemiBold" panose="020B0502040204020203" pitchFamily="34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3F7085-EF59-383D-F044-AF513A19A0C9}"/>
              </a:ext>
            </a:extLst>
          </p:cNvPr>
          <p:cNvSpPr txBox="1"/>
          <p:nvPr/>
        </p:nvSpPr>
        <p:spPr>
          <a:xfrm>
            <a:off x="845574" y="1417992"/>
            <a:ext cx="6096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3. </a:t>
            </a:r>
            <a:r>
              <a:rPr lang="en-US" b="1" dirty="0"/>
              <a:t>Block Scope (ES6 Feature)</a:t>
            </a:r>
            <a:br>
              <a:rPr lang="en-US" b="1" dirty="0"/>
            </a:br>
            <a:endParaRPr lang="en-US" b="1" dirty="0"/>
          </a:p>
          <a:p>
            <a:r>
              <a:rPr lang="en-US" dirty="0"/>
              <a:t>Introduced with </a:t>
            </a:r>
            <a:r>
              <a:rPr lang="en-US" b="1" dirty="0"/>
              <a:t>let</a:t>
            </a:r>
            <a:r>
              <a:rPr lang="en-US" dirty="0"/>
              <a:t> and </a:t>
            </a:r>
            <a:r>
              <a:rPr lang="en-US" b="1" dirty="0"/>
              <a:t>const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Variables declared inside { } (like in loops or if-statements) are </a:t>
            </a:r>
            <a:r>
              <a:rPr lang="en-US" b="1" dirty="0"/>
              <a:t>block-scoped</a:t>
            </a:r>
            <a:r>
              <a:rPr lang="en-US" dirty="0"/>
              <a:t>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if (true) {</a:t>
            </a:r>
          </a:p>
          <a:p>
            <a:r>
              <a:rPr lang="en-US" dirty="0"/>
              <a:t>  let x = 10;</a:t>
            </a:r>
          </a:p>
          <a:p>
            <a:r>
              <a:rPr lang="en-US" dirty="0"/>
              <a:t>  const y = 20;</a:t>
            </a:r>
          </a:p>
          <a:p>
            <a:r>
              <a:rPr lang="en-US" dirty="0"/>
              <a:t>  console.log(x, y);  // </a:t>
            </a:r>
            <a:r>
              <a:rPr lang="en-US" dirty="0" err="1"/>
              <a:t>accesible</a:t>
            </a:r>
            <a:endParaRPr lang="en-US" dirty="0"/>
          </a:p>
          <a:p>
            <a:r>
              <a:rPr lang="en-US" dirty="0"/>
              <a:t>}</a:t>
            </a:r>
          </a:p>
          <a:p>
            <a:r>
              <a:rPr lang="en-US" dirty="0"/>
              <a:t>console.log(x, y); // not </a:t>
            </a:r>
            <a:r>
              <a:rPr lang="en-US" dirty="0" err="1"/>
              <a:t>accesible</a:t>
            </a:r>
            <a:endParaRPr lang="en-US" dirty="0"/>
          </a:p>
          <a:p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b="1" dirty="0"/>
              <a:t>Note: var is not block-scoped — it is function-scoped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3147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201164-79BE-49D8-E9DF-C1E0F5A17F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775C45-274B-28BC-7C0F-005D06237158}"/>
              </a:ext>
            </a:extLst>
          </p:cNvPr>
          <p:cNvSpPr txBox="1"/>
          <p:nvPr/>
        </p:nvSpPr>
        <p:spPr>
          <a:xfrm>
            <a:off x="1732220" y="130722"/>
            <a:ext cx="102074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IN" sz="3600" dirty="0"/>
              <a:t>Scope of JavaScript</a:t>
            </a:r>
            <a:endParaRPr lang="en-IN" sz="3600" dirty="0">
              <a:solidFill>
                <a:prstClr val="black"/>
              </a:solidFill>
              <a:latin typeface="Bahnschrift SemiBold" panose="020B0502040204020203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F551310-8965-95C0-48A8-DDE8444FA3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953661"/>
              </p:ext>
            </p:extLst>
          </p:nvPr>
        </p:nvGraphicFramePr>
        <p:xfrm>
          <a:off x="157316" y="3031422"/>
          <a:ext cx="5840361" cy="1223460"/>
        </p:xfrm>
        <a:graphic>
          <a:graphicData uri="http://schemas.openxmlformats.org/drawingml/2006/table">
            <a:tbl>
              <a:tblPr/>
              <a:tblGrid>
                <a:gridCol w="5840361">
                  <a:extLst>
                    <a:ext uri="{9D8B030D-6E8A-4147-A177-3AD203B41FA5}">
                      <a16:colId xmlns:a16="http://schemas.microsoft.com/office/drawing/2014/main" val="421036947"/>
                    </a:ext>
                  </a:extLst>
                </a:gridCol>
              </a:tblGrid>
              <a:tr h="407820">
                <a:tc>
                  <a:txBody>
                    <a:bodyPr/>
                    <a:lstStyle/>
                    <a:p>
                      <a:pPr lvl="1"/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6246392"/>
                  </a:ext>
                </a:extLst>
              </a:tr>
              <a:tr h="407820">
                <a:tc>
                  <a:txBody>
                    <a:bodyPr/>
                    <a:lstStyle/>
                    <a:p>
                      <a:pPr lvl="1"/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5900372"/>
                  </a:ext>
                </a:extLst>
              </a:tr>
              <a:tr h="407820">
                <a:tc>
                  <a:txBody>
                    <a:bodyPr/>
                    <a:lstStyle/>
                    <a:p>
                      <a:pPr lvl="1"/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453051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61150A9-444F-5A04-E298-6366E36DA0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577909"/>
              </p:ext>
            </p:extLst>
          </p:nvPr>
        </p:nvGraphicFramePr>
        <p:xfrm>
          <a:off x="9134168" y="870194"/>
          <a:ext cx="1632155" cy="3614377"/>
        </p:xfrm>
        <a:graphic>
          <a:graphicData uri="http://schemas.openxmlformats.org/drawingml/2006/table">
            <a:tbl>
              <a:tblPr/>
              <a:tblGrid>
                <a:gridCol w="1632155">
                  <a:extLst>
                    <a:ext uri="{9D8B030D-6E8A-4147-A177-3AD203B41FA5}">
                      <a16:colId xmlns:a16="http://schemas.microsoft.com/office/drawing/2014/main" val="421036947"/>
                    </a:ext>
                  </a:extLst>
                </a:gridCol>
              </a:tblGrid>
              <a:tr h="3014739"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31954"/>
                  </a:ext>
                </a:extLst>
              </a:tr>
              <a:tr h="599638">
                <a:tc>
                  <a:txBody>
                    <a:bodyPr/>
                    <a:lstStyle/>
                    <a:p>
                      <a:pPr lvl="1"/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4530510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2383B588-DA73-2A21-D91C-E90762461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6841" y="35960"/>
            <a:ext cx="941798" cy="941798"/>
          </a:xfrm>
          <a:prstGeom prst="rect">
            <a:avLst/>
          </a:prstGeom>
        </p:spPr>
      </p:pic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89FC0A90-D4DC-50E1-E5B0-C2A1041C65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3230"/>
              </p:ext>
            </p:extLst>
          </p:nvPr>
        </p:nvGraphicFramePr>
        <p:xfrm>
          <a:off x="838200" y="1416393"/>
          <a:ext cx="10515600" cy="4669775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273613652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2541364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2007315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18673809"/>
                    </a:ext>
                  </a:extLst>
                </a:gridCol>
              </a:tblGrid>
              <a:tr h="72965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 of Scope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Declared With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Accessible Where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925315"/>
                  </a:ext>
                </a:extLst>
              </a:tr>
              <a:tr h="145930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Global Scope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br>
                        <a:rPr lang="en-US" dirty="0">
                          <a:latin typeface="Courier New" panose="02070309020205020404" pitchFamily="49" charset="0"/>
                        </a:rPr>
                      </a:br>
                      <a:r>
                        <a:rPr lang="en-US" dirty="0">
                          <a:latin typeface="Courier New" panose="02070309020205020404" pitchFamily="49" charset="0"/>
                        </a:rPr>
                        <a:t>var</a:t>
                      </a:r>
                      <a:r>
                        <a:rPr lang="en-US" dirty="0"/>
                        <a:t>, </a:t>
                      </a:r>
                      <a:r>
                        <a:rPr lang="en-US" dirty="0">
                          <a:latin typeface="Courier New" panose="02070309020205020404" pitchFamily="49" charset="0"/>
                        </a:rPr>
                        <a:t>let</a:t>
                      </a:r>
                      <a:r>
                        <a:rPr lang="en-US" dirty="0"/>
                        <a:t>, </a:t>
                      </a:r>
                      <a:r>
                        <a:rPr lang="en-US" dirty="0">
                          <a:latin typeface="Courier New" panose="02070309020205020404" pitchFamily="49" charset="0"/>
                        </a:rPr>
                        <a:t>const</a:t>
                      </a:r>
                      <a:r>
                        <a:rPr lang="en-US" dirty="0"/>
                        <a:t> (outside any block)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Everywhere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Variables outside all functions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3051534"/>
                  </a:ext>
                </a:extLst>
              </a:tr>
              <a:tr h="145930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Function Scope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br>
                        <a:rPr lang="en-US" dirty="0">
                          <a:latin typeface="Courier New" panose="02070309020205020404" pitchFamily="49" charset="0"/>
                        </a:rPr>
                      </a:br>
                      <a:r>
                        <a:rPr lang="en-US" dirty="0">
                          <a:latin typeface="Courier New" panose="02070309020205020404" pitchFamily="49" charset="0"/>
                        </a:rPr>
                        <a:t>var</a:t>
                      </a:r>
                      <a:r>
                        <a:rPr lang="en-US" dirty="0"/>
                        <a:t>, </a:t>
                      </a:r>
                      <a:r>
                        <a:rPr lang="en-US" dirty="0">
                          <a:latin typeface="Courier New" panose="02070309020205020404" pitchFamily="49" charset="0"/>
                        </a:rPr>
                        <a:t>let</a:t>
                      </a:r>
                      <a:r>
                        <a:rPr lang="en-US" dirty="0"/>
                        <a:t>, </a:t>
                      </a:r>
                      <a:r>
                        <a:rPr lang="en-US" dirty="0">
                          <a:latin typeface="Courier New" panose="02070309020205020404" pitchFamily="49" charset="0"/>
                        </a:rPr>
                        <a:t>const</a:t>
                      </a:r>
                      <a:r>
                        <a:rPr lang="en-US" dirty="0"/>
                        <a:t> (inside function)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Inside that function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Function variables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4375447"/>
                  </a:ext>
                </a:extLst>
              </a:tr>
              <a:tr h="102151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Block Scope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br>
                        <a:rPr lang="en-IN" dirty="0">
                          <a:latin typeface="Courier New" panose="02070309020205020404" pitchFamily="49" charset="0"/>
                        </a:rPr>
                      </a:br>
                      <a:r>
                        <a:rPr lang="en-IN" dirty="0">
                          <a:latin typeface="Courier New" panose="02070309020205020404" pitchFamily="49" charset="0"/>
                        </a:rPr>
                        <a:t>let</a:t>
                      </a:r>
                      <a:r>
                        <a:rPr lang="en-IN" dirty="0"/>
                        <a:t>, </a:t>
                      </a:r>
                      <a:r>
                        <a:rPr lang="en-IN" dirty="0" err="1">
                          <a:latin typeface="Courier New" panose="02070309020205020404" pitchFamily="49" charset="0"/>
                        </a:rPr>
                        <a:t>const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Inside that </a:t>
                      </a:r>
                      <a:r>
                        <a:rPr lang="en-IN">
                          <a:latin typeface="Courier New" panose="02070309020205020404" pitchFamily="49" charset="0"/>
                        </a:rPr>
                        <a:t>{}</a:t>
                      </a:r>
                      <a:r>
                        <a:rPr lang="en-IN"/>
                        <a:t> block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Loops, if-blocks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9233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0245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C73818-76EB-3FFC-B12F-845FA91157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EB1666-CF6C-CF3E-46AE-EE6DE07956D1}"/>
              </a:ext>
            </a:extLst>
          </p:cNvPr>
          <p:cNvSpPr txBox="1"/>
          <p:nvPr/>
        </p:nvSpPr>
        <p:spPr>
          <a:xfrm>
            <a:off x="1732220" y="130722"/>
            <a:ext cx="102074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600" dirty="0">
                <a:solidFill>
                  <a:prstClr val="black"/>
                </a:solidFill>
                <a:latin typeface="Bahnschrift SemiBold" panose="020B0502040204020203" pitchFamily="34" charset="0"/>
              </a:rPr>
              <a:t>Operator in JavaScript</a:t>
            </a: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 SemiBold" panose="020B0502040204020203" pitchFamily="34" charset="0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362584B-0268-3108-50AB-236A8EC509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285328"/>
              </p:ext>
            </p:extLst>
          </p:nvPr>
        </p:nvGraphicFramePr>
        <p:xfrm>
          <a:off x="491613" y="1256127"/>
          <a:ext cx="10685205" cy="4128234"/>
        </p:xfrm>
        <a:graphic>
          <a:graphicData uri="http://schemas.openxmlformats.org/drawingml/2006/table">
            <a:tbl>
              <a:tblPr/>
              <a:tblGrid>
                <a:gridCol w="308299">
                  <a:extLst>
                    <a:ext uri="{9D8B030D-6E8A-4147-A177-3AD203B41FA5}">
                      <a16:colId xmlns:a16="http://schemas.microsoft.com/office/drawing/2014/main" val="2913473586"/>
                    </a:ext>
                  </a:extLst>
                </a:gridCol>
                <a:gridCol w="5188453">
                  <a:extLst>
                    <a:ext uri="{9D8B030D-6E8A-4147-A177-3AD203B41FA5}">
                      <a16:colId xmlns:a16="http://schemas.microsoft.com/office/drawing/2014/main" val="1121713980"/>
                    </a:ext>
                  </a:extLst>
                </a:gridCol>
                <a:gridCol w="5188453">
                  <a:extLst>
                    <a:ext uri="{9D8B030D-6E8A-4147-A177-3AD203B41FA5}">
                      <a16:colId xmlns:a16="http://schemas.microsoft.com/office/drawing/2014/main" val="3525489815"/>
                    </a:ext>
                  </a:extLst>
                </a:gridCol>
              </a:tblGrid>
              <a:tr h="444199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9656699"/>
                  </a:ext>
                </a:extLst>
              </a:tr>
              <a:tr h="444199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0307266"/>
                  </a:ext>
                </a:extLst>
              </a:tr>
              <a:tr h="444199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Binary Operator</a:t>
                      </a:r>
                      <a:br>
                        <a:rPr lang="en-IN" dirty="0"/>
                      </a:br>
                      <a:br>
                        <a:rPr lang="en-IN" dirty="0"/>
                      </a:br>
                      <a:r>
                        <a:rPr lang="en-IN" dirty="0"/>
                        <a:t>Logical Operator</a:t>
                      </a:r>
                      <a:br>
                        <a:rPr lang="en-IN" dirty="0"/>
                      </a:br>
                      <a:br>
                        <a:rPr lang="en-IN" dirty="0"/>
                      </a:br>
                      <a:r>
                        <a:rPr lang="en-IN" dirty="0"/>
                        <a:t>Bitwise Operator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9232349"/>
                  </a:ext>
                </a:extLst>
              </a:tr>
              <a:tr h="444199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9818930"/>
                  </a:ext>
                </a:extLst>
              </a:tr>
              <a:tr h="444199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2456991"/>
                  </a:ext>
                </a:extLst>
              </a:tr>
              <a:tr h="444199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8292171"/>
                  </a:ext>
                </a:extLst>
              </a:tr>
              <a:tr h="444199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163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665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20F7C6-8BDC-F825-E6E9-569A5B53C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4C0F5A-C9FA-FC9B-0A49-30D989D0DF39}"/>
              </a:ext>
            </a:extLst>
          </p:cNvPr>
          <p:cNvSpPr txBox="1"/>
          <p:nvPr/>
        </p:nvSpPr>
        <p:spPr>
          <a:xfrm>
            <a:off x="1732220" y="130722"/>
            <a:ext cx="102074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600" dirty="0">
                <a:solidFill>
                  <a:prstClr val="black"/>
                </a:solidFill>
                <a:latin typeface="Bahnschrift SemiBold" panose="020B0502040204020203" pitchFamily="34" charset="0"/>
              </a:rPr>
              <a:t>Binary Operator in JavaScript</a:t>
            </a: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 SemiBold" panose="020B0502040204020203" pitchFamily="34" charset="0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010751F-8008-14BF-F487-977CC62DAED1}"/>
              </a:ext>
            </a:extLst>
          </p:cNvPr>
          <p:cNvGraphicFramePr>
            <a:graphicFrameLocks noGrp="1"/>
          </p:cNvGraphicFramePr>
          <p:nvPr/>
        </p:nvGraphicFramePr>
        <p:xfrm>
          <a:off x="661219" y="1256127"/>
          <a:ext cx="10515600" cy="4810372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291347358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12171398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525489815"/>
                    </a:ext>
                  </a:extLst>
                </a:gridCol>
              </a:tblGrid>
              <a:tr h="68719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Operator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Example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9656699"/>
                  </a:ext>
                </a:extLst>
              </a:tr>
              <a:tr h="68719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latin typeface="Courier New" panose="02070309020205020404" pitchFamily="49" charset="0"/>
                        </a:rPr>
                        <a:t>+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Addition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latin typeface="Courier New" panose="02070309020205020404" pitchFamily="49" charset="0"/>
                        </a:rPr>
                        <a:t>5 + 3 = 8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0307266"/>
                  </a:ext>
                </a:extLst>
              </a:tr>
              <a:tr h="68719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latin typeface="Courier New" panose="02070309020205020404" pitchFamily="49" charset="0"/>
                        </a:rPr>
                        <a:t>-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Subtraction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latin typeface="Courier New" panose="02070309020205020404" pitchFamily="49" charset="0"/>
                        </a:rPr>
                        <a:t>10 - 4 = 6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9232349"/>
                  </a:ext>
                </a:extLst>
              </a:tr>
              <a:tr h="68719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latin typeface="Courier New" panose="02070309020205020404" pitchFamily="49" charset="0"/>
                        </a:rPr>
                        <a:t>*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Multiplication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latin typeface="Courier New" panose="02070309020205020404" pitchFamily="49" charset="0"/>
                        </a:rPr>
                        <a:t>6 * 2 = 12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9818930"/>
                  </a:ext>
                </a:extLst>
              </a:tr>
              <a:tr h="68719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latin typeface="Courier New" panose="02070309020205020404" pitchFamily="49" charset="0"/>
                        </a:rPr>
                        <a:t>/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Division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latin typeface="Courier New" panose="02070309020205020404" pitchFamily="49" charset="0"/>
                        </a:rPr>
                        <a:t>12 / 3 = 4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2456991"/>
                  </a:ext>
                </a:extLst>
              </a:tr>
              <a:tr h="68719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latin typeface="Courier New" panose="02070309020205020404" pitchFamily="49" charset="0"/>
                        </a:rPr>
                        <a:t>%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Modulus (Remainder)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latin typeface="Courier New" panose="02070309020205020404" pitchFamily="49" charset="0"/>
                        </a:rPr>
                        <a:t>10 % 3 = 1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8292171"/>
                  </a:ext>
                </a:extLst>
              </a:tr>
              <a:tr h="68719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latin typeface="Courier New" panose="02070309020205020404" pitchFamily="49" charset="0"/>
                        </a:rPr>
                        <a:t>**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Exponentiation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>
                          <a:latin typeface="Courier New" panose="02070309020205020404" pitchFamily="49" charset="0"/>
                        </a:rPr>
                        <a:t>2 ** 3 = 8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163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0011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C8E6B8-3038-A99F-78EA-84FFC8A1E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BB6BB5C-5FA8-8769-C45F-35B344C8B17D}"/>
              </a:ext>
            </a:extLst>
          </p:cNvPr>
          <p:cNvSpPr txBox="1"/>
          <p:nvPr/>
        </p:nvSpPr>
        <p:spPr>
          <a:xfrm>
            <a:off x="1126155" y="1180175"/>
            <a:ext cx="1081355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b="1" dirty="0"/>
              <a:t>let  price = 30;</a:t>
            </a:r>
          </a:p>
          <a:p>
            <a:pPr algn="just"/>
            <a:r>
              <a:rPr lang="en-IN" sz="2400" b="1" dirty="0"/>
              <a:t>let quantity = 5;</a:t>
            </a:r>
          </a:p>
          <a:p>
            <a:pPr algn="just"/>
            <a:r>
              <a:rPr lang="en-IN" sz="2400" b="1" dirty="0"/>
              <a:t>let total = price * quantity;  //  * is binary operator</a:t>
            </a:r>
          </a:p>
          <a:p>
            <a:pPr algn="just"/>
            <a:r>
              <a:rPr lang="en-IN" sz="2400" b="1" dirty="0"/>
              <a:t>console.log(“Total price”, total);</a:t>
            </a:r>
          </a:p>
          <a:p>
            <a:pPr algn="just"/>
            <a:endParaRPr lang="en-US" sz="2400" b="1" dirty="0"/>
          </a:p>
          <a:p>
            <a:pPr algn="just"/>
            <a:endParaRPr lang="en-US" sz="2400" b="1" dirty="0"/>
          </a:p>
          <a:p>
            <a:pPr algn="just"/>
            <a:endParaRPr lang="en-US" sz="2400" b="1" dirty="0"/>
          </a:p>
          <a:p>
            <a:pPr algn="just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92105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6BD788-907D-D404-CA25-55B1B8520E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10EF26-8B73-01F5-F59E-95D799587BBC}"/>
              </a:ext>
            </a:extLst>
          </p:cNvPr>
          <p:cNvSpPr txBox="1"/>
          <p:nvPr/>
        </p:nvSpPr>
        <p:spPr>
          <a:xfrm>
            <a:off x="1732220" y="130722"/>
            <a:ext cx="102074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IN" sz="3600" b="1" dirty="0"/>
              <a:t>Logical Operators</a:t>
            </a: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 SemiBold" panose="020B0502040204020203" pitchFamily="34" charset="0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D25F91-89F7-0811-11F5-EF5929F92E78}"/>
              </a:ext>
            </a:extLst>
          </p:cNvPr>
          <p:cNvSpPr txBox="1"/>
          <p:nvPr/>
        </p:nvSpPr>
        <p:spPr>
          <a:xfrm>
            <a:off x="510034" y="1257297"/>
            <a:ext cx="1081355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b="1" dirty="0"/>
              <a:t>Logical AND --- &amp;&amp;</a:t>
            </a:r>
          </a:p>
          <a:p>
            <a:pPr algn="just"/>
            <a:endParaRPr lang="en-IN" sz="2400" b="1" dirty="0"/>
          </a:p>
          <a:p>
            <a:pPr algn="just"/>
            <a:r>
              <a:rPr lang="en-US" sz="2400" dirty="0"/>
              <a:t>let </a:t>
            </a:r>
            <a:r>
              <a:rPr lang="en-US" sz="2400" dirty="0" err="1"/>
              <a:t>isLoggedIn</a:t>
            </a:r>
            <a:r>
              <a:rPr lang="en-US" sz="2400" dirty="0"/>
              <a:t> = true;</a:t>
            </a:r>
          </a:p>
          <a:p>
            <a:pPr algn="just"/>
            <a:r>
              <a:rPr lang="en-US" sz="2400" dirty="0"/>
              <a:t>let </a:t>
            </a:r>
            <a:r>
              <a:rPr lang="en-US" sz="2400" dirty="0" err="1"/>
              <a:t>isAdmin</a:t>
            </a:r>
            <a:r>
              <a:rPr lang="en-US" sz="2400" dirty="0"/>
              <a:t> = false;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// Check access</a:t>
            </a:r>
          </a:p>
          <a:p>
            <a:pPr algn="just"/>
            <a:r>
              <a:rPr lang="en-US" sz="2400" dirty="0"/>
              <a:t>if (</a:t>
            </a:r>
            <a:r>
              <a:rPr lang="en-US" sz="2400" dirty="0" err="1"/>
              <a:t>isLoggedIn</a:t>
            </a:r>
            <a:r>
              <a:rPr lang="en-US" sz="2400" dirty="0"/>
              <a:t> &amp;&amp; </a:t>
            </a:r>
            <a:r>
              <a:rPr lang="en-US" sz="2400" dirty="0" err="1"/>
              <a:t>isAdmin</a:t>
            </a:r>
            <a:r>
              <a:rPr lang="en-US" sz="2400" dirty="0"/>
              <a:t>) {</a:t>
            </a:r>
          </a:p>
          <a:p>
            <a:pPr algn="just"/>
            <a:r>
              <a:rPr lang="en-US" sz="2400" dirty="0"/>
              <a:t>  console.log("Welcome Admin!");</a:t>
            </a:r>
          </a:p>
          <a:p>
            <a:pPr algn="just"/>
            <a:r>
              <a:rPr lang="en-US" sz="2400" dirty="0"/>
              <a:t>} else {</a:t>
            </a:r>
          </a:p>
          <a:p>
            <a:pPr algn="just"/>
            <a:r>
              <a:rPr lang="en-US" sz="2400" dirty="0"/>
              <a:t>  console.log("Access Denied.");</a:t>
            </a:r>
          </a:p>
          <a:p>
            <a:pPr algn="just"/>
            <a:r>
              <a:rPr lang="en-US" sz="2400" dirty="0"/>
              <a:t>}</a:t>
            </a:r>
          </a:p>
          <a:p>
            <a:pPr algn="just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59963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581</Words>
  <Application>Microsoft Office PowerPoint</Application>
  <PresentationFormat>Widescreen</PresentationFormat>
  <Paragraphs>142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Bahnschrift</vt:lpstr>
      <vt:lpstr>Bahnschrift SemiBold</vt:lpstr>
      <vt:lpstr>Bahnschrift SemiBold SemiConden</vt:lpstr>
      <vt:lpstr>Calibri</vt:lpstr>
      <vt:lpstr>Calibri Light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Rajdeep Deb</dc:creator>
  <cp:lastModifiedBy>Saurav Chauhan</cp:lastModifiedBy>
  <cp:revision>6</cp:revision>
  <dcterms:created xsi:type="dcterms:W3CDTF">2025-05-07T07:26:15Z</dcterms:created>
  <dcterms:modified xsi:type="dcterms:W3CDTF">2025-10-14T04:16:15Z</dcterms:modified>
</cp:coreProperties>
</file>