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8288000" cy="10287000"/>
  <p:notesSz cx="6858000" cy="9144000"/>
  <p:embeddedFontLst>
    <p:embeddedFont>
      <p:font typeface="Trebuchet MS" charset="1" panose="020B0603020202020204"/>
      <p:regular r:id="rId43"/>
    </p:embeddedFont>
    <p:embeddedFont>
      <p:font typeface="TT Rounds Condensed" charset="1" panose="02000506030000020003"/>
      <p:regular r:id="rId44"/>
    </p:embeddedFont>
    <p:embeddedFont>
      <p:font typeface="ITC Benguiat" charset="1" panose="02030603050306020704"/>
      <p:regular r:id="rId46"/>
    </p:embeddedFont>
    <p:embeddedFont>
      <p:font typeface="Trebuchet MS Bold" charset="1" panose="020B0703020202020204"/>
      <p:regular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notesMasters/notesMaster1.xml" Type="http://schemas.openxmlformats.org/officeDocument/2006/relationships/notesMaster"/><Relationship Id="rId41" Target="theme/theme2.xml" Type="http://schemas.openxmlformats.org/officeDocument/2006/relationships/theme"/><Relationship Id="rId42" Target="notesSlides/notesSlide1.xml" Type="http://schemas.openxmlformats.org/officeDocument/2006/relationships/notesSlide"/><Relationship Id="rId43" Target="fonts/font43.fntdata" Type="http://schemas.openxmlformats.org/officeDocument/2006/relationships/font"/><Relationship Id="rId44" Target="fonts/font44.fntdata" Type="http://schemas.openxmlformats.org/officeDocument/2006/relationships/font"/><Relationship Id="rId45" Target="notesSlides/notesSlide2.xml" Type="http://schemas.openxmlformats.org/officeDocument/2006/relationships/notesSlide"/><Relationship Id="rId46" Target="fonts/font46.fntdata" Type="http://schemas.openxmlformats.org/officeDocument/2006/relationships/font"/><Relationship Id="rId47" Target="notesSlides/notesSlide3.xml" Type="http://schemas.openxmlformats.org/officeDocument/2006/relationships/notesSlide"/><Relationship Id="rId48" Target="notesSlides/notesSlide4.xml" Type="http://schemas.openxmlformats.org/officeDocument/2006/relationships/notesSlide"/><Relationship Id="rId49" Target="notesSlides/notesSlide5.xml" Type="http://schemas.openxmlformats.org/officeDocument/2006/relationships/notesSlide"/><Relationship Id="rId5" Target="tableStyles.xml" Type="http://schemas.openxmlformats.org/officeDocument/2006/relationships/tableStyles"/><Relationship Id="rId50" Target="notesSlides/notesSlide6.xml" Type="http://schemas.openxmlformats.org/officeDocument/2006/relationships/notesSlide"/><Relationship Id="rId51" Target="notesSlides/notesSlide7.xml" Type="http://schemas.openxmlformats.org/officeDocument/2006/relationships/notesSlide"/><Relationship Id="rId52" Target="notesSlides/notesSlide8.xml" Type="http://schemas.openxmlformats.org/officeDocument/2006/relationships/notesSlide"/><Relationship Id="rId53" Target="notesSlides/notesSlide9.xml" Type="http://schemas.openxmlformats.org/officeDocument/2006/relationships/notesSlide"/><Relationship Id="rId54" Target="fonts/font54.fntdata" Type="http://schemas.openxmlformats.org/officeDocument/2006/relationships/font"/><Relationship Id="rId55" Target="notesSlides/notesSlide10.xml" Type="http://schemas.openxmlformats.org/officeDocument/2006/relationships/notesSlide"/><Relationship Id="rId56" Target="notesSlides/notesSlide11.xml" Type="http://schemas.openxmlformats.org/officeDocument/2006/relationships/notesSlide"/><Relationship Id="rId57" Target="notesSlides/notesSlide12.xml" Type="http://schemas.openxmlformats.org/officeDocument/2006/relationships/notesSlide"/><Relationship Id="rId58" Target="notesSlides/notesSlide13.xml" Type="http://schemas.openxmlformats.org/officeDocument/2006/relationships/notesSlide"/><Relationship Id="rId59" Target="notesSlides/notesSlide14.xml" Type="http://schemas.openxmlformats.org/officeDocument/2006/relationships/notesSlide"/><Relationship Id="rId6" Target="slides/slide1.xml" Type="http://schemas.openxmlformats.org/officeDocument/2006/relationships/slide"/><Relationship Id="rId60" Target="notesSlides/notesSlide15.xml" Type="http://schemas.openxmlformats.org/officeDocument/2006/relationships/notesSlide"/><Relationship Id="rId61" Target="notesSlides/notesSlide16.xml" Type="http://schemas.openxmlformats.org/officeDocument/2006/relationships/notesSlide"/><Relationship Id="rId62" Target="notesSlides/notesSlide17.xml" Type="http://schemas.openxmlformats.org/officeDocument/2006/relationships/notesSlide"/><Relationship Id="rId63" Target="notesSlides/notesSlide18.xml" Type="http://schemas.openxmlformats.org/officeDocument/2006/relationships/notesSlide"/><Relationship Id="rId64" Target="notesSlides/notesSlide19.xml" Type="http://schemas.openxmlformats.org/officeDocument/2006/relationships/notesSlide"/><Relationship Id="rId65" Target="notesSlides/notesSlide20.xml" Type="http://schemas.openxmlformats.org/officeDocument/2006/relationships/notesSlide"/><Relationship Id="rId66" Target="notesSlides/notesSlide21.xml" Type="http://schemas.openxmlformats.org/officeDocument/2006/relationships/notesSlide"/><Relationship Id="rId67" Target="notesSlides/notesSlide22.xml" Type="http://schemas.openxmlformats.org/officeDocument/2006/relationships/notesSlide"/><Relationship Id="rId68" Target="notesSlides/notesSlide23.xml" Type="http://schemas.openxmlformats.org/officeDocument/2006/relationships/notesSlide"/><Relationship Id="rId69" Target="notesSlides/notesSlide24.xml" Type="http://schemas.openxmlformats.org/officeDocument/2006/relationships/notesSlide"/><Relationship Id="rId7" Target="slides/slide2.xml" Type="http://schemas.openxmlformats.org/officeDocument/2006/relationships/slide"/><Relationship Id="rId70" Target="notesSlides/notesSlide25.xml" Type="http://schemas.openxmlformats.org/officeDocument/2006/relationships/notesSlide"/><Relationship Id="rId71" Target="notesSlides/notesSlide26.xml" Type="http://schemas.openxmlformats.org/officeDocument/2006/relationships/notesSlide"/><Relationship Id="rId72" Target="notesSlides/notesSlide27.xml" Type="http://schemas.openxmlformats.org/officeDocument/2006/relationships/notesSlide"/><Relationship Id="rId73" Target="notesSlides/notesSlide28.xml" Type="http://schemas.openxmlformats.org/officeDocument/2006/relationships/notesSlide"/><Relationship Id="rId74" Target="notesSlides/notesSlide29.xml" Type="http://schemas.openxmlformats.org/officeDocument/2006/relationships/notesSlide"/><Relationship Id="rId75" Target="notesSlides/notesSlide30.xml" Type="http://schemas.openxmlformats.org/officeDocument/2006/relationships/notesSlide"/><Relationship Id="rId76" Target="notesSlides/notesSlide31.xml" Type="http://schemas.openxmlformats.org/officeDocument/2006/relationships/notesSlide"/><Relationship Id="rId77" Target="notesSlides/notesSlide32.xml" Type="http://schemas.openxmlformats.org/officeDocument/2006/relationships/notesSlide"/><Relationship Id="rId78" Target="notesSlides/notesSlide33.xml" Type="http://schemas.openxmlformats.org/officeDocument/2006/relationships/notesSlide"/><Relationship Id="rId79" Target="notesSlides/notesSlide34.xml" Type="http://schemas.openxmlformats.org/officeDocument/2006/relationships/note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2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2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7.xml" Type="http://schemas.openxmlformats.org/officeDocument/2006/relationships/slide"/></Relationships>
</file>

<file path=ppt/notesSlides/_rels/notesSlide2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8.xml" Type="http://schemas.openxmlformats.org/officeDocument/2006/relationships/slide"/></Relationships>
</file>

<file path=ppt/notesSlides/_rels/notesSlide2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9.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0.xml" Type="http://schemas.openxmlformats.org/officeDocument/2006/relationships/slide"/></Relationships>
</file>

<file path=ppt/notesSlides/_rels/notesSlide3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1.xml" Type="http://schemas.openxmlformats.org/officeDocument/2006/relationships/slide"/></Relationships>
</file>

<file path=ppt/notesSlides/_rels/notesSlide3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2.xml" Type="http://schemas.openxmlformats.org/officeDocument/2006/relationships/slide"/></Relationships>
</file>

<file path=ppt/notesSlides/_rels/notesSlide3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3.xml" Type="http://schemas.openxmlformats.org/officeDocument/2006/relationships/slide"/></Relationships>
</file>

<file path=ppt/notesSlides/_rels/notesSlide3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13</a:t>
            </a:r>
          </a:p>
          <a:p>
            <a:r>
              <a:rPr lang="en-US"/>
              <a:t>Title of the Project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png" Type="http://schemas.openxmlformats.org/officeDocument/2006/relationships/image"/><Relationship Id="rId4" Target="../media/image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1.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1.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1.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1.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2.xml" Type="http://schemas.openxmlformats.org/officeDocument/2006/relationships/notesSlide"/><Relationship Id="rId3" Target="../media/image1.png" Type="http://schemas.openxmlformats.org/officeDocument/2006/relationships/image"/><Relationship Id="rId4" Target="../media/image18.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3.xml" Type="http://schemas.openxmlformats.org/officeDocument/2006/relationships/notesSlide"/><Relationship Id="rId3" Target="../media/image1.png" Type="http://schemas.openxmlformats.org/officeDocument/2006/relationships/image"/><Relationship Id="rId4" Target="../media/image19.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4.xml" Type="http://schemas.openxmlformats.org/officeDocument/2006/relationships/notesSlide"/><Relationship Id="rId3" Target="../media/image1.png" Type="http://schemas.openxmlformats.org/officeDocument/2006/relationships/image"/><Relationship Id="rId4" Target="../media/image2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5.xml" Type="http://schemas.openxmlformats.org/officeDocument/2006/relationships/notesSlide"/><Relationship Id="rId3" Target="../media/image1.png" Type="http://schemas.openxmlformats.org/officeDocument/2006/relationships/image"/><Relationship Id="rId4" Target="../media/image2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6.xml" Type="http://schemas.openxmlformats.org/officeDocument/2006/relationships/notesSlide"/><Relationship Id="rId3" Target="../media/image1.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7.xml" Type="http://schemas.openxmlformats.org/officeDocument/2006/relationships/notesSlide"/><Relationship Id="rId3" Target="../media/image1.pn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8.xml" Type="http://schemas.openxmlformats.org/officeDocument/2006/relationships/notesSlide"/><Relationship Id="rId3" Target="../media/image24.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9.xml" Type="http://schemas.openxmlformats.org/officeDocument/2006/relationships/notesSlide"/><Relationship Id="rId3" Target="../media/image1.pn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0.xml" Type="http://schemas.openxmlformats.org/officeDocument/2006/relationships/notesSlide"/><Relationship Id="rId3" Target="../media/image1.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1.xml" Type="http://schemas.openxmlformats.org/officeDocument/2006/relationships/notesSlide"/><Relationship Id="rId3" Target="../media/image1.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2.xml" Type="http://schemas.openxmlformats.org/officeDocument/2006/relationships/notesSlide"/><Relationship Id="rId3" Target="../media/image1.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3.xml" Type="http://schemas.openxmlformats.org/officeDocument/2006/relationships/notesSlide"/><Relationship Id="rId3" Target="../media/image1.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4.xml" Type="http://schemas.openxmlformats.org/officeDocument/2006/relationships/notesSlide"/><Relationship Id="rId3" Target="../media/image25.jpeg" Type="http://schemas.openxmlformats.org/officeDocument/2006/relationships/image"/><Relationship Id="rId4"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395192" y="4755090"/>
            <a:ext cx="14241516" cy="6238875"/>
          </a:xfrm>
          <a:prstGeom prst="rect">
            <a:avLst/>
          </a:prstGeom>
        </p:spPr>
        <p:txBody>
          <a:bodyPr anchor="t" rtlCol="false" tIns="0" lIns="0" bIns="0" rIns="0">
            <a:spAutoFit/>
          </a:bodyPr>
          <a:lstStyle/>
          <a:p>
            <a:pPr algn="l">
              <a:lnSpc>
                <a:spcPts val="4062"/>
              </a:lnSpc>
            </a:pPr>
            <a:r>
              <a:rPr lang="en-US" sz="3385">
                <a:solidFill>
                  <a:srgbClr val="0033CC"/>
                </a:solidFill>
                <a:latin typeface="Trebuchet MS"/>
              </a:rPr>
              <a:t>Divide and compute: Distributed Model offloading for                Computation</a:t>
            </a:r>
          </a:p>
          <a:p>
            <a:pPr algn="l">
              <a:lnSpc>
                <a:spcPts val="4062"/>
              </a:lnSpc>
            </a:pPr>
          </a:p>
          <a:p>
            <a:pPr algn="l">
              <a:lnSpc>
                <a:spcPts val="3102"/>
              </a:lnSpc>
            </a:pPr>
            <a:r>
              <a:rPr lang="en-US" sz="2585">
                <a:solidFill>
                  <a:srgbClr val="0033CC"/>
                </a:solidFill>
                <a:latin typeface="Trebuchet MS"/>
              </a:rPr>
              <a:t>Project ID : PW24_PKA_04  </a:t>
            </a:r>
          </a:p>
          <a:p>
            <a:pPr algn="l">
              <a:lnSpc>
                <a:spcPts val="3102"/>
              </a:lnSpc>
            </a:pPr>
          </a:p>
          <a:p>
            <a:pPr algn="l">
              <a:lnSpc>
                <a:spcPts val="3102"/>
              </a:lnSpc>
            </a:pPr>
            <a:r>
              <a:rPr lang="en-US" sz="2585">
                <a:solidFill>
                  <a:srgbClr val="0033CC"/>
                </a:solidFill>
                <a:latin typeface="Trebuchet MS"/>
              </a:rPr>
              <a:t>Project Guide : Dr. Prafullata K Auradkar </a:t>
            </a:r>
          </a:p>
          <a:p>
            <a:pPr algn="l">
              <a:lnSpc>
                <a:spcPts val="3102"/>
              </a:lnSpc>
            </a:pPr>
            <a:r>
              <a:rPr lang="en-US" sz="2585">
                <a:solidFill>
                  <a:srgbClr val="0033CC"/>
                </a:solidFill>
                <a:latin typeface="Trebuchet MS"/>
              </a:rPr>
              <a:t>                </a:t>
            </a:r>
          </a:p>
          <a:p>
            <a:pPr algn="l">
              <a:lnSpc>
                <a:spcPts val="3102"/>
              </a:lnSpc>
            </a:pPr>
            <a:r>
              <a:rPr lang="en-US" sz="2585">
                <a:solidFill>
                  <a:srgbClr val="0033CC"/>
                </a:solidFill>
                <a:latin typeface="Trebuchet MS"/>
              </a:rPr>
              <a:t>Project Team with SRN : </a:t>
            </a:r>
          </a:p>
          <a:p>
            <a:pPr algn="l">
              <a:lnSpc>
                <a:spcPts val="3102"/>
              </a:lnSpc>
            </a:pPr>
            <a:r>
              <a:rPr lang="en-US" sz="2585">
                <a:solidFill>
                  <a:srgbClr val="0033CC"/>
                </a:solidFill>
                <a:latin typeface="Trebuchet MS"/>
              </a:rPr>
              <a:t>                                    Akhilesh M K PES1UG21CS059</a:t>
            </a:r>
          </a:p>
          <a:p>
            <a:pPr algn="l">
              <a:lnSpc>
                <a:spcPts val="3102"/>
              </a:lnSpc>
            </a:pPr>
            <a:r>
              <a:rPr lang="en-US" sz="2585">
                <a:solidFill>
                  <a:srgbClr val="0033CC"/>
                </a:solidFill>
                <a:latin typeface="Trebuchet MS"/>
              </a:rPr>
              <a:t>                                    Abhinav R Bharadwaj PES1UG21CS020</a:t>
            </a:r>
          </a:p>
          <a:p>
            <a:pPr algn="l">
              <a:lnSpc>
                <a:spcPts val="3102"/>
              </a:lnSpc>
            </a:pPr>
            <a:r>
              <a:rPr lang="en-US" sz="2585">
                <a:solidFill>
                  <a:srgbClr val="0033CC"/>
                </a:solidFill>
                <a:latin typeface="Trebuchet MS"/>
              </a:rPr>
              <a:t>                                    Nandan N Prabhu PES1UG21CS362</a:t>
            </a:r>
          </a:p>
          <a:p>
            <a:pPr algn="l">
              <a:lnSpc>
                <a:spcPts val="3102"/>
              </a:lnSpc>
            </a:pPr>
            <a:r>
              <a:rPr lang="en-US" sz="2585">
                <a:solidFill>
                  <a:srgbClr val="0033CC"/>
                </a:solidFill>
                <a:latin typeface="Trebuchet MS"/>
              </a:rPr>
              <a:t>                                    Abhiram H A PES1UG21CS024</a:t>
            </a:r>
          </a:p>
          <a:p>
            <a:pPr algn="l">
              <a:lnSpc>
                <a:spcPts val="3102"/>
              </a:lnSpc>
            </a:pPr>
          </a:p>
          <a:p>
            <a:pPr algn="l">
              <a:lnSpc>
                <a:spcPts val="3102"/>
              </a:lnSpc>
            </a:pPr>
          </a:p>
          <a:p>
            <a:pPr algn="l">
              <a:lnSpc>
                <a:spcPts val="3102"/>
              </a:lnSpc>
            </a:pPr>
          </a:p>
        </p:txBody>
      </p:sp>
      <p:sp>
        <p:nvSpPr>
          <p:cNvPr name="TextBox 3" id="3"/>
          <p:cNvSpPr txBox="true"/>
          <p:nvPr/>
        </p:nvSpPr>
        <p:spPr>
          <a:xfrm rot="0">
            <a:off x="1331937" y="1476377"/>
            <a:ext cx="15304771" cy="2562225"/>
          </a:xfrm>
          <a:prstGeom prst="rect">
            <a:avLst/>
          </a:prstGeom>
        </p:spPr>
        <p:txBody>
          <a:bodyPr anchor="t" rtlCol="false" tIns="0" lIns="0" bIns="0" rIns="0">
            <a:spAutoFit/>
          </a:bodyPr>
          <a:lstStyle/>
          <a:p>
            <a:pPr algn="ctr">
              <a:lnSpc>
                <a:spcPts val="5040"/>
              </a:lnSpc>
            </a:pPr>
            <a:r>
              <a:rPr lang="en-US" sz="4200">
                <a:solidFill>
                  <a:srgbClr val="000000"/>
                </a:solidFill>
                <a:latin typeface="Trebuchet MS"/>
              </a:rPr>
              <a:t>UE21CS390A – Capstone Project Phase – 1</a:t>
            </a:r>
          </a:p>
          <a:p>
            <a:pPr algn="ctr">
              <a:lnSpc>
                <a:spcPts val="5040"/>
              </a:lnSpc>
            </a:pPr>
            <a:r>
              <a:rPr lang="en-US" sz="4200">
                <a:solidFill>
                  <a:srgbClr val="000000"/>
                </a:solidFill>
                <a:latin typeface="Trebuchet MS"/>
              </a:rPr>
              <a:t> </a:t>
            </a:r>
          </a:p>
          <a:p>
            <a:pPr algn="ctr">
              <a:lnSpc>
                <a:spcPts val="5040"/>
              </a:lnSpc>
            </a:pPr>
            <a:r>
              <a:rPr lang="en-US" sz="4200">
                <a:solidFill>
                  <a:srgbClr val="FF0000"/>
                </a:solidFill>
                <a:latin typeface="Trebuchet MS"/>
              </a:rPr>
              <a:t>Project Progress Review #2</a:t>
            </a:r>
          </a:p>
          <a:p>
            <a:pPr algn="ctr">
              <a:lnSpc>
                <a:spcPts val="5040"/>
              </a:lnSpc>
            </a:pPr>
            <a:r>
              <a:rPr lang="en-US" sz="4200">
                <a:solidFill>
                  <a:srgbClr val="FF0000"/>
                </a:solidFill>
                <a:latin typeface="Trebuchet MS"/>
              </a:rPr>
              <a:t>(Project Requirements Specification and Literature Survey)</a:t>
            </a:r>
          </a:p>
        </p:txBody>
      </p:sp>
      <p:sp>
        <p:nvSpPr>
          <p:cNvPr name="Freeform 4" id="4"/>
          <p:cNvSpPr/>
          <p:nvPr/>
        </p:nvSpPr>
        <p:spPr>
          <a:xfrm flipH="false" flipV="false" rot="0">
            <a:off x="14539732" y="1028700"/>
            <a:ext cx="2719568" cy="2135294"/>
          </a:xfrm>
          <a:custGeom>
            <a:avLst/>
            <a:gdLst/>
            <a:ahLst/>
            <a:cxnLst/>
            <a:rect r="r" b="b" t="t" l="l"/>
            <a:pathLst>
              <a:path h="2135294" w="2719568">
                <a:moveTo>
                  <a:pt x="0" y="0"/>
                </a:moveTo>
                <a:lnTo>
                  <a:pt x="2719568" y="0"/>
                </a:lnTo>
                <a:lnTo>
                  <a:pt x="2719568" y="2135294"/>
                </a:lnTo>
                <a:lnTo>
                  <a:pt x="0" y="2135294"/>
                </a:lnTo>
                <a:lnTo>
                  <a:pt x="0" y="0"/>
                </a:lnTo>
                <a:close/>
              </a:path>
            </a:pathLst>
          </a:custGeom>
          <a:blipFill>
            <a:blip r:embed="rId3"/>
            <a:stretch>
              <a:fillRect l="0" t="-13681" r="0" b="-13681"/>
            </a:stretch>
          </a:blipFill>
        </p:spPr>
      </p:sp>
      <p:sp>
        <p:nvSpPr>
          <p:cNvPr name="TextBox 5" id="5"/>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72000" y="2371725"/>
            <a:ext cx="11430000" cy="54900"/>
            <a:chOff x="0" y="0"/>
            <a:chExt cx="15240000" cy="73200"/>
          </a:xfrm>
        </p:grpSpPr>
        <p:sp>
          <p:nvSpPr>
            <p:cNvPr name="Freeform 3" id="3"/>
            <p:cNvSpPr/>
            <p:nvPr/>
          </p:nvSpPr>
          <p:spPr>
            <a:xfrm flipH="false" flipV="false" rot="0">
              <a:off x="0" y="0"/>
              <a:ext cx="15240000" cy="73152"/>
            </a:xfrm>
            <a:custGeom>
              <a:avLst/>
              <a:gdLst/>
              <a:ahLst/>
              <a:cxnLst/>
              <a:rect r="r" b="b" t="t" l="l"/>
              <a:pathLst>
                <a:path h="73152" w="15240000">
                  <a:moveTo>
                    <a:pt x="0" y="0"/>
                  </a:moveTo>
                  <a:lnTo>
                    <a:pt x="15240000" y="0"/>
                  </a:lnTo>
                  <a:lnTo>
                    <a:pt x="15240000" y="73152"/>
                  </a:lnTo>
                  <a:lnTo>
                    <a:pt x="0" y="73152"/>
                  </a:lnTo>
                  <a:close/>
                </a:path>
              </a:pathLst>
            </a:custGeom>
            <a:solidFill>
              <a:srgbClr val="33CCCC"/>
            </a:solidFill>
          </p:spPr>
        </p:sp>
      </p:grpSp>
      <p:sp>
        <p:nvSpPr>
          <p:cNvPr name="TextBox 4" id="4"/>
          <p:cNvSpPr txBox="true"/>
          <p:nvPr/>
        </p:nvSpPr>
        <p:spPr>
          <a:xfrm rot="0">
            <a:off x="5442914" y="1741150"/>
            <a:ext cx="10467661" cy="620200"/>
          </a:xfrm>
          <a:prstGeom prst="rect">
            <a:avLst/>
          </a:prstGeom>
        </p:spPr>
        <p:txBody>
          <a:bodyPr anchor="t" rtlCol="false" tIns="0" lIns="0" bIns="0" rIns="0">
            <a:spAutoFit/>
          </a:bodyPr>
          <a:lstStyle/>
          <a:p>
            <a:pPr algn="r">
              <a:lnSpc>
                <a:spcPts val="4320"/>
              </a:lnSpc>
            </a:pPr>
            <a:r>
              <a:rPr lang="en-US" sz="3600">
                <a:solidFill>
                  <a:srgbClr val="FF0000"/>
                </a:solidFill>
                <a:latin typeface="Trebuchet MS"/>
              </a:rPr>
              <a:t>Literature Survey</a:t>
            </a:r>
          </a:p>
        </p:txBody>
      </p:sp>
      <p:sp>
        <p:nvSpPr>
          <p:cNvPr name="TextBox 5" id="5"/>
          <p:cNvSpPr txBox="true"/>
          <p:nvPr/>
        </p:nvSpPr>
        <p:spPr>
          <a:xfrm rot="0">
            <a:off x="1028700" y="3376068"/>
            <a:ext cx="16230600" cy="7065833"/>
          </a:xfrm>
          <a:prstGeom prst="rect">
            <a:avLst/>
          </a:prstGeom>
        </p:spPr>
        <p:txBody>
          <a:bodyPr anchor="t" rtlCol="false" tIns="0" lIns="0" bIns="0" rIns="0">
            <a:spAutoFit/>
          </a:bodyPr>
          <a:lstStyle/>
          <a:p>
            <a:pPr algn="l">
              <a:lnSpc>
                <a:spcPts val="3765"/>
              </a:lnSpc>
            </a:pPr>
            <a:r>
              <a:rPr lang="en-US" sz="3137">
                <a:solidFill>
                  <a:srgbClr val="0000FF"/>
                </a:solidFill>
                <a:latin typeface="Trebuchet MS"/>
              </a:rPr>
              <a:t>RESEARCH GAPS:</a:t>
            </a:r>
          </a:p>
          <a:p>
            <a:pPr algn="l">
              <a:lnSpc>
                <a:spcPts val="3765"/>
              </a:lnSpc>
            </a:pPr>
            <a:r>
              <a:rPr lang="en-US" sz="3137">
                <a:solidFill>
                  <a:srgbClr val="0000FF"/>
                </a:solidFill>
                <a:latin typeface="Trebuchet MS"/>
              </a:rPr>
              <a:t>3.</a:t>
            </a:r>
            <a:r>
              <a:rPr lang="en-US" sz="3137">
                <a:solidFill>
                  <a:srgbClr val="0000FF"/>
                </a:solidFill>
                <a:latin typeface="Trebuchet MS Bold"/>
              </a:rPr>
              <a:t>Privacy and Security</a:t>
            </a:r>
            <a:r>
              <a:rPr lang="en-US" sz="3137">
                <a:solidFill>
                  <a:srgbClr val="0000FF"/>
                </a:solidFill>
                <a:latin typeface="Trebuchet MS"/>
              </a:rPr>
              <a:t>: The paper briefly mentions the risk of privacy loss associated   with existing approaches for cooperative DNN inference. Further research is needed to address the privacy and security concerns related to sharing data outside the edge network in IoT environments, especially when dealing with sensitive and private data collected from IoT devices.</a:t>
            </a:r>
          </a:p>
          <a:p>
            <a:pPr algn="l">
              <a:lnSpc>
                <a:spcPts val="3765"/>
              </a:lnSpc>
            </a:pPr>
            <a:r>
              <a:rPr lang="en-US" sz="3137">
                <a:solidFill>
                  <a:srgbClr val="0000FF"/>
                </a:solidFill>
                <a:latin typeface="Trebuchet MS"/>
              </a:rPr>
              <a:t>4.</a:t>
            </a:r>
            <a:r>
              <a:rPr lang="en-US" sz="3137">
                <a:solidFill>
                  <a:srgbClr val="0000FF"/>
                </a:solidFill>
                <a:latin typeface="Trebuchet MS Bold"/>
              </a:rPr>
              <a:t>Real-World Deployment</a:t>
            </a:r>
            <a:r>
              <a:rPr lang="en-US" sz="3137">
                <a:solidFill>
                  <a:srgbClr val="0000FF"/>
                </a:solidFill>
                <a:latin typeface="Trebuchet MS"/>
              </a:rPr>
              <a:t>: The paper envisions the deployment of DISNET in various IoT environments, such as smart homes, industrial IoT, and the Internet of medical things. Further research is needed to validate the practical deployment of DISNET in real-world scenarios and to assess its performance and scalability in diverse application domains.</a:t>
            </a:r>
          </a:p>
          <a:p>
            <a:pPr algn="l">
              <a:lnSpc>
                <a:spcPts val="3765"/>
              </a:lnSpc>
            </a:pPr>
          </a:p>
          <a:p>
            <a:pPr algn="l">
              <a:lnSpc>
                <a:spcPts val="3765"/>
              </a:lnSpc>
            </a:pPr>
          </a:p>
          <a:p>
            <a:pPr algn="l">
              <a:lnSpc>
                <a:spcPts val="3765"/>
              </a:lnSpc>
            </a:pPr>
          </a:p>
          <a:p>
            <a:pPr algn="l">
              <a:lnSpc>
                <a:spcPts val="3765"/>
              </a:lnSpc>
            </a:pPr>
          </a:p>
          <a:p>
            <a:pPr algn="l">
              <a:lnSpc>
                <a:spcPts val="3765"/>
              </a:lnSpc>
            </a:pPr>
          </a:p>
        </p:txBody>
      </p:sp>
      <p:sp>
        <p:nvSpPr>
          <p:cNvPr name="Freeform 6" id="6"/>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TextBox 7" id="7"/>
          <p:cNvSpPr txBox="true"/>
          <p:nvPr/>
        </p:nvSpPr>
        <p:spPr>
          <a:xfrm rot="0">
            <a:off x="12835067" y="7365308"/>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8</a:t>
            </a:r>
          </a:p>
        </p:txBody>
      </p:sp>
      <p:sp>
        <p:nvSpPr>
          <p:cNvPr name="TextBox 8" id="8"/>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9" id="9"/>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72000" y="2371725"/>
            <a:ext cx="11430000" cy="54900"/>
            <a:chOff x="0" y="0"/>
            <a:chExt cx="15240000" cy="73200"/>
          </a:xfrm>
        </p:grpSpPr>
        <p:sp>
          <p:nvSpPr>
            <p:cNvPr name="Freeform 3" id="3"/>
            <p:cNvSpPr/>
            <p:nvPr/>
          </p:nvSpPr>
          <p:spPr>
            <a:xfrm flipH="false" flipV="false" rot="0">
              <a:off x="0" y="0"/>
              <a:ext cx="15240000" cy="73152"/>
            </a:xfrm>
            <a:custGeom>
              <a:avLst/>
              <a:gdLst/>
              <a:ahLst/>
              <a:cxnLst/>
              <a:rect r="r" b="b" t="t" l="l"/>
              <a:pathLst>
                <a:path h="73152" w="15240000">
                  <a:moveTo>
                    <a:pt x="0" y="0"/>
                  </a:moveTo>
                  <a:lnTo>
                    <a:pt x="15240000" y="0"/>
                  </a:lnTo>
                  <a:lnTo>
                    <a:pt x="15240000" y="73152"/>
                  </a:lnTo>
                  <a:lnTo>
                    <a:pt x="0" y="73152"/>
                  </a:lnTo>
                  <a:close/>
                </a:path>
              </a:pathLst>
            </a:custGeom>
            <a:solidFill>
              <a:srgbClr val="33CCCC"/>
            </a:solidFill>
          </p:spPr>
        </p:sp>
      </p:grpSp>
      <p:sp>
        <p:nvSpPr>
          <p:cNvPr name="TextBox 4" id="4"/>
          <p:cNvSpPr txBox="true"/>
          <p:nvPr/>
        </p:nvSpPr>
        <p:spPr>
          <a:xfrm rot="0">
            <a:off x="5442914" y="1741150"/>
            <a:ext cx="10467661" cy="620200"/>
          </a:xfrm>
          <a:prstGeom prst="rect">
            <a:avLst/>
          </a:prstGeom>
        </p:spPr>
        <p:txBody>
          <a:bodyPr anchor="t" rtlCol="false" tIns="0" lIns="0" bIns="0" rIns="0">
            <a:spAutoFit/>
          </a:bodyPr>
          <a:lstStyle/>
          <a:p>
            <a:pPr algn="r">
              <a:lnSpc>
                <a:spcPts val="4320"/>
              </a:lnSpc>
            </a:pPr>
            <a:r>
              <a:rPr lang="en-US" sz="3600">
                <a:solidFill>
                  <a:srgbClr val="FF0000"/>
                </a:solidFill>
                <a:latin typeface="Trebuchet MS"/>
              </a:rPr>
              <a:t>Literature Survey</a:t>
            </a:r>
          </a:p>
        </p:txBody>
      </p:sp>
      <p:sp>
        <p:nvSpPr>
          <p:cNvPr name="TextBox 5" id="5"/>
          <p:cNvSpPr txBox="true"/>
          <p:nvPr/>
        </p:nvSpPr>
        <p:spPr>
          <a:xfrm rot="0">
            <a:off x="1028700" y="2740819"/>
            <a:ext cx="16230600" cy="6934200"/>
          </a:xfrm>
          <a:prstGeom prst="rect">
            <a:avLst/>
          </a:prstGeom>
        </p:spPr>
        <p:txBody>
          <a:bodyPr anchor="t" rtlCol="false" tIns="0" lIns="0" bIns="0" rIns="0">
            <a:spAutoFit/>
          </a:bodyPr>
          <a:lstStyle/>
          <a:p>
            <a:pPr algn="l">
              <a:lnSpc>
                <a:spcPts val="4725"/>
              </a:lnSpc>
            </a:pPr>
            <a:r>
              <a:rPr lang="en-US" sz="3937">
                <a:solidFill>
                  <a:srgbClr val="0000FF"/>
                </a:solidFill>
                <a:latin typeface="Trebuchet MS"/>
              </a:rPr>
              <a:t>DeeperThings:</a:t>
            </a:r>
          </a:p>
          <a:p>
            <a:pPr algn="l">
              <a:lnSpc>
                <a:spcPts val="4725"/>
              </a:lnSpc>
            </a:pPr>
          </a:p>
          <a:p>
            <a:pPr algn="l">
              <a:lnSpc>
                <a:spcPts val="3765"/>
              </a:lnSpc>
            </a:pPr>
            <a:r>
              <a:rPr lang="en-US" sz="3137">
                <a:solidFill>
                  <a:srgbClr val="0000FF"/>
                </a:solidFill>
                <a:latin typeface="Trebuchet MS"/>
              </a:rPr>
              <a:t>1. DeeperThings optimizes memory, computation, and communication demands by distributing layer information across multiple edge devices and using feature and weight partitioning with communication-aware layer fusion.</a:t>
            </a:r>
          </a:p>
          <a:p>
            <a:pPr algn="l">
              <a:lnSpc>
                <a:spcPts val="3765"/>
              </a:lnSpc>
            </a:pPr>
            <a:r>
              <a:rPr lang="en-US" sz="3137">
                <a:solidFill>
                  <a:srgbClr val="0000FF"/>
                </a:solidFill>
                <a:latin typeface="Trebuchet MS"/>
              </a:rPr>
              <a:t>2. Key contributions of DeeperThings compared to DeepThings include weight partitioning, improved communication optimization, and achieving fully distributed inference without the need for a central powerful gateway edge device.</a:t>
            </a:r>
          </a:p>
          <a:p>
            <a:pPr algn="l">
              <a:lnSpc>
                <a:spcPts val="3765"/>
              </a:lnSpc>
            </a:pPr>
            <a:r>
              <a:rPr lang="en-US" sz="3137">
                <a:solidFill>
                  <a:srgbClr val="0000FF"/>
                </a:solidFill>
                <a:latin typeface="Trebuchet MS"/>
              </a:rPr>
              <a:t>3. Experimental results show performance improvements in terms of memory footprint reduction, communication optimization, and run time speed-up achieved by DeeperThings on real-world hardware setups running different CNN models.</a:t>
            </a:r>
          </a:p>
          <a:p>
            <a:pPr algn="l">
              <a:lnSpc>
                <a:spcPts val="3765"/>
              </a:lnSpc>
            </a:pPr>
          </a:p>
          <a:p>
            <a:pPr algn="l">
              <a:lnSpc>
                <a:spcPts val="3765"/>
              </a:lnSpc>
            </a:pPr>
          </a:p>
          <a:p>
            <a:pPr algn="l">
              <a:lnSpc>
                <a:spcPts val="3765"/>
              </a:lnSpc>
            </a:pPr>
          </a:p>
        </p:txBody>
      </p:sp>
      <p:sp>
        <p:nvSpPr>
          <p:cNvPr name="Freeform 6" id="6"/>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TextBox 7" id="7"/>
          <p:cNvSpPr txBox="true"/>
          <p:nvPr/>
        </p:nvSpPr>
        <p:spPr>
          <a:xfrm rot="0">
            <a:off x="12835067" y="7365308"/>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8</a:t>
            </a:r>
          </a:p>
        </p:txBody>
      </p:sp>
      <p:sp>
        <p:nvSpPr>
          <p:cNvPr name="TextBox 8" id="8"/>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9" id="9"/>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72000" y="2371725"/>
            <a:ext cx="11430000" cy="54900"/>
            <a:chOff x="0" y="0"/>
            <a:chExt cx="15240000" cy="73200"/>
          </a:xfrm>
        </p:grpSpPr>
        <p:sp>
          <p:nvSpPr>
            <p:cNvPr name="Freeform 3" id="3"/>
            <p:cNvSpPr/>
            <p:nvPr/>
          </p:nvSpPr>
          <p:spPr>
            <a:xfrm flipH="false" flipV="false" rot="0">
              <a:off x="0" y="0"/>
              <a:ext cx="15240000" cy="73152"/>
            </a:xfrm>
            <a:custGeom>
              <a:avLst/>
              <a:gdLst/>
              <a:ahLst/>
              <a:cxnLst/>
              <a:rect r="r" b="b" t="t" l="l"/>
              <a:pathLst>
                <a:path h="73152" w="15240000">
                  <a:moveTo>
                    <a:pt x="0" y="0"/>
                  </a:moveTo>
                  <a:lnTo>
                    <a:pt x="15240000" y="0"/>
                  </a:lnTo>
                  <a:lnTo>
                    <a:pt x="15240000" y="73152"/>
                  </a:lnTo>
                  <a:lnTo>
                    <a:pt x="0" y="73152"/>
                  </a:lnTo>
                  <a:close/>
                </a:path>
              </a:pathLst>
            </a:custGeom>
            <a:solidFill>
              <a:srgbClr val="33CCCC"/>
            </a:solidFill>
          </p:spPr>
        </p:sp>
      </p:grpSp>
      <p:sp>
        <p:nvSpPr>
          <p:cNvPr name="TextBox 4" id="4"/>
          <p:cNvSpPr txBox="true"/>
          <p:nvPr/>
        </p:nvSpPr>
        <p:spPr>
          <a:xfrm rot="0">
            <a:off x="5442914" y="1741150"/>
            <a:ext cx="10467661" cy="620200"/>
          </a:xfrm>
          <a:prstGeom prst="rect">
            <a:avLst/>
          </a:prstGeom>
        </p:spPr>
        <p:txBody>
          <a:bodyPr anchor="t" rtlCol="false" tIns="0" lIns="0" bIns="0" rIns="0">
            <a:spAutoFit/>
          </a:bodyPr>
          <a:lstStyle/>
          <a:p>
            <a:pPr algn="r">
              <a:lnSpc>
                <a:spcPts val="4320"/>
              </a:lnSpc>
            </a:pPr>
            <a:r>
              <a:rPr lang="en-US" sz="3600">
                <a:solidFill>
                  <a:srgbClr val="FF0000"/>
                </a:solidFill>
                <a:latin typeface="Trebuchet MS"/>
              </a:rPr>
              <a:t>Literature Survey</a:t>
            </a:r>
          </a:p>
        </p:txBody>
      </p:sp>
      <p:sp>
        <p:nvSpPr>
          <p:cNvPr name="TextBox 5" id="5"/>
          <p:cNvSpPr txBox="true"/>
          <p:nvPr/>
        </p:nvSpPr>
        <p:spPr>
          <a:xfrm rot="0">
            <a:off x="1028700" y="2202656"/>
            <a:ext cx="16230600" cy="8020050"/>
          </a:xfrm>
          <a:prstGeom prst="rect">
            <a:avLst/>
          </a:prstGeom>
        </p:spPr>
        <p:txBody>
          <a:bodyPr anchor="t" rtlCol="false" tIns="0" lIns="0" bIns="0" rIns="0">
            <a:spAutoFit/>
          </a:bodyPr>
          <a:lstStyle/>
          <a:p>
            <a:pPr algn="l">
              <a:lnSpc>
                <a:spcPts val="4125"/>
              </a:lnSpc>
            </a:pPr>
            <a:r>
              <a:rPr lang="en-US" sz="3437">
                <a:solidFill>
                  <a:srgbClr val="0000FF"/>
                </a:solidFill>
                <a:latin typeface="Trebuchet MS"/>
              </a:rPr>
              <a:t>DeepThings:</a:t>
            </a:r>
          </a:p>
          <a:p>
            <a:pPr algn="l" marL="742188" indent="-371094" lvl="1">
              <a:lnSpc>
                <a:spcPts val="4125"/>
              </a:lnSpc>
              <a:buFont typeface="Arial"/>
              <a:buChar char="•"/>
            </a:pPr>
            <a:r>
              <a:rPr lang="en-US" sz="3437">
                <a:solidFill>
                  <a:srgbClr val="0000FF"/>
                </a:solidFill>
                <a:latin typeface="Trebuchet MS"/>
              </a:rPr>
              <a:t>The document introduces the DeepThings framework, which focuses on partitioning and distributing early stage convolutional layers on IoT edge clusters with a lightweight memory footprint.</a:t>
            </a:r>
          </a:p>
          <a:p>
            <a:pPr algn="l" marL="742188" indent="-371094" lvl="1">
              <a:lnSpc>
                <a:spcPts val="4125"/>
              </a:lnSpc>
              <a:buFont typeface="Arial"/>
              <a:buChar char="•"/>
            </a:pPr>
            <a:r>
              <a:rPr lang="en-US" sz="3437">
                <a:solidFill>
                  <a:srgbClr val="0000FF"/>
                </a:solidFill>
                <a:latin typeface="Trebuchet MS"/>
              </a:rPr>
              <a:t>DeepThings achieves memory reduction by partitioning convolutional layers, which reduces the input/output data memory footprint while keeping the weights the same.</a:t>
            </a:r>
          </a:p>
          <a:p>
            <a:pPr algn="l" marL="742188" indent="-371094" lvl="1">
              <a:lnSpc>
                <a:spcPts val="4125"/>
              </a:lnSpc>
              <a:buFont typeface="Arial"/>
              <a:buChar char="•"/>
            </a:pPr>
            <a:r>
              <a:rPr lang="en-US" sz="3437">
                <a:solidFill>
                  <a:srgbClr val="0000FF"/>
                </a:solidFill>
                <a:latin typeface="Trebuchet MS"/>
              </a:rPr>
              <a:t>The DeepThings framework handles communication overhead by considering redundant input data overlap between partitions, which increases the amount of transmitted data.</a:t>
            </a:r>
          </a:p>
          <a:p>
            <a:pPr algn="l" marL="742188" indent="-371094" lvl="1">
              <a:lnSpc>
                <a:spcPts val="4125"/>
              </a:lnSpc>
              <a:buFont typeface="Arial"/>
              <a:buChar char="•"/>
            </a:pPr>
            <a:r>
              <a:rPr lang="en-US" sz="3437">
                <a:solidFill>
                  <a:srgbClr val="0000FF"/>
                </a:solidFill>
                <a:latin typeface="Trebuchet MS"/>
              </a:rPr>
              <a:t>DeepThings is able to execute otherwise infeasible CNN inference tasks with significantly improved performance in IoT edge clusters under various dynamic application environments.</a:t>
            </a:r>
          </a:p>
          <a:p>
            <a:pPr algn="l">
              <a:lnSpc>
                <a:spcPts val="3165"/>
              </a:lnSpc>
            </a:pPr>
          </a:p>
          <a:p>
            <a:pPr algn="l">
              <a:lnSpc>
                <a:spcPts val="3165"/>
              </a:lnSpc>
            </a:pPr>
          </a:p>
          <a:p>
            <a:pPr algn="l">
              <a:lnSpc>
                <a:spcPts val="3165"/>
              </a:lnSpc>
            </a:pPr>
          </a:p>
        </p:txBody>
      </p:sp>
      <p:sp>
        <p:nvSpPr>
          <p:cNvPr name="Freeform 6" id="6"/>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TextBox 7" id="7"/>
          <p:cNvSpPr txBox="true"/>
          <p:nvPr/>
        </p:nvSpPr>
        <p:spPr>
          <a:xfrm rot="0">
            <a:off x="12835067" y="7365308"/>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8</a:t>
            </a:r>
          </a:p>
        </p:txBody>
      </p:sp>
      <p:sp>
        <p:nvSpPr>
          <p:cNvPr name="TextBox 8" id="8"/>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9" id="9"/>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Freeform 3" id="3"/>
          <p:cNvSpPr/>
          <p:nvPr/>
        </p:nvSpPr>
        <p:spPr>
          <a:xfrm flipH="false" flipV="false" rot="0">
            <a:off x="11115569" y="5813557"/>
            <a:ext cx="7172431" cy="3559749"/>
          </a:xfrm>
          <a:custGeom>
            <a:avLst/>
            <a:gdLst/>
            <a:ahLst/>
            <a:cxnLst/>
            <a:rect r="r" b="b" t="t" l="l"/>
            <a:pathLst>
              <a:path h="3559749" w="7172431">
                <a:moveTo>
                  <a:pt x="0" y="0"/>
                </a:moveTo>
                <a:lnTo>
                  <a:pt x="7172431" y="0"/>
                </a:lnTo>
                <a:lnTo>
                  <a:pt x="7172431" y="3559749"/>
                </a:lnTo>
                <a:lnTo>
                  <a:pt x="0" y="3559749"/>
                </a:lnTo>
                <a:lnTo>
                  <a:pt x="0" y="0"/>
                </a:lnTo>
                <a:close/>
              </a:path>
            </a:pathLst>
          </a:custGeom>
          <a:blipFill>
            <a:blip r:embed="rId4"/>
            <a:stretch>
              <a:fillRect l="0" t="0" r="0" b="0"/>
            </a:stretch>
          </a:blipFill>
        </p:spPr>
      </p:sp>
      <p:sp>
        <p:nvSpPr>
          <p:cNvPr name="Freeform 4" id="4"/>
          <p:cNvSpPr/>
          <p:nvPr/>
        </p:nvSpPr>
        <p:spPr>
          <a:xfrm flipH="false" flipV="false" rot="0">
            <a:off x="10863861" y="2185723"/>
            <a:ext cx="6778983" cy="3421528"/>
          </a:xfrm>
          <a:custGeom>
            <a:avLst/>
            <a:gdLst/>
            <a:ahLst/>
            <a:cxnLst/>
            <a:rect r="r" b="b" t="t" l="l"/>
            <a:pathLst>
              <a:path h="3421528" w="6778983">
                <a:moveTo>
                  <a:pt x="0" y="0"/>
                </a:moveTo>
                <a:lnTo>
                  <a:pt x="6778983" y="0"/>
                </a:lnTo>
                <a:lnTo>
                  <a:pt x="6778983" y="3421528"/>
                </a:lnTo>
                <a:lnTo>
                  <a:pt x="0" y="3421528"/>
                </a:lnTo>
                <a:lnTo>
                  <a:pt x="0" y="0"/>
                </a:lnTo>
                <a:close/>
              </a:path>
            </a:pathLst>
          </a:custGeom>
          <a:blipFill>
            <a:blip r:embed="rId5"/>
            <a:stretch>
              <a:fillRect l="0" t="0" r="0" b="0"/>
            </a:stretch>
          </a:blipFill>
        </p:spPr>
      </p:sp>
      <p:sp>
        <p:nvSpPr>
          <p:cNvPr name="TextBox 5" id="5"/>
          <p:cNvSpPr txBox="true"/>
          <p:nvPr/>
        </p:nvSpPr>
        <p:spPr>
          <a:xfrm rot="0">
            <a:off x="335265" y="1423989"/>
            <a:ext cx="10341479" cy="7010400"/>
          </a:xfrm>
          <a:prstGeom prst="rect">
            <a:avLst/>
          </a:prstGeom>
        </p:spPr>
        <p:txBody>
          <a:bodyPr anchor="t" rtlCol="false" tIns="0" lIns="0" bIns="0" rIns="0">
            <a:spAutoFit/>
          </a:bodyPr>
          <a:lstStyle/>
          <a:p>
            <a:pPr algn="l">
              <a:lnSpc>
                <a:spcPts val="4965"/>
              </a:lnSpc>
            </a:pPr>
            <a:r>
              <a:rPr lang="en-US" sz="4137">
                <a:solidFill>
                  <a:srgbClr val="0000FF"/>
                </a:solidFill>
                <a:latin typeface="Trebuchet MS"/>
              </a:rPr>
              <a:t>CoEdge:</a:t>
            </a:r>
          </a:p>
          <a:p>
            <a:pPr algn="l">
              <a:lnSpc>
                <a:spcPts val="4125"/>
              </a:lnSpc>
            </a:pPr>
          </a:p>
          <a:p>
            <a:pPr algn="l">
              <a:lnSpc>
                <a:spcPts val="4125"/>
              </a:lnSpc>
            </a:pPr>
          </a:p>
          <a:p>
            <a:pPr algn="l">
              <a:lnSpc>
                <a:spcPts val="4125"/>
              </a:lnSpc>
            </a:pPr>
          </a:p>
          <a:p>
            <a:pPr algn="l" marL="569472" indent="-284736" lvl="1">
              <a:lnSpc>
                <a:spcPts val="3165"/>
              </a:lnSpc>
              <a:buFont typeface="Arial"/>
              <a:buChar char="•"/>
            </a:pPr>
            <a:r>
              <a:rPr lang="en-US" sz="2637">
                <a:solidFill>
                  <a:srgbClr val="0000FF"/>
                </a:solidFill>
                <a:latin typeface="Trebuchet MS"/>
              </a:rPr>
              <a:t>The algorithm iteratively examines each node e in, determining a partition P(L) and an allocation policy φ to minimize the total latency.</a:t>
            </a:r>
          </a:p>
          <a:p>
            <a:pPr algn="l">
              <a:lnSpc>
                <a:spcPts val="3165"/>
              </a:lnSpc>
            </a:pPr>
          </a:p>
          <a:p>
            <a:pPr algn="l" marL="569472" indent="-284736" lvl="1">
              <a:lnSpc>
                <a:spcPts val="3165"/>
              </a:lnSpc>
              <a:buFont typeface="Arial"/>
              <a:buChar char="•"/>
            </a:pPr>
            <a:r>
              <a:rPr lang="en-US" sz="2637">
                <a:solidFill>
                  <a:srgbClr val="0000FF"/>
                </a:solidFill>
                <a:latin typeface="Trebuchet MS"/>
              </a:rPr>
              <a:t>A</a:t>
            </a:r>
            <a:r>
              <a:rPr lang="en-US" sz="2637">
                <a:solidFill>
                  <a:srgbClr val="0000FF"/>
                </a:solidFill>
                <a:latin typeface="Trebuchet MS"/>
              </a:rPr>
              <a:t>llocation policy involves determining which node in the edge-cloud system will be responsible for processing each segment of the DNN.</a:t>
            </a:r>
          </a:p>
          <a:p>
            <a:pPr algn="l">
              <a:lnSpc>
                <a:spcPts val="3165"/>
              </a:lnSpc>
            </a:pPr>
          </a:p>
          <a:p>
            <a:pPr algn="l" marL="569472" indent="-284736" lvl="1">
              <a:lnSpc>
                <a:spcPts val="3165"/>
              </a:lnSpc>
              <a:buFont typeface="Arial"/>
              <a:buChar char="•"/>
            </a:pPr>
            <a:r>
              <a:rPr lang="en-US" sz="2637">
                <a:solidFill>
                  <a:srgbClr val="0000FF"/>
                </a:solidFill>
                <a:latin typeface="Trebuchet MS"/>
              </a:rPr>
              <a:t>D</a:t>
            </a:r>
            <a:r>
              <a:rPr lang="en-US" sz="2637">
                <a:solidFill>
                  <a:srgbClr val="0000FF"/>
                </a:solidFill>
                <a:latin typeface="Trebuchet MS"/>
              </a:rPr>
              <a:t>ynamic adjustments based on real-time conditions such as network congestion, node availability, and workload distribution.</a:t>
            </a:r>
          </a:p>
          <a:p>
            <a:pPr algn="l">
              <a:lnSpc>
                <a:spcPts val="3165"/>
              </a:lnSpc>
            </a:pPr>
          </a:p>
        </p:txBody>
      </p:sp>
      <p:sp>
        <p:nvSpPr>
          <p:cNvPr name="TextBox 6" id="6"/>
          <p:cNvSpPr txBox="true"/>
          <p:nvPr/>
        </p:nvSpPr>
        <p:spPr>
          <a:xfrm rot="0">
            <a:off x="12835067" y="7365308"/>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8</a:t>
            </a:r>
          </a:p>
        </p:txBody>
      </p:sp>
      <p:sp>
        <p:nvSpPr>
          <p:cNvPr name="TextBox 7" id="7"/>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8" id="8"/>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Freeform 3" id="3"/>
          <p:cNvSpPr/>
          <p:nvPr/>
        </p:nvSpPr>
        <p:spPr>
          <a:xfrm flipH="false" flipV="false" rot="0">
            <a:off x="11115569" y="5813557"/>
            <a:ext cx="7172431" cy="3559749"/>
          </a:xfrm>
          <a:custGeom>
            <a:avLst/>
            <a:gdLst/>
            <a:ahLst/>
            <a:cxnLst/>
            <a:rect r="r" b="b" t="t" l="l"/>
            <a:pathLst>
              <a:path h="3559749" w="7172431">
                <a:moveTo>
                  <a:pt x="0" y="0"/>
                </a:moveTo>
                <a:lnTo>
                  <a:pt x="7172431" y="0"/>
                </a:lnTo>
                <a:lnTo>
                  <a:pt x="7172431" y="3559749"/>
                </a:lnTo>
                <a:lnTo>
                  <a:pt x="0" y="3559749"/>
                </a:lnTo>
                <a:lnTo>
                  <a:pt x="0" y="0"/>
                </a:lnTo>
                <a:close/>
              </a:path>
            </a:pathLst>
          </a:custGeom>
          <a:blipFill>
            <a:blip r:embed="rId4"/>
            <a:stretch>
              <a:fillRect l="0" t="0" r="0" b="0"/>
            </a:stretch>
          </a:blipFill>
        </p:spPr>
      </p:sp>
      <p:sp>
        <p:nvSpPr>
          <p:cNvPr name="Freeform 4" id="4"/>
          <p:cNvSpPr/>
          <p:nvPr/>
        </p:nvSpPr>
        <p:spPr>
          <a:xfrm flipH="false" flipV="false" rot="0">
            <a:off x="10863861" y="2185723"/>
            <a:ext cx="6778983" cy="3421528"/>
          </a:xfrm>
          <a:custGeom>
            <a:avLst/>
            <a:gdLst/>
            <a:ahLst/>
            <a:cxnLst/>
            <a:rect r="r" b="b" t="t" l="l"/>
            <a:pathLst>
              <a:path h="3421528" w="6778983">
                <a:moveTo>
                  <a:pt x="0" y="0"/>
                </a:moveTo>
                <a:lnTo>
                  <a:pt x="6778983" y="0"/>
                </a:lnTo>
                <a:lnTo>
                  <a:pt x="6778983" y="3421528"/>
                </a:lnTo>
                <a:lnTo>
                  <a:pt x="0" y="3421528"/>
                </a:lnTo>
                <a:lnTo>
                  <a:pt x="0" y="0"/>
                </a:lnTo>
                <a:close/>
              </a:path>
            </a:pathLst>
          </a:custGeom>
          <a:blipFill>
            <a:blip r:embed="rId5"/>
            <a:stretch>
              <a:fillRect l="0" t="0" r="0" b="0"/>
            </a:stretch>
          </a:blipFill>
        </p:spPr>
      </p:sp>
      <p:sp>
        <p:nvSpPr>
          <p:cNvPr name="TextBox 5" id="5"/>
          <p:cNvSpPr txBox="true"/>
          <p:nvPr/>
        </p:nvSpPr>
        <p:spPr>
          <a:xfrm rot="0">
            <a:off x="335265" y="2024064"/>
            <a:ext cx="10341479" cy="5810250"/>
          </a:xfrm>
          <a:prstGeom prst="rect">
            <a:avLst/>
          </a:prstGeom>
        </p:spPr>
        <p:txBody>
          <a:bodyPr anchor="t" rtlCol="false" tIns="0" lIns="0" bIns="0" rIns="0">
            <a:spAutoFit/>
          </a:bodyPr>
          <a:lstStyle/>
          <a:p>
            <a:pPr algn="l">
              <a:lnSpc>
                <a:spcPts val="4965"/>
              </a:lnSpc>
            </a:pPr>
            <a:r>
              <a:rPr lang="en-US" sz="4137">
                <a:solidFill>
                  <a:srgbClr val="0000FF"/>
                </a:solidFill>
                <a:latin typeface="Trebuchet MS"/>
              </a:rPr>
              <a:t>CoEdge:</a:t>
            </a:r>
          </a:p>
          <a:p>
            <a:pPr algn="l">
              <a:lnSpc>
                <a:spcPts val="4125"/>
              </a:lnSpc>
            </a:pPr>
          </a:p>
          <a:p>
            <a:pPr algn="l">
              <a:lnSpc>
                <a:spcPts val="4125"/>
              </a:lnSpc>
            </a:pPr>
          </a:p>
          <a:p>
            <a:pPr algn="l">
              <a:lnSpc>
                <a:spcPts val="4125"/>
              </a:lnSpc>
            </a:pPr>
          </a:p>
          <a:p>
            <a:pPr algn="l" marL="569472" indent="-284736" lvl="1">
              <a:lnSpc>
                <a:spcPts val="3165"/>
              </a:lnSpc>
              <a:buFont typeface="Arial"/>
              <a:buChar char="•"/>
            </a:pPr>
            <a:r>
              <a:rPr lang="en-US" sz="2637">
                <a:solidFill>
                  <a:srgbClr val="0000FF"/>
                </a:solidFill>
                <a:latin typeface="Trebuchet MS"/>
              </a:rPr>
              <a:t>The allocation policy in CoEdge follows a greedy policy to iteratively determine the optimal allocation of DNN layers over the subset of nodes.</a:t>
            </a:r>
          </a:p>
          <a:p>
            <a:pPr algn="l">
              <a:lnSpc>
                <a:spcPts val="3165"/>
              </a:lnSpc>
            </a:pPr>
          </a:p>
          <a:p>
            <a:pPr algn="l" marL="569472" indent="-284736" lvl="1">
              <a:lnSpc>
                <a:spcPts val="3165"/>
              </a:lnSpc>
              <a:buFont typeface="Arial"/>
              <a:buChar char="•"/>
            </a:pPr>
            <a:r>
              <a:rPr lang="en-US" sz="2637">
                <a:solidFill>
                  <a:srgbClr val="0000FF"/>
                </a:solidFill>
                <a:latin typeface="Trebuchet MS"/>
              </a:rPr>
              <a:t>Exploit the high-speed connections and computing capacity available in the edge environment to enhance the overall performance of deep learning tasks.</a:t>
            </a:r>
          </a:p>
          <a:p>
            <a:pPr algn="l">
              <a:lnSpc>
                <a:spcPts val="3165"/>
              </a:lnSpc>
            </a:pPr>
          </a:p>
          <a:p>
            <a:pPr algn="l">
              <a:lnSpc>
                <a:spcPts val="3165"/>
              </a:lnSpc>
            </a:pPr>
          </a:p>
        </p:txBody>
      </p:sp>
      <p:sp>
        <p:nvSpPr>
          <p:cNvPr name="TextBox 6" id="6"/>
          <p:cNvSpPr txBox="true"/>
          <p:nvPr/>
        </p:nvSpPr>
        <p:spPr>
          <a:xfrm rot="0">
            <a:off x="12835067" y="7365308"/>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8</a:t>
            </a:r>
          </a:p>
        </p:txBody>
      </p:sp>
      <p:sp>
        <p:nvSpPr>
          <p:cNvPr name="TextBox 7" id="7"/>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8" id="8"/>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Freeform 3" id="3"/>
          <p:cNvSpPr/>
          <p:nvPr/>
        </p:nvSpPr>
        <p:spPr>
          <a:xfrm flipH="false" flipV="false" rot="0">
            <a:off x="11115569" y="5813557"/>
            <a:ext cx="7172431" cy="3559749"/>
          </a:xfrm>
          <a:custGeom>
            <a:avLst/>
            <a:gdLst/>
            <a:ahLst/>
            <a:cxnLst/>
            <a:rect r="r" b="b" t="t" l="l"/>
            <a:pathLst>
              <a:path h="3559749" w="7172431">
                <a:moveTo>
                  <a:pt x="0" y="0"/>
                </a:moveTo>
                <a:lnTo>
                  <a:pt x="7172431" y="0"/>
                </a:lnTo>
                <a:lnTo>
                  <a:pt x="7172431" y="3559749"/>
                </a:lnTo>
                <a:lnTo>
                  <a:pt x="0" y="3559749"/>
                </a:lnTo>
                <a:lnTo>
                  <a:pt x="0" y="0"/>
                </a:lnTo>
                <a:close/>
              </a:path>
            </a:pathLst>
          </a:custGeom>
          <a:blipFill>
            <a:blip r:embed="rId4"/>
            <a:stretch>
              <a:fillRect l="0" t="0" r="0" b="0"/>
            </a:stretch>
          </a:blipFill>
        </p:spPr>
      </p:sp>
      <p:sp>
        <p:nvSpPr>
          <p:cNvPr name="Freeform 4" id="4"/>
          <p:cNvSpPr/>
          <p:nvPr/>
        </p:nvSpPr>
        <p:spPr>
          <a:xfrm flipH="false" flipV="false" rot="0">
            <a:off x="10863861" y="2185723"/>
            <a:ext cx="6778983" cy="3421528"/>
          </a:xfrm>
          <a:custGeom>
            <a:avLst/>
            <a:gdLst/>
            <a:ahLst/>
            <a:cxnLst/>
            <a:rect r="r" b="b" t="t" l="l"/>
            <a:pathLst>
              <a:path h="3421528" w="6778983">
                <a:moveTo>
                  <a:pt x="0" y="0"/>
                </a:moveTo>
                <a:lnTo>
                  <a:pt x="6778983" y="0"/>
                </a:lnTo>
                <a:lnTo>
                  <a:pt x="6778983" y="3421528"/>
                </a:lnTo>
                <a:lnTo>
                  <a:pt x="0" y="3421528"/>
                </a:lnTo>
                <a:lnTo>
                  <a:pt x="0" y="0"/>
                </a:lnTo>
                <a:close/>
              </a:path>
            </a:pathLst>
          </a:custGeom>
          <a:blipFill>
            <a:blip r:embed="rId5"/>
            <a:stretch>
              <a:fillRect l="0" t="0" r="0" b="0"/>
            </a:stretch>
          </a:blipFill>
        </p:spPr>
      </p:sp>
      <p:sp>
        <p:nvSpPr>
          <p:cNvPr name="Freeform 5" id="5"/>
          <p:cNvSpPr/>
          <p:nvPr/>
        </p:nvSpPr>
        <p:spPr>
          <a:xfrm flipH="false" flipV="false" rot="0">
            <a:off x="3887295" y="6244169"/>
            <a:ext cx="6976566" cy="3477209"/>
          </a:xfrm>
          <a:custGeom>
            <a:avLst/>
            <a:gdLst/>
            <a:ahLst/>
            <a:cxnLst/>
            <a:rect r="r" b="b" t="t" l="l"/>
            <a:pathLst>
              <a:path h="3477209" w="6976566">
                <a:moveTo>
                  <a:pt x="0" y="0"/>
                </a:moveTo>
                <a:lnTo>
                  <a:pt x="6976566" y="0"/>
                </a:lnTo>
                <a:lnTo>
                  <a:pt x="6976566" y="3477209"/>
                </a:lnTo>
                <a:lnTo>
                  <a:pt x="0" y="3477209"/>
                </a:lnTo>
                <a:lnTo>
                  <a:pt x="0" y="0"/>
                </a:lnTo>
                <a:close/>
              </a:path>
            </a:pathLst>
          </a:custGeom>
          <a:blipFill>
            <a:blip r:embed="rId6"/>
            <a:stretch>
              <a:fillRect l="0" t="0" r="0" b="0"/>
            </a:stretch>
          </a:blipFill>
        </p:spPr>
      </p:sp>
      <p:sp>
        <p:nvSpPr>
          <p:cNvPr name="TextBox 6" id="6"/>
          <p:cNvSpPr txBox="true"/>
          <p:nvPr/>
        </p:nvSpPr>
        <p:spPr>
          <a:xfrm rot="0">
            <a:off x="335265" y="1019175"/>
            <a:ext cx="10341479" cy="7810500"/>
          </a:xfrm>
          <a:prstGeom prst="rect">
            <a:avLst/>
          </a:prstGeom>
        </p:spPr>
        <p:txBody>
          <a:bodyPr anchor="t" rtlCol="false" tIns="0" lIns="0" bIns="0" rIns="0">
            <a:spAutoFit/>
          </a:bodyPr>
          <a:lstStyle/>
          <a:p>
            <a:pPr algn="l">
              <a:lnSpc>
                <a:spcPts val="4965"/>
              </a:lnSpc>
            </a:pPr>
            <a:r>
              <a:rPr lang="en-US" sz="4137">
                <a:solidFill>
                  <a:srgbClr val="0000FF"/>
                </a:solidFill>
                <a:latin typeface="Trebuchet MS"/>
              </a:rPr>
              <a:t>CoEdge:</a:t>
            </a:r>
          </a:p>
          <a:p>
            <a:pPr algn="l">
              <a:lnSpc>
                <a:spcPts val="4125"/>
              </a:lnSpc>
            </a:pPr>
          </a:p>
          <a:p>
            <a:pPr algn="l">
              <a:lnSpc>
                <a:spcPts val="4125"/>
              </a:lnSpc>
            </a:pPr>
          </a:p>
          <a:p>
            <a:pPr algn="l">
              <a:lnSpc>
                <a:spcPts val="4125"/>
              </a:lnSpc>
            </a:pPr>
          </a:p>
          <a:p>
            <a:pPr algn="l" marL="569472" indent="-284736" lvl="1">
              <a:lnSpc>
                <a:spcPts val="3165"/>
              </a:lnSpc>
              <a:buFont typeface="Arial"/>
              <a:buChar char="•"/>
            </a:pPr>
            <a:r>
              <a:rPr lang="en-US" sz="2637">
                <a:solidFill>
                  <a:srgbClr val="0000FF"/>
                </a:solidFill>
                <a:latin typeface="Trebuchet MS"/>
              </a:rPr>
              <a:t>Setup: Four different nodes with different bandwidth resources and computing capacities.</a:t>
            </a:r>
          </a:p>
          <a:p>
            <a:pPr algn="l">
              <a:lnSpc>
                <a:spcPts val="3165"/>
              </a:lnSpc>
            </a:pPr>
          </a:p>
          <a:p>
            <a:pPr algn="l" marL="569472" indent="-284736" lvl="1">
              <a:lnSpc>
                <a:spcPts val="3165"/>
              </a:lnSpc>
              <a:buFont typeface="Arial"/>
              <a:buChar char="•"/>
            </a:pPr>
            <a:r>
              <a:rPr lang="en-US" sz="2637">
                <a:solidFill>
                  <a:srgbClr val="0000FF"/>
                </a:solidFill>
                <a:latin typeface="Trebuchet MS"/>
              </a:rPr>
              <a:t>DNN Models: The AlexNet and VGGNet-19 models are used for image classification experiments.</a:t>
            </a:r>
          </a:p>
          <a:p>
            <a:pPr algn="l">
              <a:lnSpc>
                <a:spcPts val="3165"/>
              </a:lnSpc>
            </a:pPr>
          </a:p>
          <a:p>
            <a:pPr algn="l" marL="569472" indent="-284736" lvl="1">
              <a:lnSpc>
                <a:spcPts val="3165"/>
              </a:lnSpc>
              <a:buFont typeface="Arial"/>
              <a:buChar char="•"/>
            </a:pPr>
            <a:r>
              <a:rPr lang="en-US" sz="2637">
                <a:solidFill>
                  <a:srgbClr val="0000FF"/>
                </a:solidFill>
                <a:latin typeface="Trebuchet MS"/>
              </a:rPr>
              <a:t>Evaluation Metrics: The CoEdge algorithm and the two baseline algorithms are evaluated in terms of latency under various experimental cases. </a:t>
            </a:r>
          </a:p>
          <a:p>
            <a:pPr algn="l">
              <a:lnSpc>
                <a:spcPts val="3165"/>
              </a:lnSpc>
            </a:pPr>
          </a:p>
          <a:p>
            <a:pPr algn="l">
              <a:lnSpc>
                <a:spcPts val="3165"/>
              </a:lnSpc>
            </a:pPr>
          </a:p>
          <a:p>
            <a:pPr algn="l">
              <a:lnSpc>
                <a:spcPts val="3165"/>
              </a:lnSpc>
            </a:pPr>
          </a:p>
          <a:p>
            <a:pPr algn="l">
              <a:lnSpc>
                <a:spcPts val="3165"/>
              </a:lnSpc>
            </a:pPr>
          </a:p>
          <a:p>
            <a:pPr algn="l">
              <a:lnSpc>
                <a:spcPts val="3165"/>
              </a:lnSpc>
            </a:pPr>
          </a:p>
        </p:txBody>
      </p:sp>
      <p:sp>
        <p:nvSpPr>
          <p:cNvPr name="TextBox 7" id="7"/>
          <p:cNvSpPr txBox="true"/>
          <p:nvPr/>
        </p:nvSpPr>
        <p:spPr>
          <a:xfrm rot="0">
            <a:off x="12835067" y="7365308"/>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8</a:t>
            </a:r>
          </a:p>
        </p:txBody>
      </p:sp>
      <p:sp>
        <p:nvSpPr>
          <p:cNvPr name="TextBox 8" id="8"/>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9" id="9"/>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Freeform 3" id="3"/>
          <p:cNvSpPr/>
          <p:nvPr/>
        </p:nvSpPr>
        <p:spPr>
          <a:xfrm flipH="false" flipV="false" rot="0">
            <a:off x="10521514" y="1691918"/>
            <a:ext cx="7566892" cy="4211140"/>
          </a:xfrm>
          <a:custGeom>
            <a:avLst/>
            <a:gdLst/>
            <a:ahLst/>
            <a:cxnLst/>
            <a:rect r="r" b="b" t="t" l="l"/>
            <a:pathLst>
              <a:path h="4211140" w="7566892">
                <a:moveTo>
                  <a:pt x="0" y="0"/>
                </a:moveTo>
                <a:lnTo>
                  <a:pt x="7566892" y="0"/>
                </a:lnTo>
                <a:lnTo>
                  <a:pt x="7566892" y="4211139"/>
                </a:lnTo>
                <a:lnTo>
                  <a:pt x="0" y="4211139"/>
                </a:lnTo>
                <a:lnTo>
                  <a:pt x="0" y="0"/>
                </a:lnTo>
                <a:close/>
              </a:path>
            </a:pathLst>
          </a:custGeom>
          <a:blipFill>
            <a:blip r:embed="rId4"/>
            <a:stretch>
              <a:fillRect l="0" t="0" r="0" b="0"/>
            </a:stretch>
          </a:blipFill>
        </p:spPr>
      </p:sp>
      <p:sp>
        <p:nvSpPr>
          <p:cNvPr name="TextBox 4" id="4"/>
          <p:cNvSpPr txBox="true"/>
          <p:nvPr/>
        </p:nvSpPr>
        <p:spPr>
          <a:xfrm rot="0">
            <a:off x="335265" y="2307747"/>
            <a:ext cx="10341479" cy="5238750"/>
          </a:xfrm>
          <a:prstGeom prst="rect">
            <a:avLst/>
          </a:prstGeom>
        </p:spPr>
        <p:txBody>
          <a:bodyPr anchor="t" rtlCol="false" tIns="0" lIns="0" bIns="0" rIns="0">
            <a:spAutoFit/>
          </a:bodyPr>
          <a:lstStyle/>
          <a:p>
            <a:pPr algn="l">
              <a:lnSpc>
                <a:spcPts val="4965"/>
              </a:lnSpc>
            </a:pPr>
            <a:r>
              <a:rPr lang="en-US" sz="4137">
                <a:solidFill>
                  <a:srgbClr val="0000FF"/>
                </a:solidFill>
                <a:latin typeface="Trebuchet MS"/>
              </a:rPr>
              <a:t>Optimization Framework for Splitting DNN Inference Jobs over Computing Networks:</a:t>
            </a:r>
          </a:p>
          <a:p>
            <a:pPr algn="l">
              <a:lnSpc>
                <a:spcPts val="4125"/>
              </a:lnSpc>
            </a:pPr>
          </a:p>
          <a:p>
            <a:pPr algn="l">
              <a:lnSpc>
                <a:spcPts val="4125"/>
              </a:lnSpc>
            </a:pPr>
          </a:p>
          <a:p>
            <a:pPr algn="l">
              <a:lnSpc>
                <a:spcPts val="4125"/>
              </a:lnSpc>
            </a:pPr>
          </a:p>
          <a:p>
            <a:pPr algn="l" marL="569472" indent="-284736" lvl="1">
              <a:lnSpc>
                <a:spcPts val="3165"/>
              </a:lnSpc>
              <a:buFont typeface="Arial"/>
              <a:buChar char="•"/>
            </a:pPr>
            <a:r>
              <a:rPr lang="en-US" sz="2637">
                <a:solidFill>
                  <a:srgbClr val="0000FF"/>
                </a:solidFill>
                <a:latin typeface="Trebuchet MS"/>
              </a:rPr>
              <a:t> Layered graph model is used to simplify the problem of selecting nodes for computation and paths for data transfer in the context of splitting DNN inference jobs over computing networks.</a:t>
            </a:r>
          </a:p>
          <a:p>
            <a:pPr algn="l" marL="569472" indent="-284736" lvl="1">
              <a:lnSpc>
                <a:spcPts val="3165"/>
              </a:lnSpc>
              <a:buFont typeface="Arial"/>
              <a:buChar char="•"/>
            </a:pPr>
          </a:p>
          <a:p>
            <a:pPr algn="l">
              <a:lnSpc>
                <a:spcPts val="3165"/>
              </a:lnSpc>
            </a:pPr>
          </a:p>
        </p:txBody>
      </p:sp>
      <p:sp>
        <p:nvSpPr>
          <p:cNvPr name="TextBox 5" id="5"/>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6" id="6"/>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Freeform 3" id="3"/>
          <p:cNvSpPr/>
          <p:nvPr/>
        </p:nvSpPr>
        <p:spPr>
          <a:xfrm flipH="false" flipV="false" rot="0">
            <a:off x="335265" y="2571741"/>
            <a:ext cx="6924619" cy="6408498"/>
          </a:xfrm>
          <a:custGeom>
            <a:avLst/>
            <a:gdLst/>
            <a:ahLst/>
            <a:cxnLst/>
            <a:rect r="r" b="b" t="t" l="l"/>
            <a:pathLst>
              <a:path h="6408498" w="6924619">
                <a:moveTo>
                  <a:pt x="0" y="0"/>
                </a:moveTo>
                <a:lnTo>
                  <a:pt x="6924619" y="0"/>
                </a:lnTo>
                <a:lnTo>
                  <a:pt x="6924619" y="6408498"/>
                </a:lnTo>
                <a:lnTo>
                  <a:pt x="0" y="6408498"/>
                </a:lnTo>
                <a:lnTo>
                  <a:pt x="0" y="0"/>
                </a:lnTo>
                <a:close/>
              </a:path>
            </a:pathLst>
          </a:custGeom>
          <a:blipFill>
            <a:blip r:embed="rId4"/>
            <a:stretch>
              <a:fillRect l="0" t="0" r="0" b="0"/>
            </a:stretch>
          </a:blipFill>
        </p:spPr>
      </p:sp>
      <p:sp>
        <p:nvSpPr>
          <p:cNvPr name="Freeform 4" id="4"/>
          <p:cNvSpPr/>
          <p:nvPr/>
        </p:nvSpPr>
        <p:spPr>
          <a:xfrm flipH="false" flipV="false" rot="0">
            <a:off x="9144000" y="2803067"/>
            <a:ext cx="7200901" cy="5711531"/>
          </a:xfrm>
          <a:custGeom>
            <a:avLst/>
            <a:gdLst/>
            <a:ahLst/>
            <a:cxnLst/>
            <a:rect r="r" b="b" t="t" l="l"/>
            <a:pathLst>
              <a:path h="5711531" w="7200901">
                <a:moveTo>
                  <a:pt x="0" y="0"/>
                </a:moveTo>
                <a:lnTo>
                  <a:pt x="7200901" y="0"/>
                </a:lnTo>
                <a:lnTo>
                  <a:pt x="7200901" y="5711531"/>
                </a:lnTo>
                <a:lnTo>
                  <a:pt x="0" y="5711531"/>
                </a:lnTo>
                <a:lnTo>
                  <a:pt x="0" y="0"/>
                </a:lnTo>
                <a:close/>
              </a:path>
            </a:pathLst>
          </a:custGeom>
          <a:blipFill>
            <a:blip r:embed="rId5"/>
            <a:stretch>
              <a:fillRect l="0" t="0" r="0" b="0"/>
            </a:stretch>
          </a:blipFill>
        </p:spPr>
      </p:sp>
      <p:sp>
        <p:nvSpPr>
          <p:cNvPr name="TextBox 5" id="5"/>
          <p:cNvSpPr txBox="true"/>
          <p:nvPr/>
        </p:nvSpPr>
        <p:spPr>
          <a:xfrm rot="0">
            <a:off x="335265" y="1227237"/>
            <a:ext cx="10341479" cy="1666875"/>
          </a:xfrm>
          <a:prstGeom prst="rect">
            <a:avLst/>
          </a:prstGeom>
        </p:spPr>
        <p:txBody>
          <a:bodyPr anchor="t" rtlCol="false" tIns="0" lIns="0" bIns="0" rIns="0">
            <a:spAutoFit/>
          </a:bodyPr>
          <a:lstStyle/>
          <a:p>
            <a:pPr algn="l">
              <a:lnSpc>
                <a:spcPts val="4965"/>
              </a:lnSpc>
            </a:pPr>
            <a:r>
              <a:rPr lang="en-US" sz="4137">
                <a:solidFill>
                  <a:srgbClr val="0000FF"/>
                </a:solidFill>
                <a:latin typeface="Trebuchet MS"/>
              </a:rPr>
              <a:t>Optimization Framework for Splitting DNN Inference Jobs over Computing Networks</a:t>
            </a:r>
          </a:p>
          <a:p>
            <a:pPr algn="l">
              <a:lnSpc>
                <a:spcPts val="3165"/>
              </a:lnSpc>
            </a:pPr>
          </a:p>
        </p:txBody>
      </p:sp>
      <p:sp>
        <p:nvSpPr>
          <p:cNvPr name="TextBox 6" id="6"/>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7" id="7"/>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Freeform 3" id="3"/>
          <p:cNvSpPr/>
          <p:nvPr/>
        </p:nvSpPr>
        <p:spPr>
          <a:xfrm flipH="false" flipV="false" rot="0">
            <a:off x="368096" y="2894112"/>
            <a:ext cx="7868699" cy="6014743"/>
          </a:xfrm>
          <a:custGeom>
            <a:avLst/>
            <a:gdLst/>
            <a:ahLst/>
            <a:cxnLst/>
            <a:rect r="r" b="b" t="t" l="l"/>
            <a:pathLst>
              <a:path h="6014743" w="7868699">
                <a:moveTo>
                  <a:pt x="0" y="0"/>
                </a:moveTo>
                <a:lnTo>
                  <a:pt x="7868699" y="0"/>
                </a:lnTo>
                <a:lnTo>
                  <a:pt x="7868699" y="6014744"/>
                </a:lnTo>
                <a:lnTo>
                  <a:pt x="0" y="6014744"/>
                </a:lnTo>
                <a:lnTo>
                  <a:pt x="0" y="0"/>
                </a:lnTo>
                <a:close/>
              </a:path>
            </a:pathLst>
          </a:custGeom>
          <a:blipFill>
            <a:blip r:embed="rId4"/>
            <a:stretch>
              <a:fillRect l="0" t="0" r="0" b="0"/>
            </a:stretch>
          </a:blipFill>
        </p:spPr>
      </p:sp>
      <p:sp>
        <p:nvSpPr>
          <p:cNvPr name="Freeform 4" id="4"/>
          <p:cNvSpPr/>
          <p:nvPr/>
        </p:nvSpPr>
        <p:spPr>
          <a:xfrm flipH="false" flipV="false" rot="0">
            <a:off x="8733385" y="2894112"/>
            <a:ext cx="7347744" cy="6364188"/>
          </a:xfrm>
          <a:custGeom>
            <a:avLst/>
            <a:gdLst/>
            <a:ahLst/>
            <a:cxnLst/>
            <a:rect r="r" b="b" t="t" l="l"/>
            <a:pathLst>
              <a:path h="6364188" w="7347744">
                <a:moveTo>
                  <a:pt x="0" y="0"/>
                </a:moveTo>
                <a:lnTo>
                  <a:pt x="7347743" y="0"/>
                </a:lnTo>
                <a:lnTo>
                  <a:pt x="7347743" y="6364188"/>
                </a:lnTo>
                <a:lnTo>
                  <a:pt x="0" y="6364188"/>
                </a:lnTo>
                <a:lnTo>
                  <a:pt x="0" y="0"/>
                </a:lnTo>
                <a:close/>
              </a:path>
            </a:pathLst>
          </a:custGeom>
          <a:blipFill>
            <a:blip r:embed="rId5"/>
            <a:stretch>
              <a:fillRect l="0" t="0" r="0" b="0"/>
            </a:stretch>
          </a:blipFill>
        </p:spPr>
      </p:sp>
      <p:sp>
        <p:nvSpPr>
          <p:cNvPr name="TextBox 5" id="5"/>
          <p:cNvSpPr txBox="true"/>
          <p:nvPr/>
        </p:nvSpPr>
        <p:spPr>
          <a:xfrm rot="0">
            <a:off x="335265" y="1227237"/>
            <a:ext cx="10341479" cy="1666875"/>
          </a:xfrm>
          <a:prstGeom prst="rect">
            <a:avLst/>
          </a:prstGeom>
        </p:spPr>
        <p:txBody>
          <a:bodyPr anchor="t" rtlCol="false" tIns="0" lIns="0" bIns="0" rIns="0">
            <a:spAutoFit/>
          </a:bodyPr>
          <a:lstStyle/>
          <a:p>
            <a:pPr algn="l">
              <a:lnSpc>
                <a:spcPts val="4965"/>
              </a:lnSpc>
            </a:pPr>
            <a:r>
              <a:rPr lang="en-US" sz="4137">
                <a:solidFill>
                  <a:srgbClr val="0000FF"/>
                </a:solidFill>
                <a:latin typeface="Trebuchet MS"/>
              </a:rPr>
              <a:t>Optimization Framework for Splitting DNN Inference Jobs over Computing Networks</a:t>
            </a:r>
          </a:p>
          <a:p>
            <a:pPr algn="l">
              <a:lnSpc>
                <a:spcPts val="3165"/>
              </a:lnSpc>
            </a:pPr>
          </a:p>
        </p:txBody>
      </p:sp>
      <p:sp>
        <p:nvSpPr>
          <p:cNvPr name="TextBox 6" id="6"/>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7" id="7"/>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Freeform 3" id="3"/>
          <p:cNvSpPr/>
          <p:nvPr/>
        </p:nvSpPr>
        <p:spPr>
          <a:xfrm flipH="false" flipV="false" rot="0">
            <a:off x="8561878" y="1485902"/>
            <a:ext cx="9726122" cy="4652732"/>
          </a:xfrm>
          <a:custGeom>
            <a:avLst/>
            <a:gdLst/>
            <a:ahLst/>
            <a:cxnLst/>
            <a:rect r="r" b="b" t="t" l="l"/>
            <a:pathLst>
              <a:path h="4652732" w="9726122">
                <a:moveTo>
                  <a:pt x="0" y="0"/>
                </a:moveTo>
                <a:lnTo>
                  <a:pt x="9726122" y="0"/>
                </a:lnTo>
                <a:lnTo>
                  <a:pt x="9726122" y="4652731"/>
                </a:lnTo>
                <a:lnTo>
                  <a:pt x="0" y="4652731"/>
                </a:lnTo>
                <a:lnTo>
                  <a:pt x="0" y="0"/>
                </a:lnTo>
                <a:close/>
              </a:path>
            </a:pathLst>
          </a:custGeom>
          <a:blipFill>
            <a:blip r:embed="rId4"/>
            <a:stretch>
              <a:fillRect l="0" t="0" r="0" b="0"/>
            </a:stretch>
          </a:blipFill>
        </p:spPr>
      </p:sp>
      <p:sp>
        <p:nvSpPr>
          <p:cNvPr name="Freeform 4" id="4"/>
          <p:cNvSpPr/>
          <p:nvPr/>
        </p:nvSpPr>
        <p:spPr>
          <a:xfrm flipH="false" flipV="false" rot="0">
            <a:off x="8053152" y="6138633"/>
            <a:ext cx="9550561" cy="3493572"/>
          </a:xfrm>
          <a:custGeom>
            <a:avLst/>
            <a:gdLst/>
            <a:ahLst/>
            <a:cxnLst/>
            <a:rect r="r" b="b" t="t" l="l"/>
            <a:pathLst>
              <a:path h="3493572" w="9550561">
                <a:moveTo>
                  <a:pt x="0" y="0"/>
                </a:moveTo>
                <a:lnTo>
                  <a:pt x="9550560" y="0"/>
                </a:lnTo>
                <a:lnTo>
                  <a:pt x="9550560" y="3493572"/>
                </a:lnTo>
                <a:lnTo>
                  <a:pt x="0" y="3493572"/>
                </a:lnTo>
                <a:lnTo>
                  <a:pt x="0" y="0"/>
                </a:lnTo>
                <a:close/>
              </a:path>
            </a:pathLst>
          </a:custGeom>
          <a:blipFill>
            <a:blip r:embed="rId5"/>
            <a:stretch>
              <a:fillRect l="0" t="0" r="0" b="0"/>
            </a:stretch>
          </a:blipFill>
        </p:spPr>
      </p:sp>
      <p:sp>
        <p:nvSpPr>
          <p:cNvPr name="TextBox 5" id="5"/>
          <p:cNvSpPr txBox="true"/>
          <p:nvPr/>
        </p:nvSpPr>
        <p:spPr>
          <a:xfrm rot="0">
            <a:off x="335265" y="932556"/>
            <a:ext cx="10341479" cy="1666875"/>
          </a:xfrm>
          <a:prstGeom prst="rect">
            <a:avLst/>
          </a:prstGeom>
        </p:spPr>
        <p:txBody>
          <a:bodyPr anchor="t" rtlCol="false" tIns="0" lIns="0" bIns="0" rIns="0">
            <a:spAutoFit/>
          </a:bodyPr>
          <a:lstStyle/>
          <a:p>
            <a:pPr algn="l">
              <a:lnSpc>
                <a:spcPts val="4965"/>
              </a:lnSpc>
            </a:pPr>
            <a:r>
              <a:rPr lang="en-US" sz="4137">
                <a:solidFill>
                  <a:srgbClr val="0000FF"/>
                </a:solidFill>
                <a:latin typeface="Trebuchet MS"/>
              </a:rPr>
              <a:t>SplitPlace:</a:t>
            </a:r>
          </a:p>
          <a:p>
            <a:pPr algn="l" marL="893314" indent="-446657" lvl="1">
              <a:lnSpc>
                <a:spcPts val="4965"/>
              </a:lnSpc>
              <a:buFont typeface="Arial"/>
              <a:buChar char="•"/>
            </a:pPr>
          </a:p>
          <a:p>
            <a:pPr algn="l">
              <a:lnSpc>
                <a:spcPts val="3165"/>
              </a:lnSpc>
            </a:pPr>
          </a:p>
        </p:txBody>
      </p:sp>
      <p:sp>
        <p:nvSpPr>
          <p:cNvPr name="TextBox 6" id="6"/>
          <p:cNvSpPr txBox="true"/>
          <p:nvPr/>
        </p:nvSpPr>
        <p:spPr>
          <a:xfrm rot="0">
            <a:off x="4927581" y="9851280"/>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7" id="7"/>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72000" y="2371726"/>
            <a:ext cx="11430000" cy="54769"/>
            <a:chOff x="0" y="0"/>
            <a:chExt cx="15240000" cy="73026"/>
          </a:xfrm>
        </p:grpSpPr>
        <p:sp>
          <p:nvSpPr>
            <p:cNvPr name="Freeform 3" id="3"/>
            <p:cNvSpPr/>
            <p:nvPr/>
          </p:nvSpPr>
          <p:spPr>
            <a:xfrm flipH="false" flipV="false" rot="0">
              <a:off x="0" y="0"/>
              <a:ext cx="15240000" cy="73025"/>
            </a:xfrm>
            <a:custGeom>
              <a:avLst/>
              <a:gdLst/>
              <a:ahLst/>
              <a:cxnLst/>
              <a:rect r="r" b="b" t="t" l="l"/>
              <a:pathLst>
                <a:path h="73025" w="15240000">
                  <a:moveTo>
                    <a:pt x="0" y="0"/>
                  </a:moveTo>
                  <a:lnTo>
                    <a:pt x="15240000" y="0"/>
                  </a:lnTo>
                  <a:lnTo>
                    <a:pt x="15240000" y="73025"/>
                  </a:lnTo>
                  <a:lnTo>
                    <a:pt x="0" y="73025"/>
                  </a:lnTo>
                  <a:close/>
                </a:path>
              </a:pathLst>
            </a:custGeom>
            <a:solidFill>
              <a:srgbClr val="33CCCC"/>
            </a:solidFill>
          </p:spPr>
        </p:sp>
      </p:grpSp>
      <p:sp>
        <p:nvSpPr>
          <p:cNvPr name="TextBox 4" id="4"/>
          <p:cNvSpPr txBox="true"/>
          <p:nvPr/>
        </p:nvSpPr>
        <p:spPr>
          <a:xfrm rot="0">
            <a:off x="6377925" y="1741151"/>
            <a:ext cx="9532650" cy="620147"/>
          </a:xfrm>
          <a:prstGeom prst="rect">
            <a:avLst/>
          </a:prstGeom>
        </p:spPr>
        <p:txBody>
          <a:bodyPr anchor="t" rtlCol="false" tIns="0" lIns="0" bIns="0" rIns="0">
            <a:spAutoFit/>
          </a:bodyPr>
          <a:lstStyle/>
          <a:p>
            <a:pPr algn="r">
              <a:lnSpc>
                <a:spcPts val="4320"/>
              </a:lnSpc>
            </a:pPr>
            <a:r>
              <a:rPr lang="en-US" sz="3600">
                <a:solidFill>
                  <a:srgbClr val="FF0000"/>
                </a:solidFill>
                <a:latin typeface="Trebuchet MS"/>
              </a:rPr>
              <a:t>Abstract  </a:t>
            </a:r>
          </a:p>
        </p:txBody>
      </p:sp>
      <p:sp>
        <p:nvSpPr>
          <p:cNvPr name="TextBox 5" id="5"/>
          <p:cNvSpPr txBox="true"/>
          <p:nvPr/>
        </p:nvSpPr>
        <p:spPr>
          <a:xfrm rot="0">
            <a:off x="1209687" y="3054034"/>
            <a:ext cx="16106764" cy="4181475"/>
          </a:xfrm>
          <a:prstGeom prst="rect">
            <a:avLst/>
          </a:prstGeom>
        </p:spPr>
        <p:txBody>
          <a:bodyPr anchor="t" rtlCol="false" tIns="0" lIns="0" bIns="0" rIns="0">
            <a:spAutoFit/>
          </a:bodyPr>
          <a:lstStyle/>
          <a:p>
            <a:pPr algn="just">
              <a:lnSpc>
                <a:spcPts val="5519"/>
              </a:lnSpc>
            </a:pPr>
            <a:r>
              <a:rPr lang="en-US" sz="4599">
                <a:solidFill>
                  <a:srgbClr val="0033CC"/>
                </a:solidFill>
                <a:latin typeface="Trebuchet MS"/>
              </a:rPr>
              <a:t>In the fast-changing world of Machine Learning (ML) and the Internet of Things (IoT), a tricky challenge pops up where powerful deep learning models like AlexNet, VGG-16, YOLOv2, and GoogleNet want to squeeze onto small IoT devices. These devices struggle to handle the fancy algorithms on their own. </a:t>
            </a:r>
          </a:p>
        </p:txBody>
      </p:sp>
      <p:sp>
        <p:nvSpPr>
          <p:cNvPr name="Freeform 6" id="6"/>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TextBox 7" id="7"/>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3</a:t>
            </a:r>
          </a:p>
        </p:txBody>
      </p:sp>
      <p:sp>
        <p:nvSpPr>
          <p:cNvPr name="TextBox 8" id="8"/>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9" id="9"/>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TextBox 3" id="3"/>
          <p:cNvSpPr txBox="true"/>
          <p:nvPr/>
        </p:nvSpPr>
        <p:spPr>
          <a:xfrm rot="0">
            <a:off x="21937" y="1227237"/>
            <a:ext cx="16429716" cy="1666875"/>
          </a:xfrm>
          <a:prstGeom prst="rect">
            <a:avLst/>
          </a:prstGeom>
        </p:spPr>
        <p:txBody>
          <a:bodyPr anchor="t" rtlCol="false" tIns="0" lIns="0" bIns="0" rIns="0">
            <a:spAutoFit/>
          </a:bodyPr>
          <a:lstStyle/>
          <a:p>
            <a:pPr algn="l">
              <a:lnSpc>
                <a:spcPts val="4965"/>
              </a:lnSpc>
            </a:pPr>
            <a:r>
              <a:rPr lang="en-US" sz="4137">
                <a:solidFill>
                  <a:srgbClr val="0000FF"/>
                </a:solidFill>
                <a:latin typeface="Trebuchet MS"/>
              </a:rPr>
              <a:t>Scission: Context-aware and Performance-driven Edge-based Distributed Deep Neural Networks</a:t>
            </a:r>
          </a:p>
          <a:p>
            <a:pPr algn="l">
              <a:lnSpc>
                <a:spcPts val="3165"/>
              </a:lnSpc>
            </a:pPr>
          </a:p>
        </p:txBody>
      </p:sp>
      <p:sp>
        <p:nvSpPr>
          <p:cNvPr name="TextBox 4" id="4"/>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5" id="5"/>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
        <p:nvSpPr>
          <p:cNvPr name="TextBox 6" id="6"/>
          <p:cNvSpPr txBox="true"/>
          <p:nvPr/>
        </p:nvSpPr>
        <p:spPr>
          <a:xfrm rot="0">
            <a:off x="0" y="2710896"/>
            <a:ext cx="18065347" cy="3095625"/>
          </a:xfrm>
          <a:prstGeom prst="rect">
            <a:avLst/>
          </a:prstGeom>
        </p:spPr>
        <p:txBody>
          <a:bodyPr anchor="t" rtlCol="false" tIns="0" lIns="0" bIns="0" rIns="0">
            <a:spAutoFit/>
          </a:bodyPr>
          <a:lstStyle/>
          <a:p>
            <a:pPr algn="ctr">
              <a:lnSpc>
                <a:spcPts val="4109"/>
              </a:lnSpc>
              <a:spcBef>
                <a:spcPct val="0"/>
              </a:spcBef>
            </a:pPr>
            <a:r>
              <a:rPr lang="en-US" sz="3424" spc="32">
                <a:solidFill>
                  <a:srgbClr val="000000"/>
                </a:solidFill>
                <a:latin typeface="TT Rounds Condensed"/>
              </a:rPr>
              <a:t>The research paper "Scission: Context-aware and Performance-driven Edge-based Distributed Deep Neural Networks" introduces Scission, a tool designed for automated benchmarking of Deep Neural Networks (DNNs) to determine optimal partition configurations for maximizing performance in distributed environments. The motivation behind Scission is based on practical observations, including the need to account for multiple resource tiers in the cloud-edge continuum and the importance of basing partitioning decisions on empirical data rather than estimates.</a:t>
            </a:r>
          </a:p>
        </p:txBody>
      </p:sp>
      <p:sp>
        <p:nvSpPr>
          <p:cNvPr name="TextBox 7" id="7"/>
          <p:cNvSpPr txBox="true"/>
          <p:nvPr/>
        </p:nvSpPr>
        <p:spPr>
          <a:xfrm rot="0">
            <a:off x="21937" y="6311346"/>
            <a:ext cx="17658182" cy="2438400"/>
          </a:xfrm>
          <a:prstGeom prst="rect">
            <a:avLst/>
          </a:prstGeom>
        </p:spPr>
        <p:txBody>
          <a:bodyPr anchor="t" rtlCol="false" tIns="0" lIns="0" bIns="0" rIns="0">
            <a:spAutoFit/>
          </a:bodyPr>
          <a:lstStyle/>
          <a:p>
            <a:pPr algn="ctr">
              <a:lnSpc>
                <a:spcPts val="3839"/>
              </a:lnSpc>
              <a:spcBef>
                <a:spcPct val="0"/>
              </a:spcBef>
            </a:pPr>
            <a:r>
              <a:rPr lang="en-US" sz="3199" spc="29">
                <a:solidFill>
                  <a:srgbClr val="000000"/>
                </a:solidFill>
                <a:latin typeface="TT Rounds Condensed"/>
              </a:rPr>
              <a:t>The paper discusses the architecture of Scission, its benchmarking approach, context-aware decision-making process, and querying capability. Experimental studies on 18 different DNNs demonstrate the effectiveness of Scission in achieving context-aware and performance-efficient distributed DNNs. The tool aims to maximize distributed DNN performance while accommodating user-defined objectives and constraints.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Freeform 3" id="3"/>
          <p:cNvSpPr/>
          <p:nvPr/>
        </p:nvSpPr>
        <p:spPr>
          <a:xfrm flipH="false" flipV="false" rot="0">
            <a:off x="819152" y="3087343"/>
            <a:ext cx="7352844" cy="5616051"/>
          </a:xfrm>
          <a:custGeom>
            <a:avLst/>
            <a:gdLst/>
            <a:ahLst/>
            <a:cxnLst/>
            <a:rect r="r" b="b" t="t" l="l"/>
            <a:pathLst>
              <a:path h="5616051" w="7352844">
                <a:moveTo>
                  <a:pt x="0" y="0"/>
                </a:moveTo>
                <a:lnTo>
                  <a:pt x="7352844" y="0"/>
                </a:lnTo>
                <a:lnTo>
                  <a:pt x="7352844" y="5616052"/>
                </a:lnTo>
                <a:lnTo>
                  <a:pt x="0" y="5616052"/>
                </a:lnTo>
                <a:lnTo>
                  <a:pt x="0" y="0"/>
                </a:lnTo>
                <a:close/>
              </a:path>
            </a:pathLst>
          </a:custGeom>
          <a:blipFill>
            <a:blip r:embed="rId4"/>
            <a:stretch>
              <a:fillRect l="0" t="0" r="0" b="0"/>
            </a:stretch>
          </a:blipFill>
        </p:spPr>
      </p:sp>
      <p:sp>
        <p:nvSpPr>
          <p:cNvPr name="Freeform 4" id="4"/>
          <p:cNvSpPr/>
          <p:nvPr/>
        </p:nvSpPr>
        <p:spPr>
          <a:xfrm flipH="false" flipV="false" rot="0">
            <a:off x="8649207" y="2402561"/>
            <a:ext cx="9203456" cy="6355797"/>
          </a:xfrm>
          <a:custGeom>
            <a:avLst/>
            <a:gdLst/>
            <a:ahLst/>
            <a:cxnLst/>
            <a:rect r="r" b="b" t="t" l="l"/>
            <a:pathLst>
              <a:path h="6355797" w="9203456">
                <a:moveTo>
                  <a:pt x="0" y="0"/>
                </a:moveTo>
                <a:lnTo>
                  <a:pt x="9203457" y="0"/>
                </a:lnTo>
                <a:lnTo>
                  <a:pt x="9203457" y="6355798"/>
                </a:lnTo>
                <a:lnTo>
                  <a:pt x="0" y="6355798"/>
                </a:lnTo>
                <a:lnTo>
                  <a:pt x="0" y="0"/>
                </a:lnTo>
                <a:close/>
              </a:path>
            </a:pathLst>
          </a:custGeom>
          <a:blipFill>
            <a:blip r:embed="rId5"/>
            <a:stretch>
              <a:fillRect l="-27658" t="0" r="0" b="0"/>
            </a:stretch>
          </a:blipFill>
        </p:spPr>
      </p:sp>
      <p:sp>
        <p:nvSpPr>
          <p:cNvPr name="TextBox 5" id="5"/>
          <p:cNvSpPr txBox="true"/>
          <p:nvPr/>
        </p:nvSpPr>
        <p:spPr>
          <a:xfrm rot="0">
            <a:off x="335265" y="1227237"/>
            <a:ext cx="14645233" cy="1666875"/>
          </a:xfrm>
          <a:prstGeom prst="rect">
            <a:avLst/>
          </a:prstGeom>
        </p:spPr>
        <p:txBody>
          <a:bodyPr anchor="t" rtlCol="false" tIns="0" lIns="0" bIns="0" rIns="0">
            <a:spAutoFit/>
          </a:bodyPr>
          <a:lstStyle/>
          <a:p>
            <a:pPr algn="l">
              <a:lnSpc>
                <a:spcPts val="4965"/>
              </a:lnSpc>
            </a:pPr>
            <a:r>
              <a:rPr lang="en-US" sz="4137">
                <a:solidFill>
                  <a:srgbClr val="0000FF"/>
                </a:solidFill>
                <a:latin typeface="Trebuchet MS"/>
              </a:rPr>
              <a:t>Scission: Context-aware and Performance-driven Edge-based Distributed Deep Neural Networks</a:t>
            </a:r>
          </a:p>
          <a:p>
            <a:pPr algn="l">
              <a:lnSpc>
                <a:spcPts val="3165"/>
              </a:lnSpc>
            </a:pPr>
          </a:p>
        </p:txBody>
      </p:sp>
      <p:sp>
        <p:nvSpPr>
          <p:cNvPr name="TextBox 6" id="6"/>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7" id="7"/>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Freeform 3" id="3"/>
          <p:cNvSpPr/>
          <p:nvPr/>
        </p:nvSpPr>
        <p:spPr>
          <a:xfrm flipH="false" flipV="false" rot="0">
            <a:off x="335265" y="3630546"/>
            <a:ext cx="16981186" cy="5188409"/>
          </a:xfrm>
          <a:custGeom>
            <a:avLst/>
            <a:gdLst/>
            <a:ahLst/>
            <a:cxnLst/>
            <a:rect r="r" b="b" t="t" l="l"/>
            <a:pathLst>
              <a:path h="5188409" w="16981186">
                <a:moveTo>
                  <a:pt x="0" y="0"/>
                </a:moveTo>
                <a:lnTo>
                  <a:pt x="16981186" y="0"/>
                </a:lnTo>
                <a:lnTo>
                  <a:pt x="16981186" y="5188409"/>
                </a:lnTo>
                <a:lnTo>
                  <a:pt x="0" y="5188409"/>
                </a:lnTo>
                <a:lnTo>
                  <a:pt x="0" y="0"/>
                </a:lnTo>
                <a:close/>
              </a:path>
            </a:pathLst>
          </a:custGeom>
          <a:blipFill>
            <a:blip r:embed="rId4"/>
            <a:stretch>
              <a:fillRect l="-4031" t="0" r="-6356" b="0"/>
            </a:stretch>
          </a:blipFill>
        </p:spPr>
      </p:sp>
      <p:sp>
        <p:nvSpPr>
          <p:cNvPr name="TextBox 4" id="4"/>
          <p:cNvSpPr txBox="true"/>
          <p:nvPr/>
        </p:nvSpPr>
        <p:spPr>
          <a:xfrm rot="0">
            <a:off x="335265" y="1227237"/>
            <a:ext cx="14645233" cy="1666875"/>
          </a:xfrm>
          <a:prstGeom prst="rect">
            <a:avLst/>
          </a:prstGeom>
        </p:spPr>
        <p:txBody>
          <a:bodyPr anchor="t" rtlCol="false" tIns="0" lIns="0" bIns="0" rIns="0">
            <a:spAutoFit/>
          </a:bodyPr>
          <a:lstStyle/>
          <a:p>
            <a:pPr algn="l">
              <a:lnSpc>
                <a:spcPts val="4965"/>
              </a:lnSpc>
            </a:pPr>
            <a:r>
              <a:rPr lang="en-US" sz="4137">
                <a:solidFill>
                  <a:srgbClr val="0000FF"/>
                </a:solidFill>
                <a:latin typeface="Trebuchet MS"/>
              </a:rPr>
              <a:t>Scission: Context-aware and Performance-driven Edge-based Distributed Deep Neural Networks</a:t>
            </a:r>
          </a:p>
          <a:p>
            <a:pPr algn="l">
              <a:lnSpc>
                <a:spcPts val="3165"/>
              </a:lnSpc>
            </a:pPr>
          </a:p>
        </p:txBody>
      </p:sp>
      <p:sp>
        <p:nvSpPr>
          <p:cNvPr name="TextBox 5" id="5"/>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6" id="6"/>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Freeform 3" id="3"/>
          <p:cNvSpPr/>
          <p:nvPr/>
        </p:nvSpPr>
        <p:spPr>
          <a:xfrm flipH="false" flipV="false" rot="0">
            <a:off x="835749" y="3108719"/>
            <a:ext cx="15509153" cy="5380485"/>
          </a:xfrm>
          <a:custGeom>
            <a:avLst/>
            <a:gdLst/>
            <a:ahLst/>
            <a:cxnLst/>
            <a:rect r="r" b="b" t="t" l="l"/>
            <a:pathLst>
              <a:path h="5380485" w="15509153">
                <a:moveTo>
                  <a:pt x="0" y="0"/>
                </a:moveTo>
                <a:lnTo>
                  <a:pt x="15509152" y="0"/>
                </a:lnTo>
                <a:lnTo>
                  <a:pt x="15509152" y="5380485"/>
                </a:lnTo>
                <a:lnTo>
                  <a:pt x="0" y="5380485"/>
                </a:lnTo>
                <a:lnTo>
                  <a:pt x="0" y="0"/>
                </a:lnTo>
                <a:close/>
              </a:path>
            </a:pathLst>
          </a:custGeom>
          <a:blipFill>
            <a:blip r:embed="rId4"/>
            <a:stretch>
              <a:fillRect l="0" t="-1136" r="0" b="-1136"/>
            </a:stretch>
          </a:blipFill>
        </p:spPr>
      </p:sp>
      <p:sp>
        <p:nvSpPr>
          <p:cNvPr name="TextBox 4" id="4"/>
          <p:cNvSpPr txBox="true"/>
          <p:nvPr/>
        </p:nvSpPr>
        <p:spPr>
          <a:xfrm rot="0">
            <a:off x="335265" y="1227237"/>
            <a:ext cx="14645233" cy="1666875"/>
          </a:xfrm>
          <a:prstGeom prst="rect">
            <a:avLst/>
          </a:prstGeom>
        </p:spPr>
        <p:txBody>
          <a:bodyPr anchor="t" rtlCol="false" tIns="0" lIns="0" bIns="0" rIns="0">
            <a:spAutoFit/>
          </a:bodyPr>
          <a:lstStyle/>
          <a:p>
            <a:pPr algn="l">
              <a:lnSpc>
                <a:spcPts val="4965"/>
              </a:lnSpc>
            </a:pPr>
            <a:r>
              <a:rPr lang="en-US" sz="4137">
                <a:solidFill>
                  <a:srgbClr val="0000FF"/>
                </a:solidFill>
                <a:latin typeface="Trebuchet MS"/>
              </a:rPr>
              <a:t>Scission: Context-aware and Performance-driven Edge-based Distributed Deep Neural Networks</a:t>
            </a:r>
          </a:p>
          <a:p>
            <a:pPr algn="l">
              <a:lnSpc>
                <a:spcPts val="3165"/>
              </a:lnSpc>
            </a:pPr>
          </a:p>
        </p:txBody>
      </p:sp>
      <p:sp>
        <p:nvSpPr>
          <p:cNvPr name="TextBox 5" id="5"/>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6" id="6"/>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Freeform 3" id="3"/>
          <p:cNvSpPr/>
          <p:nvPr/>
        </p:nvSpPr>
        <p:spPr>
          <a:xfrm flipH="false" flipV="false" rot="0">
            <a:off x="1397097" y="2970384"/>
            <a:ext cx="15157103" cy="5371143"/>
          </a:xfrm>
          <a:custGeom>
            <a:avLst/>
            <a:gdLst/>
            <a:ahLst/>
            <a:cxnLst/>
            <a:rect r="r" b="b" t="t" l="l"/>
            <a:pathLst>
              <a:path h="5371143" w="15157103">
                <a:moveTo>
                  <a:pt x="0" y="0"/>
                </a:moveTo>
                <a:lnTo>
                  <a:pt x="15157103" y="0"/>
                </a:lnTo>
                <a:lnTo>
                  <a:pt x="15157103" y="5371143"/>
                </a:lnTo>
                <a:lnTo>
                  <a:pt x="0" y="5371143"/>
                </a:lnTo>
                <a:lnTo>
                  <a:pt x="0" y="0"/>
                </a:lnTo>
                <a:close/>
              </a:path>
            </a:pathLst>
          </a:custGeom>
          <a:blipFill>
            <a:blip r:embed="rId4"/>
            <a:stretch>
              <a:fillRect l="0" t="0" r="0" b="0"/>
            </a:stretch>
          </a:blipFill>
        </p:spPr>
      </p:sp>
      <p:sp>
        <p:nvSpPr>
          <p:cNvPr name="TextBox 4" id="4"/>
          <p:cNvSpPr txBox="true"/>
          <p:nvPr/>
        </p:nvSpPr>
        <p:spPr>
          <a:xfrm rot="0">
            <a:off x="335265" y="1227237"/>
            <a:ext cx="14645233" cy="1666875"/>
          </a:xfrm>
          <a:prstGeom prst="rect">
            <a:avLst/>
          </a:prstGeom>
        </p:spPr>
        <p:txBody>
          <a:bodyPr anchor="t" rtlCol="false" tIns="0" lIns="0" bIns="0" rIns="0">
            <a:spAutoFit/>
          </a:bodyPr>
          <a:lstStyle/>
          <a:p>
            <a:pPr algn="l">
              <a:lnSpc>
                <a:spcPts val="4965"/>
              </a:lnSpc>
            </a:pPr>
            <a:r>
              <a:rPr lang="en-US" sz="4137">
                <a:solidFill>
                  <a:srgbClr val="0000FF"/>
                </a:solidFill>
                <a:latin typeface="Trebuchet MS"/>
              </a:rPr>
              <a:t>Scission: Context-aware and Performance-driven Edge-based Distributed Deep Neural Networks</a:t>
            </a:r>
          </a:p>
          <a:p>
            <a:pPr algn="l">
              <a:lnSpc>
                <a:spcPts val="3165"/>
              </a:lnSpc>
            </a:pPr>
          </a:p>
        </p:txBody>
      </p:sp>
      <p:sp>
        <p:nvSpPr>
          <p:cNvPr name="TextBox 5" id="5"/>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6" id="6"/>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Freeform 3" id="3"/>
          <p:cNvSpPr/>
          <p:nvPr/>
        </p:nvSpPr>
        <p:spPr>
          <a:xfrm flipH="false" flipV="false" rot="0">
            <a:off x="2434905" y="4006354"/>
            <a:ext cx="12908065" cy="2404167"/>
          </a:xfrm>
          <a:custGeom>
            <a:avLst/>
            <a:gdLst/>
            <a:ahLst/>
            <a:cxnLst/>
            <a:rect r="r" b="b" t="t" l="l"/>
            <a:pathLst>
              <a:path h="2404167" w="12908065">
                <a:moveTo>
                  <a:pt x="0" y="0"/>
                </a:moveTo>
                <a:lnTo>
                  <a:pt x="12908065" y="0"/>
                </a:lnTo>
                <a:lnTo>
                  <a:pt x="12908065" y="2404167"/>
                </a:lnTo>
                <a:lnTo>
                  <a:pt x="0" y="2404167"/>
                </a:lnTo>
                <a:lnTo>
                  <a:pt x="0" y="0"/>
                </a:lnTo>
                <a:close/>
              </a:path>
            </a:pathLst>
          </a:custGeom>
          <a:blipFill>
            <a:blip r:embed="rId4"/>
            <a:stretch>
              <a:fillRect l="0" t="0" r="0" b="-1105"/>
            </a:stretch>
          </a:blipFill>
        </p:spPr>
      </p:sp>
      <p:sp>
        <p:nvSpPr>
          <p:cNvPr name="TextBox 4" id="4"/>
          <p:cNvSpPr txBox="true"/>
          <p:nvPr/>
        </p:nvSpPr>
        <p:spPr>
          <a:xfrm rot="0">
            <a:off x="335265" y="1227237"/>
            <a:ext cx="14645233" cy="1666875"/>
          </a:xfrm>
          <a:prstGeom prst="rect">
            <a:avLst/>
          </a:prstGeom>
        </p:spPr>
        <p:txBody>
          <a:bodyPr anchor="t" rtlCol="false" tIns="0" lIns="0" bIns="0" rIns="0">
            <a:spAutoFit/>
          </a:bodyPr>
          <a:lstStyle/>
          <a:p>
            <a:pPr algn="l">
              <a:lnSpc>
                <a:spcPts val="4965"/>
              </a:lnSpc>
            </a:pPr>
            <a:r>
              <a:rPr lang="en-US" sz="4137">
                <a:solidFill>
                  <a:srgbClr val="0000FF"/>
                </a:solidFill>
                <a:latin typeface="Trebuchet MS"/>
              </a:rPr>
              <a:t>Scission: Context-aware and Performance-driven Edge-based Distributed Deep Neural Networks</a:t>
            </a:r>
          </a:p>
          <a:p>
            <a:pPr algn="l">
              <a:lnSpc>
                <a:spcPts val="3165"/>
              </a:lnSpc>
            </a:pPr>
          </a:p>
        </p:txBody>
      </p:sp>
      <p:sp>
        <p:nvSpPr>
          <p:cNvPr name="TextBox 5" id="5"/>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6" id="6"/>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TextBox 3" id="3"/>
          <p:cNvSpPr txBox="true"/>
          <p:nvPr/>
        </p:nvSpPr>
        <p:spPr>
          <a:xfrm rot="0">
            <a:off x="335265" y="1427262"/>
            <a:ext cx="14645233" cy="1266825"/>
          </a:xfrm>
          <a:prstGeom prst="rect">
            <a:avLst/>
          </a:prstGeom>
        </p:spPr>
        <p:txBody>
          <a:bodyPr anchor="t" rtlCol="false" tIns="0" lIns="0" bIns="0" rIns="0">
            <a:spAutoFit/>
          </a:bodyPr>
          <a:lstStyle/>
          <a:p>
            <a:pPr algn="l">
              <a:lnSpc>
                <a:spcPts val="4965"/>
              </a:lnSpc>
            </a:pPr>
            <a:r>
              <a:rPr lang="en-US" sz="4137">
                <a:solidFill>
                  <a:srgbClr val="0000FF"/>
                </a:solidFill>
                <a:latin typeface="Trebuchet MS"/>
              </a:rPr>
              <a:t>Convergence of Edge Computing and Deep </a:t>
            </a:r>
            <a:r>
              <a:rPr lang="en-US" sz="4137">
                <a:solidFill>
                  <a:srgbClr val="0000FF"/>
                </a:solidFill>
                <a:latin typeface="Trebuchet MS"/>
              </a:rPr>
              <a:t>Learning: A Comprehensive Survey</a:t>
            </a:r>
          </a:p>
        </p:txBody>
      </p:sp>
      <p:sp>
        <p:nvSpPr>
          <p:cNvPr name="TextBox 4" id="4"/>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5" id="5"/>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
        <p:nvSpPr>
          <p:cNvPr name="TextBox 6" id="6"/>
          <p:cNvSpPr txBox="true"/>
          <p:nvPr/>
        </p:nvSpPr>
        <p:spPr>
          <a:xfrm rot="0">
            <a:off x="335265" y="3408462"/>
            <a:ext cx="16981186" cy="5524500"/>
          </a:xfrm>
          <a:prstGeom prst="rect">
            <a:avLst/>
          </a:prstGeom>
        </p:spPr>
        <p:txBody>
          <a:bodyPr anchor="t" rtlCol="false" tIns="0" lIns="0" bIns="0" rIns="0">
            <a:spAutoFit/>
          </a:bodyPr>
          <a:lstStyle/>
          <a:p>
            <a:pPr algn="ctr">
              <a:lnSpc>
                <a:spcPts val="4390"/>
              </a:lnSpc>
              <a:spcBef>
                <a:spcPct val="0"/>
              </a:spcBef>
            </a:pPr>
            <a:r>
              <a:rPr lang="en-US" sz="3658" spc="34">
                <a:solidFill>
                  <a:srgbClr val="000000"/>
                </a:solidFill>
                <a:latin typeface="TT Rounds Condensed"/>
              </a:rPr>
              <a:t>E</a:t>
            </a:r>
            <a:r>
              <a:rPr lang="en-US" sz="3658" spc="34">
                <a:solidFill>
                  <a:srgbClr val="000000"/>
                </a:solidFill>
                <a:latin typeface="TT Rounds Condensed"/>
              </a:rPr>
              <a:t>xplores the integration of edge computing and deep learning to enable real-time, resource-efficient, and privacy-aware intelligent services. It discusses the challenges and opportunities associated with integrating these technologies, as well as the potential impact on various application scenarios. The paper delves into the fundamentals of edge computing, deep learning, and their applications, as well as the optimization of deep learning models for edge deployment. Additionally, it highlights the importance of tailored edge frameworks for efficient matching of edge platforms and DL models, exploitation of underlying hardware, and orchestration of DL services. The document also addresses the sharing of DL computation, horizontal collaboration, and communication efficiency in edge computing.</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Freeform 3" id="3"/>
          <p:cNvSpPr/>
          <p:nvPr/>
        </p:nvSpPr>
        <p:spPr>
          <a:xfrm flipH="false" flipV="false" rot="0">
            <a:off x="2037978" y="2694087"/>
            <a:ext cx="10056763" cy="6375856"/>
          </a:xfrm>
          <a:custGeom>
            <a:avLst/>
            <a:gdLst/>
            <a:ahLst/>
            <a:cxnLst/>
            <a:rect r="r" b="b" t="t" l="l"/>
            <a:pathLst>
              <a:path h="6375856" w="10056763">
                <a:moveTo>
                  <a:pt x="0" y="0"/>
                </a:moveTo>
                <a:lnTo>
                  <a:pt x="10056763" y="0"/>
                </a:lnTo>
                <a:lnTo>
                  <a:pt x="10056763" y="6375857"/>
                </a:lnTo>
                <a:lnTo>
                  <a:pt x="0" y="6375857"/>
                </a:lnTo>
                <a:lnTo>
                  <a:pt x="0" y="0"/>
                </a:lnTo>
                <a:close/>
              </a:path>
            </a:pathLst>
          </a:custGeom>
          <a:blipFill>
            <a:blip r:embed="rId4"/>
            <a:stretch>
              <a:fillRect l="0" t="0" r="0" b="0"/>
            </a:stretch>
          </a:blipFill>
        </p:spPr>
      </p:sp>
      <p:sp>
        <p:nvSpPr>
          <p:cNvPr name="Freeform 4" id="4"/>
          <p:cNvSpPr/>
          <p:nvPr/>
        </p:nvSpPr>
        <p:spPr>
          <a:xfrm flipH="false" flipV="false" rot="0">
            <a:off x="13222906" y="1485902"/>
            <a:ext cx="4427414" cy="8491470"/>
          </a:xfrm>
          <a:custGeom>
            <a:avLst/>
            <a:gdLst/>
            <a:ahLst/>
            <a:cxnLst/>
            <a:rect r="r" b="b" t="t" l="l"/>
            <a:pathLst>
              <a:path h="8491470" w="4427414">
                <a:moveTo>
                  <a:pt x="0" y="0"/>
                </a:moveTo>
                <a:lnTo>
                  <a:pt x="4427414" y="0"/>
                </a:lnTo>
                <a:lnTo>
                  <a:pt x="4427414" y="8491469"/>
                </a:lnTo>
                <a:lnTo>
                  <a:pt x="0" y="8491469"/>
                </a:lnTo>
                <a:lnTo>
                  <a:pt x="0" y="0"/>
                </a:lnTo>
                <a:close/>
              </a:path>
            </a:pathLst>
          </a:custGeom>
          <a:blipFill>
            <a:blip r:embed="rId5"/>
            <a:stretch>
              <a:fillRect l="0" t="0" r="-619" b="0"/>
            </a:stretch>
          </a:blipFill>
        </p:spPr>
      </p:sp>
      <p:sp>
        <p:nvSpPr>
          <p:cNvPr name="TextBox 5" id="5"/>
          <p:cNvSpPr txBox="true"/>
          <p:nvPr/>
        </p:nvSpPr>
        <p:spPr>
          <a:xfrm rot="0">
            <a:off x="335265" y="1427262"/>
            <a:ext cx="14645233" cy="1266825"/>
          </a:xfrm>
          <a:prstGeom prst="rect">
            <a:avLst/>
          </a:prstGeom>
        </p:spPr>
        <p:txBody>
          <a:bodyPr anchor="t" rtlCol="false" tIns="0" lIns="0" bIns="0" rIns="0">
            <a:spAutoFit/>
          </a:bodyPr>
          <a:lstStyle/>
          <a:p>
            <a:pPr algn="l">
              <a:lnSpc>
                <a:spcPts val="4965"/>
              </a:lnSpc>
            </a:pPr>
            <a:r>
              <a:rPr lang="en-US" sz="4137">
                <a:solidFill>
                  <a:srgbClr val="0000FF"/>
                </a:solidFill>
                <a:latin typeface="Trebuchet MS"/>
              </a:rPr>
              <a:t>Convergence of Edge Computing and Deep </a:t>
            </a:r>
            <a:r>
              <a:rPr lang="en-US" sz="4137">
                <a:solidFill>
                  <a:srgbClr val="0000FF"/>
                </a:solidFill>
                <a:latin typeface="Trebuchet MS"/>
              </a:rPr>
              <a:t>Learning: A Comprehensive Survey</a:t>
            </a:r>
          </a:p>
        </p:txBody>
      </p:sp>
      <p:sp>
        <p:nvSpPr>
          <p:cNvPr name="TextBox 6" id="6"/>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7" id="7"/>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7561" y="279436"/>
            <a:ext cx="7494832" cy="9395583"/>
          </a:xfrm>
          <a:custGeom>
            <a:avLst/>
            <a:gdLst/>
            <a:ahLst/>
            <a:cxnLst/>
            <a:rect r="r" b="b" t="t" l="l"/>
            <a:pathLst>
              <a:path h="9395583" w="7494832">
                <a:moveTo>
                  <a:pt x="0" y="0"/>
                </a:moveTo>
                <a:lnTo>
                  <a:pt x="7494832" y="0"/>
                </a:lnTo>
                <a:lnTo>
                  <a:pt x="7494832" y="9395583"/>
                </a:lnTo>
                <a:lnTo>
                  <a:pt x="0" y="9395583"/>
                </a:lnTo>
                <a:lnTo>
                  <a:pt x="0" y="0"/>
                </a:lnTo>
                <a:close/>
              </a:path>
            </a:pathLst>
          </a:custGeom>
          <a:blipFill>
            <a:blip r:embed="rId3"/>
            <a:stretch>
              <a:fillRect l="0" t="0" r="0" b="0"/>
            </a:stretch>
          </a:blipFill>
        </p:spPr>
      </p:sp>
      <p:sp>
        <p:nvSpPr>
          <p:cNvPr name="TextBox 3" id="3"/>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Freeform 3" id="3"/>
          <p:cNvSpPr/>
          <p:nvPr/>
        </p:nvSpPr>
        <p:spPr>
          <a:xfrm flipH="false" flipV="false" rot="0">
            <a:off x="2037978" y="2694087"/>
            <a:ext cx="10056763" cy="6375856"/>
          </a:xfrm>
          <a:custGeom>
            <a:avLst/>
            <a:gdLst/>
            <a:ahLst/>
            <a:cxnLst/>
            <a:rect r="r" b="b" t="t" l="l"/>
            <a:pathLst>
              <a:path h="6375856" w="10056763">
                <a:moveTo>
                  <a:pt x="0" y="0"/>
                </a:moveTo>
                <a:lnTo>
                  <a:pt x="10056763" y="0"/>
                </a:lnTo>
                <a:lnTo>
                  <a:pt x="10056763" y="6375857"/>
                </a:lnTo>
                <a:lnTo>
                  <a:pt x="0" y="6375857"/>
                </a:lnTo>
                <a:lnTo>
                  <a:pt x="0" y="0"/>
                </a:lnTo>
                <a:close/>
              </a:path>
            </a:pathLst>
          </a:custGeom>
          <a:blipFill>
            <a:blip r:embed="rId4"/>
            <a:stretch>
              <a:fillRect l="0" t="0" r="0" b="0"/>
            </a:stretch>
          </a:blipFill>
        </p:spPr>
      </p:sp>
      <p:sp>
        <p:nvSpPr>
          <p:cNvPr name="Freeform 4" id="4"/>
          <p:cNvSpPr/>
          <p:nvPr/>
        </p:nvSpPr>
        <p:spPr>
          <a:xfrm flipH="false" flipV="false" rot="0">
            <a:off x="13222906" y="1485902"/>
            <a:ext cx="4427414" cy="8491470"/>
          </a:xfrm>
          <a:custGeom>
            <a:avLst/>
            <a:gdLst/>
            <a:ahLst/>
            <a:cxnLst/>
            <a:rect r="r" b="b" t="t" l="l"/>
            <a:pathLst>
              <a:path h="8491470" w="4427414">
                <a:moveTo>
                  <a:pt x="0" y="0"/>
                </a:moveTo>
                <a:lnTo>
                  <a:pt x="4427414" y="0"/>
                </a:lnTo>
                <a:lnTo>
                  <a:pt x="4427414" y="8491469"/>
                </a:lnTo>
                <a:lnTo>
                  <a:pt x="0" y="8491469"/>
                </a:lnTo>
                <a:lnTo>
                  <a:pt x="0" y="0"/>
                </a:lnTo>
                <a:close/>
              </a:path>
            </a:pathLst>
          </a:custGeom>
          <a:blipFill>
            <a:blip r:embed="rId5"/>
            <a:stretch>
              <a:fillRect l="0" t="0" r="-619" b="0"/>
            </a:stretch>
          </a:blipFill>
        </p:spPr>
      </p:sp>
      <p:sp>
        <p:nvSpPr>
          <p:cNvPr name="TextBox 5" id="5"/>
          <p:cNvSpPr txBox="true"/>
          <p:nvPr/>
        </p:nvSpPr>
        <p:spPr>
          <a:xfrm rot="0">
            <a:off x="335265" y="1427262"/>
            <a:ext cx="14645233" cy="1266825"/>
          </a:xfrm>
          <a:prstGeom prst="rect">
            <a:avLst/>
          </a:prstGeom>
        </p:spPr>
        <p:txBody>
          <a:bodyPr anchor="t" rtlCol="false" tIns="0" lIns="0" bIns="0" rIns="0">
            <a:spAutoFit/>
          </a:bodyPr>
          <a:lstStyle/>
          <a:p>
            <a:pPr algn="l">
              <a:lnSpc>
                <a:spcPts val="4965"/>
              </a:lnSpc>
            </a:pPr>
            <a:r>
              <a:rPr lang="en-US" sz="4137">
                <a:solidFill>
                  <a:srgbClr val="0000FF"/>
                </a:solidFill>
                <a:latin typeface="Trebuchet MS"/>
              </a:rPr>
              <a:t>Convergence of Edge Computing and Deep </a:t>
            </a:r>
            <a:r>
              <a:rPr lang="en-US" sz="4137">
                <a:solidFill>
                  <a:srgbClr val="0000FF"/>
                </a:solidFill>
                <a:latin typeface="Trebuchet MS"/>
              </a:rPr>
              <a:t>Learning: A Comprehensive Survey</a:t>
            </a:r>
          </a:p>
        </p:txBody>
      </p:sp>
      <p:sp>
        <p:nvSpPr>
          <p:cNvPr name="TextBox 6" id="6"/>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7" id="7"/>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72000" y="2371726"/>
            <a:ext cx="11430000" cy="54769"/>
            <a:chOff x="0" y="0"/>
            <a:chExt cx="15240000" cy="73026"/>
          </a:xfrm>
        </p:grpSpPr>
        <p:sp>
          <p:nvSpPr>
            <p:cNvPr name="Freeform 3" id="3"/>
            <p:cNvSpPr/>
            <p:nvPr/>
          </p:nvSpPr>
          <p:spPr>
            <a:xfrm flipH="false" flipV="false" rot="0">
              <a:off x="0" y="0"/>
              <a:ext cx="15240000" cy="73025"/>
            </a:xfrm>
            <a:custGeom>
              <a:avLst/>
              <a:gdLst/>
              <a:ahLst/>
              <a:cxnLst/>
              <a:rect r="r" b="b" t="t" l="l"/>
              <a:pathLst>
                <a:path h="73025" w="15240000">
                  <a:moveTo>
                    <a:pt x="0" y="0"/>
                  </a:moveTo>
                  <a:lnTo>
                    <a:pt x="15240000" y="0"/>
                  </a:lnTo>
                  <a:lnTo>
                    <a:pt x="15240000" y="73025"/>
                  </a:lnTo>
                  <a:lnTo>
                    <a:pt x="0" y="73025"/>
                  </a:lnTo>
                  <a:close/>
                </a:path>
              </a:pathLst>
            </a:custGeom>
            <a:solidFill>
              <a:srgbClr val="33CCCC"/>
            </a:solidFill>
          </p:spPr>
        </p:sp>
      </p:grpSp>
      <p:sp>
        <p:nvSpPr>
          <p:cNvPr name="TextBox 4" id="4"/>
          <p:cNvSpPr txBox="true"/>
          <p:nvPr/>
        </p:nvSpPr>
        <p:spPr>
          <a:xfrm rot="0">
            <a:off x="6377925" y="1741151"/>
            <a:ext cx="9532650" cy="620147"/>
          </a:xfrm>
          <a:prstGeom prst="rect">
            <a:avLst/>
          </a:prstGeom>
        </p:spPr>
        <p:txBody>
          <a:bodyPr anchor="t" rtlCol="false" tIns="0" lIns="0" bIns="0" rIns="0">
            <a:spAutoFit/>
          </a:bodyPr>
          <a:lstStyle/>
          <a:p>
            <a:pPr algn="r">
              <a:lnSpc>
                <a:spcPts val="4320"/>
              </a:lnSpc>
            </a:pPr>
            <a:r>
              <a:rPr lang="en-US" sz="3600">
                <a:solidFill>
                  <a:srgbClr val="FF0000"/>
                </a:solidFill>
                <a:latin typeface="Trebuchet MS"/>
              </a:rPr>
              <a:t>Suggestions from Review - 1</a:t>
            </a:r>
          </a:p>
        </p:txBody>
      </p:sp>
      <p:sp>
        <p:nvSpPr>
          <p:cNvPr name="TextBox 5" id="5"/>
          <p:cNvSpPr txBox="true"/>
          <p:nvPr/>
        </p:nvSpPr>
        <p:spPr>
          <a:xfrm rot="0">
            <a:off x="2948940" y="2655570"/>
            <a:ext cx="11932920" cy="2190750"/>
          </a:xfrm>
          <a:prstGeom prst="rect">
            <a:avLst/>
          </a:prstGeom>
        </p:spPr>
        <p:txBody>
          <a:bodyPr anchor="t" rtlCol="false" tIns="0" lIns="0" bIns="0" rIns="0">
            <a:spAutoFit/>
          </a:bodyPr>
          <a:lstStyle/>
          <a:p>
            <a:pPr algn="just" marL="1165846" indent="-582923" lvl="1">
              <a:lnSpc>
                <a:spcPts val="4320"/>
              </a:lnSpc>
              <a:buFont typeface="Arial"/>
              <a:buChar char="•"/>
            </a:pPr>
            <a:r>
              <a:rPr lang="en-US" sz="3600">
                <a:solidFill>
                  <a:srgbClr val="0000FF"/>
                </a:solidFill>
                <a:latin typeface="Trebuchet MS"/>
              </a:rPr>
              <a:t>Checking the hardware feasibility</a:t>
            </a:r>
          </a:p>
          <a:p>
            <a:pPr algn="just" marL="1165846" indent="-582923" lvl="1">
              <a:lnSpc>
                <a:spcPts val="4320"/>
              </a:lnSpc>
            </a:pPr>
          </a:p>
          <a:p>
            <a:pPr algn="just" marL="1165846" indent="-582923" lvl="1">
              <a:lnSpc>
                <a:spcPts val="4320"/>
              </a:lnSpc>
              <a:buFont typeface="Arial"/>
              <a:buChar char="•"/>
            </a:pPr>
            <a:r>
              <a:rPr lang="en-US" sz="3600">
                <a:solidFill>
                  <a:srgbClr val="0000FF"/>
                </a:solidFill>
                <a:latin typeface="Trebuchet MS"/>
              </a:rPr>
              <a:t>Mention the feasibility on the same showing the progress.</a:t>
            </a:r>
          </a:p>
        </p:txBody>
      </p:sp>
      <p:sp>
        <p:nvSpPr>
          <p:cNvPr name="Freeform 6" id="6"/>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TextBox 7" id="7"/>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4</a:t>
            </a:r>
          </a:p>
        </p:txBody>
      </p:sp>
      <p:sp>
        <p:nvSpPr>
          <p:cNvPr name="TextBox 8" id="8"/>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9" id="9"/>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72000" y="2371725"/>
            <a:ext cx="11430000" cy="54900"/>
            <a:chOff x="0" y="0"/>
            <a:chExt cx="15240000" cy="73200"/>
          </a:xfrm>
        </p:grpSpPr>
        <p:sp>
          <p:nvSpPr>
            <p:cNvPr name="Freeform 3" id="3"/>
            <p:cNvSpPr/>
            <p:nvPr/>
          </p:nvSpPr>
          <p:spPr>
            <a:xfrm flipH="false" flipV="false" rot="0">
              <a:off x="0" y="0"/>
              <a:ext cx="15240000" cy="73152"/>
            </a:xfrm>
            <a:custGeom>
              <a:avLst/>
              <a:gdLst/>
              <a:ahLst/>
              <a:cxnLst/>
              <a:rect r="r" b="b" t="t" l="l"/>
              <a:pathLst>
                <a:path h="73152" w="15240000">
                  <a:moveTo>
                    <a:pt x="0" y="0"/>
                  </a:moveTo>
                  <a:lnTo>
                    <a:pt x="15240000" y="0"/>
                  </a:lnTo>
                  <a:lnTo>
                    <a:pt x="15240000" y="73152"/>
                  </a:lnTo>
                  <a:lnTo>
                    <a:pt x="0" y="73152"/>
                  </a:lnTo>
                  <a:close/>
                </a:path>
              </a:pathLst>
            </a:custGeom>
            <a:solidFill>
              <a:srgbClr val="33CCCC"/>
            </a:solidFill>
          </p:spPr>
        </p:sp>
      </p:grpSp>
      <p:sp>
        <p:nvSpPr>
          <p:cNvPr name="Freeform 4" id="4"/>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graphicFrame>
        <p:nvGraphicFramePr>
          <p:cNvPr name="Table 5" id="5"/>
          <p:cNvGraphicFramePr>
            <a:graphicFrameLocks noGrp="true"/>
          </p:cNvGraphicFramePr>
          <p:nvPr/>
        </p:nvGraphicFramePr>
        <p:xfrm>
          <a:off x="335265" y="2518187"/>
          <a:ext cx="17743812" cy="6960998"/>
        </p:xfrm>
        <a:graphic>
          <a:graphicData uri="http://schemas.openxmlformats.org/drawingml/2006/table">
            <a:tbl>
              <a:tblPr/>
              <a:tblGrid>
                <a:gridCol w="6349289"/>
                <a:gridCol w="1460798"/>
                <a:gridCol w="1460798"/>
                <a:gridCol w="1460798"/>
                <a:gridCol w="7012128"/>
              </a:tblGrid>
              <a:tr h="627531">
                <a:tc>
                  <a:txBody>
                    <a:bodyPr anchor="t" rtlCol="false"/>
                    <a:lstStyle/>
                    <a:p>
                      <a:pPr algn="l">
                        <a:lnSpc>
                          <a:spcPts val="1260"/>
                        </a:lnSpc>
                        <a:defRPr/>
                      </a:pPr>
                      <a:r>
                        <a:rPr lang="en-US" sz="900">
                          <a:solidFill>
                            <a:srgbClr val="000000"/>
                          </a:solidFill>
                          <a:latin typeface="TT Rounds Condensed"/>
                        </a:rPr>
                        <a:t>papers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TT Rounds Condensed"/>
                        </a:rPr>
                        <a:t>Datasets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TT Rounds Condensed"/>
                        </a:rPr>
                        <a:t>Experimental set up</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TT Rounds Condensed"/>
                        </a:rPr>
                        <a:t>deep learning models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TT Rounds Condensed"/>
                        </a:rPr>
                        <a:t>Results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3849">
                <a:tc>
                  <a:txBody>
                    <a:bodyPr anchor="t" rtlCol="false"/>
                    <a:lstStyle/>
                    <a:p>
                      <a:pPr algn="l">
                        <a:lnSpc>
                          <a:spcPts val="1260"/>
                        </a:lnSpc>
                        <a:defRPr/>
                      </a:pPr>
                      <a:r>
                        <a:rPr lang="en-US" sz="900">
                          <a:solidFill>
                            <a:srgbClr val="000000"/>
                          </a:solidFill>
                          <a:latin typeface="TT Rounds Condensed"/>
                        </a:rPr>
                        <a:t>Samikwa, E., Di Maio, A. and Braun, T., 2023. Disnet: Distributed micro-split deep learning in heterogeneous dynamic iot. IEEE internet of things journal.</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TT Rounds Condensed"/>
                        </a:rPr>
                        <a:t>image classification dataset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TT Rounds Condensed"/>
                        </a:rPr>
                        <a:t>Raspberry Pi and NVIDIA Jetson Nano with low power settings.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TT Rounds Condensed"/>
                        </a:rPr>
                        <a:t>VGG16</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TT Rounds Condensed"/>
                        </a:rPr>
                        <a:t>The experiment conducted in the document evaluates the performance of three schemes, namely DISNET, DeepSlicing, and MoDNN, under varying network throughput between devices over time. The three schemes are then computed for 50 inference epochs, observing the inference latency and energy consumption for each set value of the maximum throughput.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58142">
                <a:tc>
                  <a:txBody>
                    <a:bodyPr anchor="t" rtlCol="false"/>
                    <a:lstStyle/>
                    <a:p>
                      <a:pPr algn="l">
                        <a:lnSpc>
                          <a:spcPts val="1260"/>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3849">
                <a:tc>
                  <a:txBody>
                    <a:bodyPr anchor="t" rtlCol="false"/>
                    <a:lstStyle/>
                    <a:p>
                      <a:pPr algn="l">
                        <a:lnSpc>
                          <a:spcPts val="1260"/>
                        </a:lnSpc>
                        <a:defRPr/>
                      </a:pPr>
                      <a:r>
                        <a:rPr lang="en-US" sz="900">
                          <a:solidFill>
                            <a:srgbClr val="000000"/>
                          </a:solidFill>
                          <a:latin typeface="TT Rounds Condensed"/>
                        </a:rPr>
                        <a:t>Stahl, R., Hoffman, A., Mueller-Gritschneder, D., Gerstlauer, A. and Schlichtmann, U., 2021. DeeperThings: Fully distributed CNN inference on resource-constrained edge devices. International Journal of Parallel Programming, 49, pp.600-624.</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TT Rounds Condensed"/>
                        </a:rPr>
                        <a:t>six Raspberry Pi4 devices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TT Rounds Condensed"/>
                        </a:rPr>
                        <a:t>YOLOv2, AlexNet, VGG-16, GoogLeNet derivative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TT Rounds Condensed"/>
                        </a:rPr>
                        <a:t>DeeperThings approach successfully optimized memory, computation, and communication demands for fully distributed CNN inference, leading to improved memory footprint balancing, reduced communication demands, and enhanced run time speed-up compared to traditional partitioning methods.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58142">
                <a:tc>
                  <a:txBody>
                    <a:bodyPr anchor="t" rtlCol="false"/>
                    <a:lstStyle/>
                    <a:p>
                      <a:pPr algn="l">
                        <a:lnSpc>
                          <a:spcPts val="1260"/>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873409">
                <a:tc>
                  <a:txBody>
                    <a:bodyPr anchor="t" rtlCol="false"/>
                    <a:lstStyle/>
                    <a:p>
                      <a:pPr algn="l">
                        <a:lnSpc>
                          <a:spcPts val="1260"/>
                        </a:lnSpc>
                        <a:defRPr/>
                      </a:pPr>
                      <a:r>
                        <a:rPr lang="en-US" sz="900">
                          <a:solidFill>
                            <a:srgbClr val="000000"/>
                          </a:solidFill>
                          <a:latin typeface="TT Rounds Condensed"/>
                        </a:rPr>
                        <a:t>Zhao, Z., Barijough, K.M. and Gerstlauer, A., 2018. Deepthings: Distributed adaptive deep learning inference on resource-constrained iot edge clusters. IEEE Transactions on Computer-Aided Design of Integrated Circuits and Systems, 37(11), pp.2348-2359.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TT Rounds Condensed"/>
                        </a:rPr>
                        <a:t>The experiments were conducted on a set of IoT devices in a WLAN, consisting of up to six edge devices and a single gateway device, all using Raspberry Pi 3 Model B (RPi3) platforms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TT Rounds Condensed"/>
                        </a:rPr>
                        <a:t>YOLOv2 object detection framework with its C-based Darknet neural network library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TT Rounds Condensed"/>
                        </a:rPr>
                        <a:t>The DeepThings framework was applied to the first 16 layers in YOLOv2, which contributed more than 49% of the computation and 86.6% of the memory footprint to the overall inference.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58142">
                <a:tc>
                  <a:txBody>
                    <a:bodyPr anchor="t" rtlCol="false"/>
                    <a:lstStyle/>
                    <a:p>
                      <a:pPr algn="l">
                        <a:lnSpc>
                          <a:spcPts val="1260"/>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97937">
                <a:tc>
                  <a:txBody>
                    <a:bodyPr anchor="t" rtlCol="false"/>
                    <a:lstStyle/>
                    <a:p>
                      <a:pPr algn="l">
                        <a:lnSpc>
                          <a:spcPts val="1260"/>
                        </a:lnSpc>
                        <a:defRPr/>
                      </a:pPr>
                      <a:r>
                        <a:rPr lang="en-US" sz="900">
                          <a:solidFill>
                            <a:srgbClr val="000000"/>
                          </a:solidFill>
                          <a:latin typeface="TT Rounds Condensed"/>
                        </a:rPr>
                        <a:t>Lee, A., Chen, P.J., Wang, C., Gu, J., Popuri, S., Ma, X., Polyak, A., Adi, Y., He, Q., Tang, Y. and Pino, J., 2021. Direct speech-to-speech translation with discrete units. arXiv preprint arXiv:2107.05604.</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TT Rounds Condensed"/>
                        </a:rPr>
                        <a:t>speech encoder-decoder, HuBERT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TT Rounds Condensed"/>
                        </a:rPr>
                        <a:t>the experiment results suggest that the direct S2ST system with discrete units is effective for speech translation and offers advantages in terms of efficiency and translation quality.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5442914" y="1741150"/>
            <a:ext cx="10467661" cy="620200"/>
          </a:xfrm>
          <a:prstGeom prst="rect">
            <a:avLst/>
          </a:prstGeom>
        </p:spPr>
        <p:txBody>
          <a:bodyPr anchor="t" rtlCol="false" tIns="0" lIns="0" bIns="0" rIns="0">
            <a:spAutoFit/>
          </a:bodyPr>
          <a:lstStyle/>
          <a:p>
            <a:pPr algn="r">
              <a:lnSpc>
                <a:spcPts val="4320"/>
              </a:lnSpc>
            </a:pPr>
            <a:r>
              <a:rPr lang="en-US" sz="3600">
                <a:solidFill>
                  <a:srgbClr val="FF0000"/>
                </a:solidFill>
                <a:latin typeface="Trebuchet MS"/>
              </a:rPr>
              <a:t>Summary of Literature Survey</a:t>
            </a:r>
          </a:p>
        </p:txBody>
      </p:sp>
      <p:sp>
        <p:nvSpPr>
          <p:cNvPr name="TextBox 7" id="7"/>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9</a:t>
            </a:r>
          </a:p>
        </p:txBody>
      </p:sp>
      <p:sp>
        <p:nvSpPr>
          <p:cNvPr name="TextBox 8" id="8"/>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9" id="9"/>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72000" y="2371725"/>
            <a:ext cx="11430000" cy="54900"/>
            <a:chOff x="0" y="0"/>
            <a:chExt cx="15240000" cy="73200"/>
          </a:xfrm>
        </p:grpSpPr>
        <p:sp>
          <p:nvSpPr>
            <p:cNvPr name="Freeform 3" id="3"/>
            <p:cNvSpPr/>
            <p:nvPr/>
          </p:nvSpPr>
          <p:spPr>
            <a:xfrm flipH="false" flipV="false" rot="0">
              <a:off x="0" y="0"/>
              <a:ext cx="15240000" cy="73152"/>
            </a:xfrm>
            <a:custGeom>
              <a:avLst/>
              <a:gdLst/>
              <a:ahLst/>
              <a:cxnLst/>
              <a:rect r="r" b="b" t="t" l="l"/>
              <a:pathLst>
                <a:path h="73152" w="15240000">
                  <a:moveTo>
                    <a:pt x="0" y="0"/>
                  </a:moveTo>
                  <a:lnTo>
                    <a:pt x="15240000" y="0"/>
                  </a:lnTo>
                  <a:lnTo>
                    <a:pt x="15240000" y="73152"/>
                  </a:lnTo>
                  <a:lnTo>
                    <a:pt x="0" y="73152"/>
                  </a:lnTo>
                  <a:close/>
                </a:path>
              </a:pathLst>
            </a:custGeom>
            <a:solidFill>
              <a:srgbClr val="33CCCC"/>
            </a:solidFill>
          </p:spPr>
        </p:sp>
      </p:grpSp>
      <p:sp>
        <p:nvSpPr>
          <p:cNvPr name="TextBox 4" id="4"/>
          <p:cNvSpPr txBox="true"/>
          <p:nvPr/>
        </p:nvSpPr>
        <p:spPr>
          <a:xfrm rot="0">
            <a:off x="5442914" y="1741150"/>
            <a:ext cx="10467661" cy="620200"/>
          </a:xfrm>
          <a:prstGeom prst="rect">
            <a:avLst/>
          </a:prstGeom>
        </p:spPr>
        <p:txBody>
          <a:bodyPr anchor="t" rtlCol="false" tIns="0" lIns="0" bIns="0" rIns="0">
            <a:spAutoFit/>
          </a:bodyPr>
          <a:lstStyle/>
          <a:p>
            <a:pPr algn="r">
              <a:lnSpc>
                <a:spcPts val="4320"/>
              </a:lnSpc>
            </a:pPr>
            <a:r>
              <a:rPr lang="en-US" sz="3600">
                <a:solidFill>
                  <a:srgbClr val="FF0000"/>
                </a:solidFill>
                <a:latin typeface="Trebuchet MS"/>
              </a:rPr>
              <a:t>Any other information</a:t>
            </a:r>
          </a:p>
        </p:txBody>
      </p:sp>
      <p:sp>
        <p:nvSpPr>
          <p:cNvPr name="TextBox 5" id="5"/>
          <p:cNvSpPr txBox="true"/>
          <p:nvPr/>
        </p:nvSpPr>
        <p:spPr>
          <a:xfrm rot="0">
            <a:off x="3135900" y="2453162"/>
            <a:ext cx="12774675" cy="5743292"/>
          </a:xfrm>
          <a:prstGeom prst="rect">
            <a:avLst/>
          </a:prstGeom>
        </p:spPr>
        <p:txBody>
          <a:bodyPr anchor="t" rtlCol="false" tIns="0" lIns="0" bIns="0" rIns="0">
            <a:spAutoFit/>
          </a:bodyPr>
          <a:lstStyle/>
          <a:p>
            <a:pPr algn="just">
              <a:lnSpc>
                <a:spcPts val="4320"/>
              </a:lnSpc>
            </a:pPr>
            <a:r>
              <a:rPr lang="en-US" sz="3600">
                <a:solidFill>
                  <a:srgbClr val="0000FF"/>
                </a:solidFill>
                <a:latin typeface="Trebuchet MS"/>
              </a:rPr>
              <a:t>Provide any other information you wish to add on.</a:t>
            </a:r>
          </a:p>
          <a:p>
            <a:pPr algn="just">
              <a:lnSpc>
                <a:spcPts val="4320"/>
              </a:lnSpc>
            </a:pPr>
            <a:r>
              <a:rPr lang="en-US" sz="3600">
                <a:solidFill>
                  <a:srgbClr val="0000FF"/>
                </a:solidFill>
                <a:latin typeface="Trebuchet MS"/>
              </a:rPr>
              <a:t> </a:t>
            </a:r>
          </a:p>
          <a:p>
            <a:pPr algn="just">
              <a:lnSpc>
                <a:spcPts val="4320"/>
              </a:lnSpc>
            </a:pPr>
          </a:p>
          <a:p>
            <a:pPr algn="just">
              <a:lnSpc>
                <a:spcPts val="4320"/>
              </a:lnSpc>
            </a:pPr>
            <a:r>
              <a:rPr lang="en-US" sz="3600">
                <a:solidFill>
                  <a:srgbClr val="0000FF"/>
                </a:solidFill>
                <a:latin typeface="Trebuchet MS"/>
              </a:rPr>
              <a:t>Note: Changes can be made in the template, with the consent of the guide for inclusion of any other information.</a:t>
            </a:r>
          </a:p>
        </p:txBody>
      </p:sp>
      <p:sp>
        <p:nvSpPr>
          <p:cNvPr name="Freeform 6" id="6"/>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TextBox 7" id="7"/>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10</a:t>
            </a:r>
          </a:p>
        </p:txBody>
      </p:sp>
      <p:sp>
        <p:nvSpPr>
          <p:cNvPr name="TextBox 8" id="8"/>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9" id="9"/>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72000" y="2371725"/>
            <a:ext cx="11430000" cy="54900"/>
            <a:chOff x="0" y="0"/>
            <a:chExt cx="15240000" cy="73200"/>
          </a:xfrm>
        </p:grpSpPr>
        <p:sp>
          <p:nvSpPr>
            <p:cNvPr name="Freeform 3" id="3"/>
            <p:cNvSpPr/>
            <p:nvPr/>
          </p:nvSpPr>
          <p:spPr>
            <a:xfrm flipH="false" flipV="false" rot="0">
              <a:off x="0" y="0"/>
              <a:ext cx="15240000" cy="73152"/>
            </a:xfrm>
            <a:custGeom>
              <a:avLst/>
              <a:gdLst/>
              <a:ahLst/>
              <a:cxnLst/>
              <a:rect r="r" b="b" t="t" l="l"/>
              <a:pathLst>
                <a:path h="73152" w="15240000">
                  <a:moveTo>
                    <a:pt x="0" y="0"/>
                  </a:moveTo>
                  <a:lnTo>
                    <a:pt x="15240000" y="0"/>
                  </a:lnTo>
                  <a:lnTo>
                    <a:pt x="15240000" y="73152"/>
                  </a:lnTo>
                  <a:lnTo>
                    <a:pt x="0" y="73152"/>
                  </a:lnTo>
                  <a:close/>
                </a:path>
              </a:pathLst>
            </a:custGeom>
            <a:solidFill>
              <a:srgbClr val="33CCCC"/>
            </a:solidFill>
          </p:spPr>
        </p:sp>
      </p:grpSp>
      <p:sp>
        <p:nvSpPr>
          <p:cNvPr name="TextBox 4" id="4"/>
          <p:cNvSpPr txBox="true"/>
          <p:nvPr/>
        </p:nvSpPr>
        <p:spPr>
          <a:xfrm rot="0">
            <a:off x="5442914" y="1741150"/>
            <a:ext cx="10467661" cy="620200"/>
          </a:xfrm>
          <a:prstGeom prst="rect">
            <a:avLst/>
          </a:prstGeom>
        </p:spPr>
        <p:txBody>
          <a:bodyPr anchor="t" rtlCol="false" tIns="0" lIns="0" bIns="0" rIns="0">
            <a:spAutoFit/>
          </a:bodyPr>
          <a:lstStyle/>
          <a:p>
            <a:pPr algn="r">
              <a:lnSpc>
                <a:spcPts val="4320"/>
              </a:lnSpc>
            </a:pPr>
            <a:r>
              <a:rPr lang="en-US" sz="3600">
                <a:solidFill>
                  <a:srgbClr val="FF0000"/>
                </a:solidFill>
                <a:latin typeface="Trebuchet MS"/>
              </a:rPr>
              <a:t>Conclusion</a:t>
            </a:r>
          </a:p>
        </p:txBody>
      </p:sp>
      <p:sp>
        <p:nvSpPr>
          <p:cNvPr name="TextBox 5" id="5"/>
          <p:cNvSpPr txBox="true"/>
          <p:nvPr/>
        </p:nvSpPr>
        <p:spPr>
          <a:xfrm rot="0">
            <a:off x="4476048" y="2453162"/>
            <a:ext cx="11434527" cy="5156626"/>
          </a:xfrm>
          <a:prstGeom prst="rect">
            <a:avLst/>
          </a:prstGeom>
        </p:spPr>
        <p:txBody>
          <a:bodyPr anchor="t" rtlCol="false" tIns="0" lIns="0" bIns="0" rIns="0">
            <a:spAutoFit/>
          </a:bodyPr>
          <a:lstStyle/>
          <a:p>
            <a:pPr algn="just">
              <a:lnSpc>
                <a:spcPts val="4320"/>
              </a:lnSpc>
            </a:pPr>
            <a:r>
              <a:rPr lang="en-US" sz="3600">
                <a:solidFill>
                  <a:srgbClr val="0000FF"/>
                </a:solidFill>
                <a:latin typeface="Trebuchet MS"/>
              </a:rPr>
              <a:t>State the conclusion of your work.</a:t>
            </a:r>
          </a:p>
        </p:txBody>
      </p:sp>
      <p:sp>
        <p:nvSpPr>
          <p:cNvPr name="Freeform 6" id="6"/>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TextBox 7" id="7"/>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11</a:t>
            </a:r>
          </a:p>
        </p:txBody>
      </p:sp>
      <p:sp>
        <p:nvSpPr>
          <p:cNvPr name="TextBox 8" id="8"/>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9" id="9"/>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72000" y="2371725"/>
            <a:ext cx="11430000" cy="54900"/>
            <a:chOff x="0" y="0"/>
            <a:chExt cx="15240000" cy="73200"/>
          </a:xfrm>
        </p:grpSpPr>
        <p:sp>
          <p:nvSpPr>
            <p:cNvPr name="Freeform 3" id="3"/>
            <p:cNvSpPr/>
            <p:nvPr/>
          </p:nvSpPr>
          <p:spPr>
            <a:xfrm flipH="false" flipV="false" rot="0">
              <a:off x="0" y="0"/>
              <a:ext cx="15240000" cy="73152"/>
            </a:xfrm>
            <a:custGeom>
              <a:avLst/>
              <a:gdLst/>
              <a:ahLst/>
              <a:cxnLst/>
              <a:rect r="r" b="b" t="t" l="l"/>
              <a:pathLst>
                <a:path h="73152" w="15240000">
                  <a:moveTo>
                    <a:pt x="0" y="0"/>
                  </a:moveTo>
                  <a:lnTo>
                    <a:pt x="15240000" y="0"/>
                  </a:lnTo>
                  <a:lnTo>
                    <a:pt x="15240000" y="73152"/>
                  </a:lnTo>
                  <a:lnTo>
                    <a:pt x="0" y="73152"/>
                  </a:lnTo>
                  <a:close/>
                </a:path>
              </a:pathLst>
            </a:custGeom>
            <a:solidFill>
              <a:srgbClr val="33CCCC"/>
            </a:solidFill>
          </p:spPr>
        </p:sp>
      </p:grpSp>
      <p:sp>
        <p:nvSpPr>
          <p:cNvPr name="TextBox 4" id="4"/>
          <p:cNvSpPr txBox="true"/>
          <p:nvPr/>
        </p:nvSpPr>
        <p:spPr>
          <a:xfrm rot="0">
            <a:off x="5442914" y="1741150"/>
            <a:ext cx="10467661" cy="620200"/>
          </a:xfrm>
          <a:prstGeom prst="rect">
            <a:avLst/>
          </a:prstGeom>
        </p:spPr>
        <p:txBody>
          <a:bodyPr anchor="t" rtlCol="false" tIns="0" lIns="0" bIns="0" rIns="0">
            <a:spAutoFit/>
          </a:bodyPr>
          <a:lstStyle/>
          <a:p>
            <a:pPr algn="r">
              <a:lnSpc>
                <a:spcPts val="4320"/>
              </a:lnSpc>
            </a:pPr>
            <a:r>
              <a:rPr lang="en-US" sz="3600">
                <a:solidFill>
                  <a:srgbClr val="FF0000"/>
                </a:solidFill>
                <a:latin typeface="Trebuchet MS"/>
              </a:rPr>
              <a:t>References</a:t>
            </a:r>
          </a:p>
        </p:txBody>
      </p:sp>
      <p:sp>
        <p:nvSpPr>
          <p:cNvPr name="TextBox 5" id="5"/>
          <p:cNvSpPr txBox="true"/>
          <p:nvPr/>
        </p:nvSpPr>
        <p:spPr>
          <a:xfrm rot="0">
            <a:off x="2377425" y="2453162"/>
            <a:ext cx="13533148" cy="7066000"/>
          </a:xfrm>
          <a:prstGeom prst="rect">
            <a:avLst/>
          </a:prstGeom>
        </p:spPr>
        <p:txBody>
          <a:bodyPr anchor="t" rtlCol="false" tIns="0" lIns="0" bIns="0" rIns="0">
            <a:spAutoFit/>
          </a:bodyPr>
          <a:lstStyle/>
          <a:p>
            <a:pPr algn="just">
              <a:lnSpc>
                <a:spcPts val="4320"/>
              </a:lnSpc>
            </a:pPr>
            <a:r>
              <a:rPr lang="en-US" sz="3600">
                <a:solidFill>
                  <a:srgbClr val="0000FF"/>
                </a:solidFill>
                <a:latin typeface="Trebuchet MS"/>
              </a:rPr>
              <a:t>Provide references pertaining to your research according to IEEE format.</a:t>
            </a:r>
          </a:p>
          <a:p>
            <a:pPr algn="just">
              <a:lnSpc>
                <a:spcPts val="4320"/>
              </a:lnSpc>
            </a:pPr>
          </a:p>
          <a:p>
            <a:pPr algn="just">
              <a:lnSpc>
                <a:spcPts val="4320"/>
              </a:lnSpc>
            </a:pPr>
            <a:r>
              <a:rPr lang="en-US" sz="3600">
                <a:solidFill>
                  <a:srgbClr val="0000FF"/>
                </a:solidFill>
                <a:latin typeface="Trebuchet MS"/>
              </a:rPr>
              <a:t>Example:</a:t>
            </a:r>
          </a:p>
          <a:p>
            <a:pPr algn="just">
              <a:lnSpc>
                <a:spcPts val="4320"/>
              </a:lnSpc>
            </a:pPr>
            <a:r>
              <a:rPr lang="en-US" sz="3600">
                <a:solidFill>
                  <a:srgbClr val="ED7D31"/>
                </a:solidFill>
                <a:latin typeface="Trebuchet MS"/>
              </a:rPr>
              <a:t>G. Eason, B. Noble, and I. N. Sneddon, “On certain integrals of Lipschitz-Hankel type involving products of Bessel functions,” Phil. Trans. Roy. Soc. London, vol. A247, pp. 529–551, April 1955. (references)</a:t>
            </a:r>
          </a:p>
        </p:txBody>
      </p:sp>
      <p:sp>
        <p:nvSpPr>
          <p:cNvPr name="Freeform 6" id="6"/>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TextBox 7" id="7"/>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12</a:t>
            </a:r>
          </a:p>
        </p:txBody>
      </p:sp>
      <p:sp>
        <p:nvSpPr>
          <p:cNvPr name="TextBox 8" id="8"/>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9" id="9"/>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38888" r="0" b="-38888"/>
            </a:stretch>
          </a:blipFill>
        </p:spPr>
      </p:sp>
      <p:sp>
        <p:nvSpPr>
          <p:cNvPr name="Freeform 3" id="3"/>
          <p:cNvSpPr/>
          <p:nvPr/>
        </p:nvSpPr>
        <p:spPr>
          <a:xfrm flipH="false" flipV="false" rot="0">
            <a:off x="14588821" y="718823"/>
            <a:ext cx="2557860" cy="2265071"/>
          </a:xfrm>
          <a:custGeom>
            <a:avLst/>
            <a:gdLst/>
            <a:ahLst/>
            <a:cxnLst/>
            <a:rect r="r" b="b" t="t" l="l"/>
            <a:pathLst>
              <a:path h="2265071" w="2557860">
                <a:moveTo>
                  <a:pt x="0" y="0"/>
                </a:moveTo>
                <a:lnTo>
                  <a:pt x="2557860" y="0"/>
                </a:lnTo>
                <a:lnTo>
                  <a:pt x="2557860" y="2265071"/>
                </a:lnTo>
                <a:lnTo>
                  <a:pt x="0" y="2265071"/>
                </a:lnTo>
                <a:lnTo>
                  <a:pt x="0" y="0"/>
                </a:lnTo>
                <a:close/>
              </a:path>
            </a:pathLst>
          </a:custGeom>
          <a:blipFill>
            <a:blip r:embed="rId4"/>
            <a:stretch>
              <a:fillRect l="0" t="-6463" r="0" b="-6463"/>
            </a:stretch>
          </a:blipFill>
        </p:spPr>
      </p:sp>
      <p:sp>
        <p:nvSpPr>
          <p:cNvPr name="TextBox 4" id="4"/>
          <p:cNvSpPr txBox="true"/>
          <p:nvPr/>
        </p:nvSpPr>
        <p:spPr>
          <a:xfrm rot="0">
            <a:off x="7802851" y="3925984"/>
            <a:ext cx="10051163" cy="3267075"/>
          </a:xfrm>
          <a:prstGeom prst="rect">
            <a:avLst/>
          </a:prstGeom>
        </p:spPr>
        <p:txBody>
          <a:bodyPr anchor="t" rtlCol="false" tIns="0" lIns="0" bIns="0" rIns="0">
            <a:spAutoFit/>
          </a:bodyPr>
          <a:lstStyle/>
          <a:p>
            <a:pPr algn="r">
              <a:lnSpc>
                <a:spcPts val="12876"/>
              </a:lnSpc>
            </a:pPr>
            <a:r>
              <a:rPr lang="en-US" sz="10730">
                <a:solidFill>
                  <a:srgbClr val="FEFEFD"/>
                </a:solidFill>
                <a:latin typeface="Trebuchet MS"/>
              </a:rPr>
              <a:t>...Thank You</a:t>
            </a:r>
          </a:p>
          <a:p>
            <a:pPr algn="r">
              <a:lnSpc>
                <a:spcPts val="12876"/>
              </a:lnSpc>
            </a:pPr>
          </a:p>
        </p:txBody>
      </p:sp>
      <p:sp>
        <p:nvSpPr>
          <p:cNvPr name="TextBox 5" id="5"/>
          <p:cNvSpPr txBox="true"/>
          <p:nvPr/>
        </p:nvSpPr>
        <p:spPr>
          <a:xfrm rot="0">
            <a:off x="13007340" y="9675019"/>
            <a:ext cx="3931920" cy="266700"/>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13</a:t>
            </a:r>
          </a:p>
        </p:txBody>
      </p:sp>
      <p:sp>
        <p:nvSpPr>
          <p:cNvPr name="TextBox 6" id="6"/>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7" id="7"/>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FEFEFD"/>
                </a:solidFill>
                <a:latin typeface="ITC Benguiat"/>
              </a:rPr>
              <a:t>Divide and compute: Distributed Model offloading and Computation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72000" y="2371725"/>
            <a:ext cx="11430000" cy="54900"/>
            <a:chOff x="0" y="0"/>
            <a:chExt cx="15240000" cy="73200"/>
          </a:xfrm>
        </p:grpSpPr>
        <p:sp>
          <p:nvSpPr>
            <p:cNvPr name="Freeform 3" id="3"/>
            <p:cNvSpPr/>
            <p:nvPr/>
          </p:nvSpPr>
          <p:spPr>
            <a:xfrm flipH="false" flipV="false" rot="0">
              <a:off x="0" y="0"/>
              <a:ext cx="15240000" cy="73152"/>
            </a:xfrm>
            <a:custGeom>
              <a:avLst/>
              <a:gdLst/>
              <a:ahLst/>
              <a:cxnLst/>
              <a:rect r="r" b="b" t="t" l="l"/>
              <a:pathLst>
                <a:path h="73152" w="15240000">
                  <a:moveTo>
                    <a:pt x="0" y="0"/>
                  </a:moveTo>
                  <a:lnTo>
                    <a:pt x="15240000" y="0"/>
                  </a:lnTo>
                  <a:lnTo>
                    <a:pt x="15240000" y="73152"/>
                  </a:lnTo>
                  <a:lnTo>
                    <a:pt x="0" y="73152"/>
                  </a:lnTo>
                  <a:close/>
                </a:path>
              </a:pathLst>
            </a:custGeom>
            <a:solidFill>
              <a:srgbClr val="33CCCC"/>
            </a:solidFill>
          </p:spPr>
        </p:sp>
      </p:grpSp>
      <p:sp>
        <p:nvSpPr>
          <p:cNvPr name="TextBox 4" id="4"/>
          <p:cNvSpPr txBox="true"/>
          <p:nvPr/>
        </p:nvSpPr>
        <p:spPr>
          <a:xfrm rot="0">
            <a:off x="5442914" y="1741150"/>
            <a:ext cx="10467661" cy="620200"/>
          </a:xfrm>
          <a:prstGeom prst="rect">
            <a:avLst/>
          </a:prstGeom>
        </p:spPr>
        <p:txBody>
          <a:bodyPr anchor="t" rtlCol="false" tIns="0" lIns="0" bIns="0" rIns="0">
            <a:spAutoFit/>
          </a:bodyPr>
          <a:lstStyle/>
          <a:p>
            <a:pPr algn="r">
              <a:lnSpc>
                <a:spcPts val="4320"/>
              </a:lnSpc>
            </a:pPr>
            <a:r>
              <a:rPr lang="en-US" sz="3600">
                <a:solidFill>
                  <a:srgbClr val="FF0000"/>
                </a:solidFill>
                <a:latin typeface="Trebuchet MS"/>
              </a:rPr>
              <a:t>Constraints / Dependencies / Assumptions / Risks</a:t>
            </a:r>
          </a:p>
        </p:txBody>
      </p:sp>
      <p:sp>
        <p:nvSpPr>
          <p:cNvPr name="TextBox 5" id="5"/>
          <p:cNvSpPr txBox="true"/>
          <p:nvPr/>
        </p:nvSpPr>
        <p:spPr>
          <a:xfrm rot="0">
            <a:off x="2641532" y="3571022"/>
            <a:ext cx="13932693" cy="4534428"/>
          </a:xfrm>
          <a:prstGeom prst="rect">
            <a:avLst/>
          </a:prstGeom>
        </p:spPr>
        <p:txBody>
          <a:bodyPr anchor="t" rtlCol="false" tIns="0" lIns="0" bIns="0" rIns="0">
            <a:spAutoFit/>
          </a:bodyPr>
          <a:lstStyle/>
          <a:p>
            <a:pPr algn="just" marL="809720" indent="-404860" lvl="1">
              <a:lnSpc>
                <a:spcPts val="4500"/>
              </a:lnSpc>
              <a:buFont typeface="Arial"/>
              <a:buChar char="•"/>
            </a:pPr>
            <a:r>
              <a:rPr lang="en-US" sz="3750">
                <a:solidFill>
                  <a:srgbClr val="0033CC"/>
                </a:solidFill>
                <a:latin typeface="Trebuchet MS"/>
              </a:rPr>
              <a:t>The models are assumed to be pretrained</a:t>
            </a:r>
          </a:p>
          <a:p>
            <a:pPr algn="just" marL="809720" indent="-404860" lvl="1">
              <a:lnSpc>
                <a:spcPts val="4500"/>
              </a:lnSpc>
              <a:buFont typeface="Arial"/>
              <a:buChar char="•"/>
            </a:pPr>
            <a:r>
              <a:rPr lang="en-US" sz="3750">
                <a:solidFill>
                  <a:srgbClr val="0033CC"/>
                </a:solidFill>
                <a:latin typeface="Trebuchet MS"/>
              </a:rPr>
              <a:t>We assume that the models are accurate and highly dependable.</a:t>
            </a:r>
          </a:p>
          <a:p>
            <a:pPr algn="just" marL="809720" indent="-404860" lvl="1">
              <a:lnSpc>
                <a:spcPts val="4500"/>
              </a:lnSpc>
              <a:buFont typeface="Arial"/>
              <a:buChar char="•"/>
            </a:pPr>
            <a:r>
              <a:rPr lang="en-US" sz="3750">
                <a:solidFill>
                  <a:srgbClr val="0033CC"/>
                </a:solidFill>
                <a:latin typeface="Trebuchet MS"/>
              </a:rPr>
              <a:t>We are taking only Neural Networks or Deep Learning models into considerations.</a:t>
            </a:r>
          </a:p>
          <a:p>
            <a:pPr algn="just" marL="809720" indent="-404860" lvl="1">
              <a:lnSpc>
                <a:spcPts val="4500"/>
              </a:lnSpc>
              <a:buFont typeface="Arial"/>
              <a:buChar char="•"/>
            </a:pPr>
            <a:r>
              <a:rPr lang="en-US" sz="3750">
                <a:solidFill>
                  <a:srgbClr val="0033CC"/>
                </a:solidFill>
                <a:latin typeface="Trebuchet MS"/>
              </a:rPr>
              <a:t> IoT devices must be able to communicate with each other.</a:t>
            </a:r>
          </a:p>
          <a:p>
            <a:pPr algn="just" marL="809720" indent="-404860" lvl="1">
              <a:lnSpc>
                <a:spcPts val="4500"/>
              </a:lnSpc>
              <a:buFont typeface="Arial"/>
              <a:buChar char="•"/>
            </a:pPr>
            <a:r>
              <a:rPr lang="en-US" sz="3750">
                <a:solidFill>
                  <a:srgbClr val="0033CC"/>
                </a:solidFill>
                <a:latin typeface="Trebuchet MS"/>
              </a:rPr>
              <a:t>We assume that Neural Networks can be split horizontally and vertically.</a:t>
            </a:r>
          </a:p>
        </p:txBody>
      </p:sp>
      <p:sp>
        <p:nvSpPr>
          <p:cNvPr name="Freeform 6" id="6"/>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TextBox 7" id="7"/>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5</a:t>
            </a:r>
          </a:p>
        </p:txBody>
      </p:sp>
      <p:sp>
        <p:nvSpPr>
          <p:cNvPr name="TextBox 8" id="8"/>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9" id="9"/>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72000" y="2371725"/>
            <a:ext cx="11430000" cy="54900"/>
            <a:chOff x="0" y="0"/>
            <a:chExt cx="15240000" cy="73200"/>
          </a:xfrm>
        </p:grpSpPr>
        <p:sp>
          <p:nvSpPr>
            <p:cNvPr name="Freeform 3" id="3"/>
            <p:cNvSpPr/>
            <p:nvPr/>
          </p:nvSpPr>
          <p:spPr>
            <a:xfrm flipH="false" flipV="false" rot="0">
              <a:off x="0" y="0"/>
              <a:ext cx="15240000" cy="73152"/>
            </a:xfrm>
            <a:custGeom>
              <a:avLst/>
              <a:gdLst/>
              <a:ahLst/>
              <a:cxnLst/>
              <a:rect r="r" b="b" t="t" l="l"/>
              <a:pathLst>
                <a:path h="73152" w="15240000">
                  <a:moveTo>
                    <a:pt x="0" y="0"/>
                  </a:moveTo>
                  <a:lnTo>
                    <a:pt x="15240000" y="0"/>
                  </a:lnTo>
                  <a:lnTo>
                    <a:pt x="15240000" y="73152"/>
                  </a:lnTo>
                  <a:lnTo>
                    <a:pt x="0" y="73152"/>
                  </a:lnTo>
                  <a:close/>
                </a:path>
              </a:pathLst>
            </a:custGeom>
            <a:solidFill>
              <a:srgbClr val="33CCCC"/>
            </a:solidFill>
          </p:spPr>
        </p:sp>
      </p:grpSp>
      <p:sp>
        <p:nvSpPr>
          <p:cNvPr name="TextBox 4" id="4"/>
          <p:cNvSpPr txBox="true"/>
          <p:nvPr/>
        </p:nvSpPr>
        <p:spPr>
          <a:xfrm rot="0">
            <a:off x="5442914" y="1741150"/>
            <a:ext cx="10467661" cy="620200"/>
          </a:xfrm>
          <a:prstGeom prst="rect">
            <a:avLst/>
          </a:prstGeom>
        </p:spPr>
        <p:txBody>
          <a:bodyPr anchor="t" rtlCol="false" tIns="0" lIns="0" bIns="0" rIns="0">
            <a:spAutoFit/>
          </a:bodyPr>
          <a:lstStyle/>
          <a:p>
            <a:pPr algn="r">
              <a:lnSpc>
                <a:spcPts val="4320"/>
              </a:lnSpc>
            </a:pPr>
            <a:r>
              <a:rPr lang="en-US" sz="3600">
                <a:solidFill>
                  <a:srgbClr val="FF0000"/>
                </a:solidFill>
                <a:latin typeface="Trebuchet MS"/>
              </a:rPr>
              <a:t>Functional Requirements</a:t>
            </a:r>
          </a:p>
        </p:txBody>
      </p:sp>
      <p:sp>
        <p:nvSpPr>
          <p:cNvPr name="TextBox 5" id="5"/>
          <p:cNvSpPr txBox="true"/>
          <p:nvPr/>
        </p:nvSpPr>
        <p:spPr>
          <a:xfrm rot="0">
            <a:off x="2414912" y="2908124"/>
            <a:ext cx="13495663" cy="5171629"/>
          </a:xfrm>
          <a:prstGeom prst="rect">
            <a:avLst/>
          </a:prstGeom>
        </p:spPr>
        <p:txBody>
          <a:bodyPr anchor="t" rtlCol="false" tIns="0" lIns="0" bIns="0" rIns="0">
            <a:spAutoFit/>
          </a:bodyPr>
          <a:lstStyle/>
          <a:p>
            <a:pPr algn="just" marL="821107" indent="-410553" lvl="1">
              <a:lnSpc>
                <a:spcPts val="4563"/>
              </a:lnSpc>
              <a:buFont typeface="Arial"/>
              <a:buChar char="•"/>
            </a:pPr>
            <a:r>
              <a:rPr lang="en-US" sz="3803">
                <a:solidFill>
                  <a:srgbClr val="0033CC"/>
                </a:solidFill>
                <a:latin typeface="Trebuchet MS"/>
              </a:rPr>
              <a:t>The model should be split horizontally and vertically keeping in mind the hardware constraints of the IoT devices available in the cluster.</a:t>
            </a:r>
          </a:p>
          <a:p>
            <a:pPr algn="just" marL="821107" indent="-410553" lvl="1">
              <a:lnSpc>
                <a:spcPts val="4563"/>
              </a:lnSpc>
              <a:buFont typeface="Arial"/>
              <a:buChar char="•"/>
            </a:pPr>
            <a:r>
              <a:rPr lang="en-US" sz="3803">
                <a:solidFill>
                  <a:srgbClr val="0033CC"/>
                </a:solidFill>
                <a:latin typeface="Trebuchet MS"/>
              </a:rPr>
              <a:t>Develop and implement optimization algorithms for Reinforcement Learning (RL) models to enhance performance.</a:t>
            </a:r>
          </a:p>
          <a:p>
            <a:pPr algn="just" marL="821107" indent="-410553" lvl="1">
              <a:lnSpc>
                <a:spcPts val="4563"/>
              </a:lnSpc>
              <a:buFont typeface="Arial"/>
              <a:buChar char="•"/>
            </a:pPr>
            <a:r>
              <a:rPr lang="en-US" sz="3803">
                <a:solidFill>
                  <a:srgbClr val="0033CC"/>
                </a:solidFill>
                <a:latin typeface="Trebuchet MS"/>
              </a:rPr>
              <a:t>Develop partitioning techniques to efficiently break down complex deep learning models for optimal distribution across IoT devices.</a:t>
            </a:r>
          </a:p>
        </p:txBody>
      </p:sp>
      <p:sp>
        <p:nvSpPr>
          <p:cNvPr name="Freeform 6" id="6"/>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TextBox 7" id="7"/>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6</a:t>
            </a:r>
          </a:p>
        </p:txBody>
      </p:sp>
      <p:sp>
        <p:nvSpPr>
          <p:cNvPr name="TextBox 8" id="8"/>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9" id="9"/>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72000" y="2371725"/>
            <a:ext cx="11430000" cy="54900"/>
            <a:chOff x="0" y="0"/>
            <a:chExt cx="15240000" cy="73200"/>
          </a:xfrm>
        </p:grpSpPr>
        <p:sp>
          <p:nvSpPr>
            <p:cNvPr name="Freeform 3" id="3"/>
            <p:cNvSpPr/>
            <p:nvPr/>
          </p:nvSpPr>
          <p:spPr>
            <a:xfrm flipH="false" flipV="false" rot="0">
              <a:off x="0" y="0"/>
              <a:ext cx="15240000" cy="73152"/>
            </a:xfrm>
            <a:custGeom>
              <a:avLst/>
              <a:gdLst/>
              <a:ahLst/>
              <a:cxnLst/>
              <a:rect r="r" b="b" t="t" l="l"/>
              <a:pathLst>
                <a:path h="73152" w="15240000">
                  <a:moveTo>
                    <a:pt x="0" y="0"/>
                  </a:moveTo>
                  <a:lnTo>
                    <a:pt x="15240000" y="0"/>
                  </a:lnTo>
                  <a:lnTo>
                    <a:pt x="15240000" y="73152"/>
                  </a:lnTo>
                  <a:lnTo>
                    <a:pt x="0" y="73152"/>
                  </a:lnTo>
                  <a:close/>
                </a:path>
              </a:pathLst>
            </a:custGeom>
            <a:solidFill>
              <a:srgbClr val="33CCCC"/>
            </a:solidFill>
          </p:spPr>
        </p:sp>
      </p:grpSp>
      <p:sp>
        <p:nvSpPr>
          <p:cNvPr name="TextBox 4" id="4"/>
          <p:cNvSpPr txBox="true"/>
          <p:nvPr/>
        </p:nvSpPr>
        <p:spPr>
          <a:xfrm rot="0">
            <a:off x="5442914" y="1741150"/>
            <a:ext cx="10467661" cy="620200"/>
          </a:xfrm>
          <a:prstGeom prst="rect">
            <a:avLst/>
          </a:prstGeom>
        </p:spPr>
        <p:txBody>
          <a:bodyPr anchor="t" rtlCol="false" tIns="0" lIns="0" bIns="0" rIns="0">
            <a:spAutoFit/>
          </a:bodyPr>
          <a:lstStyle/>
          <a:p>
            <a:pPr algn="r">
              <a:lnSpc>
                <a:spcPts val="4320"/>
              </a:lnSpc>
            </a:pPr>
            <a:r>
              <a:rPr lang="en-US" sz="3600">
                <a:solidFill>
                  <a:srgbClr val="FF0000"/>
                </a:solidFill>
                <a:latin typeface="Trebuchet MS"/>
              </a:rPr>
              <a:t>Non - Functional Requirements</a:t>
            </a:r>
          </a:p>
        </p:txBody>
      </p:sp>
      <p:sp>
        <p:nvSpPr>
          <p:cNvPr name="TextBox 5" id="5"/>
          <p:cNvSpPr txBox="true"/>
          <p:nvPr/>
        </p:nvSpPr>
        <p:spPr>
          <a:xfrm rot="0">
            <a:off x="2569144" y="3123281"/>
            <a:ext cx="14068454" cy="3981777"/>
          </a:xfrm>
          <a:prstGeom prst="rect">
            <a:avLst/>
          </a:prstGeom>
        </p:spPr>
        <p:txBody>
          <a:bodyPr anchor="t" rtlCol="false" tIns="0" lIns="0" bIns="0" rIns="0">
            <a:spAutoFit/>
          </a:bodyPr>
          <a:lstStyle/>
          <a:p>
            <a:pPr algn="just" marL="812370" indent="-406185" lvl="1">
              <a:lnSpc>
                <a:spcPts val="4515"/>
              </a:lnSpc>
              <a:buFont typeface="Arial"/>
              <a:buChar char="•"/>
            </a:pPr>
            <a:r>
              <a:rPr lang="en-US" sz="3762">
                <a:solidFill>
                  <a:srgbClr val="0000FF"/>
                </a:solidFill>
                <a:latin typeface="Trebuchet MS"/>
              </a:rPr>
              <a:t>Implement fault tolerance mechanisms in distributed models to ensure system reliability and robustness.</a:t>
            </a:r>
          </a:p>
          <a:p>
            <a:pPr algn="just" marL="812370" indent="-406185" lvl="1">
              <a:lnSpc>
                <a:spcPts val="4515"/>
              </a:lnSpc>
              <a:buFont typeface="Arial"/>
              <a:buChar char="•"/>
            </a:pPr>
            <a:r>
              <a:rPr lang="en-US" sz="3762">
                <a:solidFill>
                  <a:srgbClr val="0000FF"/>
                </a:solidFill>
                <a:latin typeface="Trebuchet MS"/>
              </a:rPr>
              <a:t>The system should ensure high performance and low latency in offloading and computation tasks.</a:t>
            </a:r>
          </a:p>
          <a:p>
            <a:pPr algn="just" marL="812370" indent="-406185" lvl="1">
              <a:lnSpc>
                <a:spcPts val="4515"/>
              </a:lnSpc>
              <a:buFont typeface="Arial"/>
              <a:buChar char="•"/>
            </a:pPr>
            <a:r>
              <a:rPr lang="en-US" sz="3762">
                <a:solidFill>
                  <a:srgbClr val="0000FF"/>
                </a:solidFill>
                <a:latin typeface="Trebuchet MS"/>
              </a:rPr>
              <a:t>Maximize resource utilization on IoT devices while maintaining model accuracy and responsiveness.</a:t>
            </a:r>
          </a:p>
          <a:p>
            <a:pPr algn="just" marL="812370" indent="-406185" lvl="1">
              <a:lnSpc>
                <a:spcPts val="4515"/>
              </a:lnSpc>
              <a:buFont typeface="Arial"/>
              <a:buChar char="•"/>
            </a:pPr>
            <a:r>
              <a:rPr lang="en-US" sz="3762">
                <a:solidFill>
                  <a:srgbClr val="0000FF"/>
                </a:solidFill>
                <a:latin typeface="Trebuchet MS"/>
              </a:rPr>
              <a:t>Network bandwidth for efficient communication.</a:t>
            </a:r>
          </a:p>
        </p:txBody>
      </p:sp>
      <p:sp>
        <p:nvSpPr>
          <p:cNvPr name="Freeform 6" id="6"/>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TextBox 7" id="7"/>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7</a:t>
            </a:r>
          </a:p>
        </p:txBody>
      </p:sp>
      <p:sp>
        <p:nvSpPr>
          <p:cNvPr name="TextBox 8" id="8"/>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9" id="9"/>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72000" y="2371725"/>
            <a:ext cx="11430000" cy="54900"/>
            <a:chOff x="0" y="0"/>
            <a:chExt cx="15240000" cy="73200"/>
          </a:xfrm>
        </p:grpSpPr>
        <p:sp>
          <p:nvSpPr>
            <p:cNvPr name="Freeform 3" id="3"/>
            <p:cNvSpPr/>
            <p:nvPr/>
          </p:nvSpPr>
          <p:spPr>
            <a:xfrm flipH="false" flipV="false" rot="0">
              <a:off x="0" y="0"/>
              <a:ext cx="15240000" cy="73152"/>
            </a:xfrm>
            <a:custGeom>
              <a:avLst/>
              <a:gdLst/>
              <a:ahLst/>
              <a:cxnLst/>
              <a:rect r="r" b="b" t="t" l="l"/>
              <a:pathLst>
                <a:path h="73152" w="15240000">
                  <a:moveTo>
                    <a:pt x="0" y="0"/>
                  </a:moveTo>
                  <a:lnTo>
                    <a:pt x="15240000" y="0"/>
                  </a:lnTo>
                  <a:lnTo>
                    <a:pt x="15240000" y="73152"/>
                  </a:lnTo>
                  <a:lnTo>
                    <a:pt x="0" y="73152"/>
                  </a:lnTo>
                  <a:close/>
                </a:path>
              </a:pathLst>
            </a:custGeom>
            <a:solidFill>
              <a:srgbClr val="33CCCC"/>
            </a:solidFill>
          </p:spPr>
        </p:sp>
      </p:grpSp>
      <p:sp>
        <p:nvSpPr>
          <p:cNvPr name="TextBox 4" id="4"/>
          <p:cNvSpPr txBox="true"/>
          <p:nvPr/>
        </p:nvSpPr>
        <p:spPr>
          <a:xfrm rot="0">
            <a:off x="5442914" y="1741150"/>
            <a:ext cx="10467661" cy="620200"/>
          </a:xfrm>
          <a:prstGeom prst="rect">
            <a:avLst/>
          </a:prstGeom>
        </p:spPr>
        <p:txBody>
          <a:bodyPr anchor="t" rtlCol="false" tIns="0" lIns="0" bIns="0" rIns="0">
            <a:spAutoFit/>
          </a:bodyPr>
          <a:lstStyle/>
          <a:p>
            <a:pPr algn="r">
              <a:lnSpc>
                <a:spcPts val="4320"/>
              </a:lnSpc>
            </a:pPr>
            <a:r>
              <a:rPr lang="en-US" sz="3600">
                <a:solidFill>
                  <a:srgbClr val="FF0000"/>
                </a:solidFill>
                <a:latin typeface="Trebuchet MS"/>
              </a:rPr>
              <a:t>Literature Survey</a:t>
            </a:r>
          </a:p>
        </p:txBody>
      </p:sp>
      <p:sp>
        <p:nvSpPr>
          <p:cNvPr name="TextBox 5" id="5"/>
          <p:cNvSpPr txBox="true"/>
          <p:nvPr/>
        </p:nvSpPr>
        <p:spPr>
          <a:xfrm rot="0">
            <a:off x="2200598" y="2573359"/>
            <a:ext cx="14342742" cy="6684941"/>
          </a:xfrm>
          <a:prstGeom prst="rect">
            <a:avLst/>
          </a:prstGeom>
        </p:spPr>
        <p:txBody>
          <a:bodyPr anchor="t" rtlCol="false" tIns="0" lIns="0" bIns="0" rIns="0">
            <a:spAutoFit/>
          </a:bodyPr>
          <a:lstStyle/>
          <a:p>
            <a:pPr algn="l">
              <a:lnSpc>
                <a:spcPts val="4850"/>
              </a:lnSpc>
            </a:pPr>
            <a:r>
              <a:rPr lang="en-US" sz="4041">
                <a:solidFill>
                  <a:srgbClr val="0000FF"/>
                </a:solidFill>
                <a:latin typeface="Trebuchet MS"/>
              </a:rPr>
              <a:t>DISNET:</a:t>
            </a:r>
          </a:p>
          <a:p>
            <a:pPr algn="l" marL="872644" indent="-436322" lvl="1">
              <a:lnSpc>
                <a:spcPts val="4850"/>
              </a:lnSpc>
              <a:buFont typeface="Arial"/>
              <a:buChar char="•"/>
            </a:pPr>
            <a:r>
              <a:rPr lang="en-US" sz="4041">
                <a:solidFill>
                  <a:srgbClr val="0000FF"/>
                </a:solidFill>
                <a:latin typeface="Trebuchet MS"/>
              </a:rPr>
              <a:t>All the surveyed techniques and approaches aim to optimize DNN inference latency and energy consumption in IoT environments.</a:t>
            </a:r>
          </a:p>
          <a:p>
            <a:pPr algn="l" marL="872644" indent="-436322" lvl="1">
              <a:lnSpc>
                <a:spcPts val="4850"/>
              </a:lnSpc>
              <a:buFont typeface="Arial"/>
              <a:buChar char="•"/>
            </a:pPr>
            <a:r>
              <a:rPr lang="en-US" sz="4041">
                <a:solidFill>
                  <a:srgbClr val="0000FF"/>
                </a:solidFill>
                <a:latin typeface="Trebuchet MS"/>
              </a:rPr>
              <a:t>They emphasize the importance of distributed machine learning, fine-grained model partitioning, and collaborative inferencing to achieve efficient and energy-aware DNN inference.</a:t>
            </a:r>
          </a:p>
          <a:p>
            <a:pPr algn="l">
              <a:lnSpc>
                <a:spcPts val="4850"/>
              </a:lnSpc>
            </a:pPr>
          </a:p>
          <a:p>
            <a:pPr algn="l">
              <a:lnSpc>
                <a:spcPts val="4850"/>
              </a:lnSpc>
            </a:pPr>
          </a:p>
          <a:p>
            <a:pPr algn="l">
              <a:lnSpc>
                <a:spcPts val="4850"/>
              </a:lnSpc>
            </a:pPr>
          </a:p>
        </p:txBody>
      </p:sp>
      <p:sp>
        <p:nvSpPr>
          <p:cNvPr name="Freeform 6" id="6"/>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TextBox 7" id="7"/>
          <p:cNvSpPr txBox="true"/>
          <p:nvPr/>
        </p:nvSpPr>
        <p:spPr>
          <a:xfrm rot="0">
            <a:off x="12835067" y="7365308"/>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8</a:t>
            </a:r>
          </a:p>
        </p:txBody>
      </p:sp>
      <p:sp>
        <p:nvSpPr>
          <p:cNvPr name="TextBox 8" id="8"/>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9" id="9"/>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TextBox 3" id="3"/>
          <p:cNvSpPr txBox="true"/>
          <p:nvPr/>
        </p:nvSpPr>
        <p:spPr>
          <a:xfrm rot="0">
            <a:off x="4572000" y="9798771"/>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4" id="4"/>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grpSp>
        <p:nvGrpSpPr>
          <p:cNvPr name="Group 5" id="5"/>
          <p:cNvGrpSpPr/>
          <p:nvPr/>
        </p:nvGrpSpPr>
        <p:grpSpPr>
          <a:xfrm rot="0">
            <a:off x="4572000" y="2371732"/>
            <a:ext cx="11430000" cy="54769"/>
            <a:chOff x="0" y="0"/>
            <a:chExt cx="15240000" cy="73026"/>
          </a:xfrm>
        </p:grpSpPr>
        <p:sp>
          <p:nvSpPr>
            <p:cNvPr name="Freeform 6" id="6"/>
            <p:cNvSpPr/>
            <p:nvPr/>
          </p:nvSpPr>
          <p:spPr>
            <a:xfrm flipH="false" flipV="false" rot="0">
              <a:off x="0" y="0"/>
              <a:ext cx="15240000" cy="73025"/>
            </a:xfrm>
            <a:custGeom>
              <a:avLst/>
              <a:gdLst/>
              <a:ahLst/>
              <a:cxnLst/>
              <a:rect r="r" b="b" t="t" l="l"/>
              <a:pathLst>
                <a:path h="73025" w="15240000">
                  <a:moveTo>
                    <a:pt x="0" y="0"/>
                  </a:moveTo>
                  <a:lnTo>
                    <a:pt x="15240000" y="0"/>
                  </a:lnTo>
                  <a:lnTo>
                    <a:pt x="15240000" y="73025"/>
                  </a:lnTo>
                  <a:lnTo>
                    <a:pt x="0" y="73025"/>
                  </a:lnTo>
                  <a:close/>
                </a:path>
              </a:pathLst>
            </a:custGeom>
            <a:solidFill>
              <a:srgbClr val="33CCCC"/>
            </a:solidFill>
          </p:spPr>
        </p:sp>
      </p:grpSp>
      <p:sp>
        <p:nvSpPr>
          <p:cNvPr name="Freeform 7" id="7"/>
          <p:cNvSpPr/>
          <p:nvPr/>
        </p:nvSpPr>
        <p:spPr>
          <a:xfrm flipH="false" flipV="false" rot="0">
            <a:off x="697339" y="2512227"/>
            <a:ext cx="8752078" cy="2631273"/>
          </a:xfrm>
          <a:custGeom>
            <a:avLst/>
            <a:gdLst/>
            <a:ahLst/>
            <a:cxnLst/>
            <a:rect r="r" b="b" t="t" l="l"/>
            <a:pathLst>
              <a:path h="2631273" w="8752078">
                <a:moveTo>
                  <a:pt x="0" y="0"/>
                </a:moveTo>
                <a:lnTo>
                  <a:pt x="8752078" y="0"/>
                </a:lnTo>
                <a:lnTo>
                  <a:pt x="8752078" y="2631273"/>
                </a:lnTo>
                <a:lnTo>
                  <a:pt x="0" y="2631273"/>
                </a:lnTo>
                <a:lnTo>
                  <a:pt x="0" y="0"/>
                </a:lnTo>
                <a:close/>
              </a:path>
            </a:pathLst>
          </a:custGeom>
          <a:blipFill>
            <a:blip r:embed="rId4"/>
            <a:stretch>
              <a:fillRect l="0" t="-5436" r="0" b="-5436"/>
            </a:stretch>
          </a:blipFill>
        </p:spPr>
      </p:sp>
      <p:sp>
        <p:nvSpPr>
          <p:cNvPr name="Freeform 8" id="8"/>
          <p:cNvSpPr/>
          <p:nvPr/>
        </p:nvSpPr>
        <p:spPr>
          <a:xfrm flipH="false" flipV="false" rot="0">
            <a:off x="335265" y="5870799"/>
            <a:ext cx="9951735" cy="3940887"/>
          </a:xfrm>
          <a:custGeom>
            <a:avLst/>
            <a:gdLst/>
            <a:ahLst/>
            <a:cxnLst/>
            <a:rect r="r" b="b" t="t" l="l"/>
            <a:pathLst>
              <a:path h="3940887" w="9951735">
                <a:moveTo>
                  <a:pt x="0" y="0"/>
                </a:moveTo>
                <a:lnTo>
                  <a:pt x="9951735" y="0"/>
                </a:lnTo>
                <a:lnTo>
                  <a:pt x="9951735" y="3940887"/>
                </a:lnTo>
                <a:lnTo>
                  <a:pt x="0" y="3940887"/>
                </a:lnTo>
                <a:lnTo>
                  <a:pt x="0" y="0"/>
                </a:lnTo>
                <a:close/>
              </a:path>
            </a:pathLst>
          </a:custGeom>
          <a:blipFill>
            <a:blip r:embed="rId5"/>
            <a:stretch>
              <a:fillRect l="0" t="0" r="0" b="0"/>
            </a:stretch>
          </a:blipFill>
        </p:spPr>
      </p:sp>
      <p:sp>
        <p:nvSpPr>
          <p:cNvPr name="Freeform 9" id="9"/>
          <p:cNvSpPr/>
          <p:nvPr/>
        </p:nvSpPr>
        <p:spPr>
          <a:xfrm flipH="false" flipV="false" rot="0">
            <a:off x="10063214" y="5969440"/>
            <a:ext cx="7774683" cy="3743606"/>
          </a:xfrm>
          <a:custGeom>
            <a:avLst/>
            <a:gdLst/>
            <a:ahLst/>
            <a:cxnLst/>
            <a:rect r="r" b="b" t="t" l="l"/>
            <a:pathLst>
              <a:path h="3743606" w="7774683">
                <a:moveTo>
                  <a:pt x="0" y="0"/>
                </a:moveTo>
                <a:lnTo>
                  <a:pt x="7774683" y="0"/>
                </a:lnTo>
                <a:lnTo>
                  <a:pt x="7774683" y="3743606"/>
                </a:lnTo>
                <a:lnTo>
                  <a:pt x="0" y="3743606"/>
                </a:lnTo>
                <a:lnTo>
                  <a:pt x="0" y="0"/>
                </a:lnTo>
                <a:close/>
              </a:path>
            </a:pathLst>
          </a:custGeom>
          <a:blipFill>
            <a:blip r:embed="rId6"/>
            <a:stretch>
              <a:fillRect l="-394" t="0" r="-394" b="0"/>
            </a:stretch>
          </a:blipFill>
        </p:spPr>
      </p:sp>
      <p:sp>
        <p:nvSpPr>
          <p:cNvPr name="Freeform 10" id="10"/>
          <p:cNvSpPr/>
          <p:nvPr/>
        </p:nvSpPr>
        <p:spPr>
          <a:xfrm flipH="false" flipV="false" rot="0">
            <a:off x="10287000" y="2426502"/>
            <a:ext cx="6534349" cy="3628713"/>
          </a:xfrm>
          <a:custGeom>
            <a:avLst/>
            <a:gdLst/>
            <a:ahLst/>
            <a:cxnLst/>
            <a:rect r="r" b="b" t="t" l="l"/>
            <a:pathLst>
              <a:path h="3628713" w="6534349">
                <a:moveTo>
                  <a:pt x="0" y="0"/>
                </a:moveTo>
                <a:lnTo>
                  <a:pt x="6534349" y="0"/>
                </a:lnTo>
                <a:lnTo>
                  <a:pt x="6534349" y="3628713"/>
                </a:lnTo>
                <a:lnTo>
                  <a:pt x="0" y="3628713"/>
                </a:lnTo>
                <a:lnTo>
                  <a:pt x="0" y="0"/>
                </a:lnTo>
                <a:close/>
              </a:path>
            </a:pathLst>
          </a:custGeom>
          <a:blipFill>
            <a:blip r:embed="rId7"/>
            <a:stretch>
              <a:fillRect l="0" t="-519" r="0" b="-519"/>
            </a:stretch>
          </a:blipFill>
        </p:spPr>
      </p:sp>
      <p:sp>
        <p:nvSpPr>
          <p:cNvPr name="TextBox 11" id="11"/>
          <p:cNvSpPr txBox="true"/>
          <p:nvPr/>
        </p:nvSpPr>
        <p:spPr>
          <a:xfrm rot="0">
            <a:off x="4549140" y="1182419"/>
            <a:ext cx="11475720" cy="1104900"/>
          </a:xfrm>
          <a:prstGeom prst="rect">
            <a:avLst/>
          </a:prstGeom>
        </p:spPr>
        <p:txBody>
          <a:bodyPr anchor="t" rtlCol="false" tIns="0" lIns="0" bIns="0" rIns="0">
            <a:spAutoFit/>
          </a:bodyPr>
          <a:lstStyle/>
          <a:p>
            <a:pPr algn="r">
              <a:lnSpc>
                <a:spcPts val="4320"/>
              </a:lnSpc>
            </a:pPr>
            <a:r>
              <a:rPr lang="en-US" sz="3600">
                <a:solidFill>
                  <a:srgbClr val="FF0000"/>
                </a:solidFill>
                <a:latin typeface="Trebuchet MS"/>
              </a:rPr>
              <a:t> Disnet: Distributed micro-split deep learning in heterogeneous dynamic iot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72000" y="2371725"/>
            <a:ext cx="11430000" cy="54900"/>
            <a:chOff x="0" y="0"/>
            <a:chExt cx="15240000" cy="73200"/>
          </a:xfrm>
        </p:grpSpPr>
        <p:sp>
          <p:nvSpPr>
            <p:cNvPr name="Freeform 3" id="3"/>
            <p:cNvSpPr/>
            <p:nvPr/>
          </p:nvSpPr>
          <p:spPr>
            <a:xfrm flipH="false" flipV="false" rot="0">
              <a:off x="0" y="0"/>
              <a:ext cx="15240000" cy="73152"/>
            </a:xfrm>
            <a:custGeom>
              <a:avLst/>
              <a:gdLst/>
              <a:ahLst/>
              <a:cxnLst/>
              <a:rect r="r" b="b" t="t" l="l"/>
              <a:pathLst>
                <a:path h="73152" w="15240000">
                  <a:moveTo>
                    <a:pt x="0" y="0"/>
                  </a:moveTo>
                  <a:lnTo>
                    <a:pt x="15240000" y="0"/>
                  </a:lnTo>
                  <a:lnTo>
                    <a:pt x="15240000" y="73152"/>
                  </a:lnTo>
                  <a:lnTo>
                    <a:pt x="0" y="73152"/>
                  </a:lnTo>
                  <a:close/>
                </a:path>
              </a:pathLst>
            </a:custGeom>
            <a:solidFill>
              <a:srgbClr val="33CCCC"/>
            </a:solidFill>
          </p:spPr>
        </p:sp>
      </p:grpSp>
      <p:sp>
        <p:nvSpPr>
          <p:cNvPr name="TextBox 4" id="4"/>
          <p:cNvSpPr txBox="true"/>
          <p:nvPr/>
        </p:nvSpPr>
        <p:spPr>
          <a:xfrm rot="0">
            <a:off x="5442914" y="1741150"/>
            <a:ext cx="10467661" cy="620200"/>
          </a:xfrm>
          <a:prstGeom prst="rect">
            <a:avLst/>
          </a:prstGeom>
        </p:spPr>
        <p:txBody>
          <a:bodyPr anchor="t" rtlCol="false" tIns="0" lIns="0" bIns="0" rIns="0">
            <a:spAutoFit/>
          </a:bodyPr>
          <a:lstStyle/>
          <a:p>
            <a:pPr algn="r">
              <a:lnSpc>
                <a:spcPts val="4320"/>
              </a:lnSpc>
            </a:pPr>
            <a:r>
              <a:rPr lang="en-US" sz="3600">
                <a:solidFill>
                  <a:srgbClr val="FF0000"/>
                </a:solidFill>
                <a:latin typeface="Trebuchet MS"/>
              </a:rPr>
              <a:t>Literature Survey</a:t>
            </a:r>
          </a:p>
        </p:txBody>
      </p:sp>
      <p:sp>
        <p:nvSpPr>
          <p:cNvPr name="TextBox 5" id="5"/>
          <p:cNvSpPr txBox="true"/>
          <p:nvPr/>
        </p:nvSpPr>
        <p:spPr>
          <a:xfrm rot="0">
            <a:off x="3056278" y="2818567"/>
            <a:ext cx="13518326" cy="7845709"/>
          </a:xfrm>
          <a:prstGeom prst="rect">
            <a:avLst/>
          </a:prstGeom>
        </p:spPr>
        <p:txBody>
          <a:bodyPr anchor="t" rtlCol="false" tIns="0" lIns="0" bIns="0" rIns="0">
            <a:spAutoFit/>
          </a:bodyPr>
          <a:lstStyle/>
          <a:p>
            <a:pPr algn="l">
              <a:lnSpc>
                <a:spcPts val="3135"/>
              </a:lnSpc>
            </a:pPr>
            <a:r>
              <a:rPr lang="en-US" sz="2613">
                <a:solidFill>
                  <a:srgbClr val="0000FF"/>
                </a:solidFill>
                <a:latin typeface="Trebuchet MS"/>
              </a:rPr>
              <a:t>DISNET:</a:t>
            </a:r>
          </a:p>
          <a:p>
            <a:pPr algn="l" marL="564217" indent="-282109" lvl="1">
              <a:lnSpc>
                <a:spcPts val="3135"/>
              </a:lnSpc>
              <a:buFont typeface="Arial"/>
              <a:buChar char="•"/>
            </a:pPr>
            <a:r>
              <a:rPr lang="en-US" sz="2613">
                <a:solidFill>
                  <a:srgbClr val="0000FF"/>
                </a:solidFill>
                <a:latin typeface="Trebuchet MS"/>
              </a:rPr>
              <a:t>While the surveyed techniques address the challenges of limited computing capability and dynamic IoT environments, there may be limitations in scalability and adaptability to diverse IoT applications and devices.</a:t>
            </a:r>
          </a:p>
          <a:p>
            <a:pPr algn="l">
              <a:lnSpc>
                <a:spcPts val="3135"/>
              </a:lnSpc>
            </a:pPr>
          </a:p>
          <a:p>
            <a:pPr algn="l">
              <a:lnSpc>
                <a:spcPts val="3135"/>
              </a:lnSpc>
            </a:pPr>
            <a:r>
              <a:rPr lang="en-US" sz="2613">
                <a:solidFill>
                  <a:srgbClr val="0000FF"/>
                </a:solidFill>
                <a:latin typeface="Trebuchet MS"/>
              </a:rPr>
              <a:t>RESEARCH GAPS:</a:t>
            </a:r>
          </a:p>
          <a:p>
            <a:pPr algn="l" marL="564217" indent="-282109" lvl="1">
              <a:lnSpc>
                <a:spcPts val="3135"/>
              </a:lnSpc>
              <a:buAutoNum type="arabicPeriod" startAt="1"/>
            </a:pPr>
            <a:r>
              <a:rPr lang="en-US" sz="2613">
                <a:solidFill>
                  <a:srgbClr val="0000FF"/>
                </a:solidFill>
                <a:latin typeface="Trebuchet MS Bold"/>
              </a:rPr>
              <a:t>Heterogeneous IoT Environments</a:t>
            </a:r>
            <a:r>
              <a:rPr lang="en-US" sz="2613">
                <a:solidFill>
                  <a:srgbClr val="0000FF"/>
                </a:solidFill>
                <a:latin typeface="Trebuchet MS"/>
              </a:rPr>
              <a:t>:This includes understanding the variability in computing capabilities, communication resources, and energy constraints across different IoT devices and how these factors impact cooperative DNN inference.</a:t>
            </a:r>
          </a:p>
          <a:p>
            <a:pPr algn="l">
              <a:lnSpc>
                <a:spcPts val="3135"/>
              </a:lnSpc>
            </a:pPr>
          </a:p>
          <a:p>
            <a:pPr algn="l" marL="564217" indent="-282109" lvl="1">
              <a:lnSpc>
                <a:spcPts val="3135"/>
              </a:lnSpc>
              <a:buAutoNum type="arabicPeriod" startAt="1"/>
            </a:pPr>
            <a:r>
              <a:rPr lang="en-US" sz="2613">
                <a:solidFill>
                  <a:srgbClr val="0000FF"/>
                </a:solidFill>
                <a:latin typeface="Trebuchet MS Bold"/>
              </a:rPr>
              <a:t>Dynamic Network Conditions</a:t>
            </a:r>
            <a:r>
              <a:rPr lang="en-US" sz="2613">
                <a:solidFill>
                  <a:srgbClr val="0000FF"/>
                </a:solidFill>
                <a:latin typeface="Trebuchet MS"/>
              </a:rPr>
              <a:t>: The paper acknowledges the highly dynamic nature of IoT network conditions. However, further research is needed to develop adaptive and resilient cooperative DNN inference strategies that can effectively respond to dynamic changes in network conditions, such as varying communication paths, network throughput, and device availability.</a:t>
            </a:r>
          </a:p>
          <a:p>
            <a:pPr algn="l">
              <a:lnSpc>
                <a:spcPts val="3135"/>
              </a:lnSpc>
            </a:pPr>
          </a:p>
          <a:p>
            <a:pPr algn="l">
              <a:lnSpc>
                <a:spcPts val="3135"/>
              </a:lnSpc>
            </a:pPr>
          </a:p>
          <a:p>
            <a:pPr algn="l">
              <a:lnSpc>
                <a:spcPts val="3135"/>
              </a:lnSpc>
            </a:pPr>
          </a:p>
          <a:p>
            <a:pPr algn="l">
              <a:lnSpc>
                <a:spcPts val="3135"/>
              </a:lnSpc>
            </a:pPr>
          </a:p>
          <a:p>
            <a:pPr algn="l">
              <a:lnSpc>
                <a:spcPts val="3135"/>
              </a:lnSpc>
            </a:pPr>
          </a:p>
        </p:txBody>
      </p:sp>
      <p:sp>
        <p:nvSpPr>
          <p:cNvPr name="Freeform 6" id="6"/>
          <p:cNvSpPr/>
          <p:nvPr/>
        </p:nvSpPr>
        <p:spPr>
          <a:xfrm flipH="false" flipV="false" rot="0">
            <a:off x="16344901" y="-51758"/>
            <a:ext cx="1943099" cy="1537659"/>
          </a:xfrm>
          <a:custGeom>
            <a:avLst/>
            <a:gdLst/>
            <a:ahLst/>
            <a:cxnLst/>
            <a:rect r="r" b="b" t="t" l="l"/>
            <a:pathLst>
              <a:path h="1537659" w="1943099">
                <a:moveTo>
                  <a:pt x="0" y="0"/>
                </a:moveTo>
                <a:lnTo>
                  <a:pt x="1943099" y="0"/>
                </a:lnTo>
                <a:lnTo>
                  <a:pt x="1943099" y="1537660"/>
                </a:lnTo>
                <a:lnTo>
                  <a:pt x="0" y="1537660"/>
                </a:lnTo>
                <a:lnTo>
                  <a:pt x="0" y="0"/>
                </a:lnTo>
                <a:close/>
              </a:path>
            </a:pathLst>
          </a:custGeom>
          <a:blipFill>
            <a:blip r:embed="rId3"/>
            <a:stretch>
              <a:fillRect l="0" t="-13183" r="0" b="-13183"/>
            </a:stretch>
          </a:blipFill>
        </p:spPr>
      </p:sp>
      <p:sp>
        <p:nvSpPr>
          <p:cNvPr name="TextBox 7" id="7"/>
          <p:cNvSpPr txBox="true"/>
          <p:nvPr/>
        </p:nvSpPr>
        <p:spPr>
          <a:xfrm rot="0">
            <a:off x="12835067" y="7365308"/>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8</a:t>
            </a:r>
          </a:p>
        </p:txBody>
      </p:sp>
      <p:sp>
        <p:nvSpPr>
          <p:cNvPr name="TextBox 8" id="8"/>
          <p:cNvSpPr txBox="true"/>
          <p:nvPr/>
        </p:nvSpPr>
        <p:spPr>
          <a:xfrm rot="0">
            <a:off x="4895321" y="9675019"/>
            <a:ext cx="8497358" cy="266700"/>
          </a:xfrm>
          <a:prstGeom prst="rect">
            <a:avLst/>
          </a:prstGeom>
        </p:spPr>
        <p:txBody>
          <a:bodyPr anchor="t" rtlCol="false" tIns="0" lIns="0" bIns="0" rIns="0">
            <a:spAutoFit/>
          </a:bodyPr>
          <a:lstStyle/>
          <a:p>
            <a:pPr algn="ctr">
              <a:lnSpc>
                <a:spcPts val="2160"/>
              </a:lnSpc>
            </a:pPr>
            <a:r>
              <a:rPr lang="en-US" sz="1800" spc="16">
                <a:solidFill>
                  <a:srgbClr val="888888"/>
                </a:solidFill>
                <a:latin typeface="TT Rounds Condensed"/>
              </a:rPr>
              <a:t>AKHILESH.M.K, ABHINAV R BHARADWAJ , ABHIRAM.H.A</a:t>
            </a:r>
            <a:r>
              <a:rPr lang="en-US" sz="1800" spc="16">
                <a:solidFill>
                  <a:srgbClr val="888888"/>
                </a:solidFill>
                <a:latin typeface="TT Rounds Condensed"/>
              </a:rPr>
              <a:t> , NANDAN N PRABHU</a:t>
            </a:r>
          </a:p>
        </p:txBody>
      </p:sp>
      <p:sp>
        <p:nvSpPr>
          <p:cNvPr name="TextBox 9" id="9"/>
          <p:cNvSpPr txBox="true"/>
          <p:nvPr/>
        </p:nvSpPr>
        <p:spPr>
          <a:xfrm rot="0">
            <a:off x="335265" y="213998"/>
            <a:ext cx="12493167" cy="504825"/>
          </a:xfrm>
          <a:prstGeom prst="rect">
            <a:avLst/>
          </a:prstGeom>
        </p:spPr>
        <p:txBody>
          <a:bodyPr anchor="t" rtlCol="false" tIns="0" lIns="0" bIns="0" rIns="0">
            <a:spAutoFit/>
          </a:bodyPr>
          <a:lstStyle/>
          <a:p>
            <a:pPr algn="ctr">
              <a:lnSpc>
                <a:spcPts val="3599"/>
              </a:lnSpc>
            </a:pPr>
            <a:r>
              <a:rPr lang="en-US" sz="2999">
                <a:solidFill>
                  <a:srgbClr val="004AAD"/>
                </a:solidFill>
                <a:latin typeface="ITC Benguiat"/>
              </a:rPr>
              <a:t>Divide and compute: Distributed Model offloading and Computation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DAF_T6NzHMM</dc:identifier>
  <dcterms:modified xsi:type="dcterms:W3CDTF">2011-08-01T06:04:30Z</dcterms:modified>
  <cp:revision>1</cp:revision>
  <dc:title>Phase1- Review 2 .pptx</dc:title>
</cp:coreProperties>
</file>