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8" r:id="rId14"/>
    <p:sldId id="272" r:id="rId15"/>
    <p:sldId id="269" r:id="rId16"/>
    <p:sldId id="270" r:id="rId17"/>
    <p:sldId id="271" r:id="rId18"/>
    <p:sldId id="276" r:id="rId19"/>
    <p:sldId id="273" r:id="rId20"/>
    <p:sldId id="274" r:id="rId21"/>
    <p:sldId id="275" r:id="rId22"/>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ACDB235A-38D0-4226-A71F-0721AD09D1E8}"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4"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5"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D2266380-C1ED-4E76-87CA-AB881F90C409}"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0"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1A4E2E2B-2772-4318-B607-7F512A8AD9EC}"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42"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3"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4"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5"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6"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7"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F9CE0DA0-685C-40A4-8804-9DA5296F7CDC}"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D9011667-C5FB-44DA-A0C8-E13785ADA74D}"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58D95E8B-6314-4412-870B-BC78C681A9C6}"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E7318631-1057-4D40-BD91-B74C6B8A2B2D}"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A7E4CDEE-DB3F-41F7-9E4B-03A70F62B1B6}"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CBF6825D-784B-4C20-9B47-5C9EDC343664}"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8"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43347DF7-9E32-4BF7-96E0-0E19B256AD51}"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7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B9630A95-7E06-4FA7-A544-516C8B72FBFB}"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3"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2541077D-D3CC-4EDE-ACD1-EBB2FE060B3A}"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7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6"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8D5F3232-3722-4686-9113-CF647E9B3A19}"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7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0"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2383BA61-D9BC-4340-8967-C1960C500A06}"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2"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3"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0F2E83CF-CB71-4413-A45B-475263E29A6A}"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8"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4095D372-6041-4FDE-BB8A-6609C89D59A3}" type="slidenum">
              <a:t>‹#›</a:t>
            </a:fld>
            <a:endParaRPr/>
          </a:p>
        </p:txBody>
      </p:sp>
      <p:sp>
        <p:nvSpPr>
          <p:cNvPr id="9" name="PlaceHolder 8"/>
          <p:cNvSpPr>
            <a:spLocks noGrp="1"/>
          </p:cNvSpPr>
          <p:nvPr>
            <p:ph type="dt" idx="6"/>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90"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1"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2"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3"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4"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5"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5F81F167-9E59-4B62-A9B1-D67A6872462A}" type="slidenum">
              <a:t>‹#›</a:t>
            </a:fld>
            <a:endParaRPr/>
          </a:p>
        </p:txBody>
      </p:sp>
      <p:sp>
        <p:nvSpPr>
          <p:cNvPr id="11" name="PlaceHolder 10"/>
          <p:cNvSpPr>
            <a:spLocks noGrp="1"/>
          </p:cNvSpPr>
          <p:nvPr>
            <p:ph type="dt" idx="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5"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B2CAAFEA-A7D1-488F-8711-C6A764924654}"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0B03D001-1CFB-4FBD-88BF-FB08637DDC13}"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0B2C64BE-8600-4B46-905B-1E6CA3B1D70C}"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D0066473-741D-4821-B341-6C6A326229B5}"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EE1EC6D4-82C6-462D-887D-64C46629B01F}"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8"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2DAD77D6-9D37-4174-B1C7-C943C1E69014}"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2"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17A33246-5D3F-4DC0-9994-0E636C13619A}"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pic>
        <p:nvPicPr>
          <p:cNvPr id="12" name="Picture 17"/>
          <p:cNvPicPr/>
          <p:nvPr/>
        </p:nvPicPr>
        <p:blipFill>
          <a:blip r:embed="rId15"/>
          <a:stretch/>
        </p:blipFill>
        <p:spPr>
          <a:xfrm>
            <a:off x="2831760" y="2105280"/>
            <a:ext cx="9359640" cy="4752000"/>
          </a:xfrm>
          <a:prstGeom prst="rect">
            <a:avLst/>
          </a:prstGeom>
          <a:ln w="0">
            <a:noFill/>
          </a:ln>
        </p:spPr>
      </p:pic>
      <p:pic>
        <p:nvPicPr>
          <p:cNvPr id="13" name="Picture 14"/>
          <p:cNvPicPr/>
          <p:nvPr/>
        </p:nvPicPr>
        <p:blipFill>
          <a:blip r:embed="rId16"/>
          <a:stretch/>
        </p:blipFill>
        <p:spPr>
          <a:xfrm>
            <a:off x="0" y="0"/>
            <a:ext cx="12189240" cy="6857280"/>
          </a:xfrm>
          <a:prstGeom prst="rect">
            <a:avLst/>
          </a:prstGeom>
          <a:ln w="0">
            <a:noFill/>
          </a:ln>
        </p:spPr>
      </p:pic>
      <p:sp>
        <p:nvSpPr>
          <p:cNvPr id="2" name="Rectangle 7"/>
          <p:cNvSpPr/>
          <p:nvPr/>
        </p:nvSpPr>
        <p:spPr>
          <a:xfrm>
            <a:off x="0" y="0"/>
            <a:ext cx="963360" cy="6857280"/>
          </a:xfrm>
          <a:prstGeom prst="rect">
            <a:avLst/>
          </a:prstGeom>
          <a:solidFill>
            <a:srgbClr val="1F2D29"/>
          </a:solidFill>
          <a:ln w="15840">
            <a:noFill/>
          </a:ln>
        </p:spPr>
        <p:style>
          <a:lnRef idx="0">
            <a:scrgbClr r="0" g="0" b="0"/>
          </a:lnRef>
          <a:fillRef idx="0">
            <a:scrgbClr r="0" g="0" b="0"/>
          </a:fillRef>
          <a:effectRef idx="0">
            <a:scrgbClr r="0" g="0" b="0"/>
          </a:effectRef>
          <a:fontRef idx="minor"/>
        </p:style>
      </p:sp>
      <p:sp>
        <p:nvSpPr>
          <p:cNvPr id="3" name="Rectangle 56"/>
          <p:cNvSpPr/>
          <p:nvPr/>
        </p:nvSpPr>
        <p:spPr>
          <a:xfrm>
            <a:off x="961920" y="0"/>
            <a:ext cx="45000" cy="6857280"/>
          </a:xfrm>
          <a:prstGeom prst="rect">
            <a:avLst/>
          </a:prstGeom>
          <a:solidFill>
            <a:srgbClr val="8EC0C1"/>
          </a:solidFill>
          <a:ln w="15840">
            <a:noFill/>
          </a:ln>
        </p:spPr>
        <p:style>
          <a:lnRef idx="0">
            <a:scrgbClr r="0" g="0" b="0"/>
          </a:lnRef>
          <a:fillRef idx="0">
            <a:scrgbClr r="0" g="0" b="0"/>
          </a:fillRef>
          <a:effectRef idx="0">
            <a:scrgbClr r="0" g="0" b="0"/>
          </a:effectRef>
          <a:fontRef idx="minor"/>
        </p:style>
      </p:sp>
      <p:sp>
        <p:nvSpPr>
          <p:cNvPr id="4" name="Rectangle 6"/>
          <p:cNvSpPr/>
          <p:nvPr/>
        </p:nvSpPr>
        <p:spPr>
          <a:xfrm>
            <a:off x="1007640" y="0"/>
            <a:ext cx="7933680" cy="6857280"/>
          </a:xfrm>
          <a:prstGeom prst="rect">
            <a:avLst/>
          </a:prstGeom>
          <a:solidFill>
            <a:srgbClr val="1F2D29">
              <a:alpha val="92000"/>
            </a:srgbClr>
          </a:solidFill>
          <a:ln w="15840">
            <a:noFill/>
          </a:ln>
        </p:spPr>
        <p:style>
          <a:lnRef idx="0">
            <a:scrgbClr r="0" g="0" b="0"/>
          </a:lnRef>
          <a:fillRef idx="0">
            <a:scrgbClr r="0" g="0" b="0"/>
          </a:fillRef>
          <a:effectRef idx="0">
            <a:scrgbClr r="0" g="0" b="0"/>
          </a:effectRef>
          <a:fontRef idx="minor"/>
        </p:style>
      </p:sp>
      <p:sp>
        <p:nvSpPr>
          <p:cNvPr id="5" name="Rectangle 7"/>
          <p:cNvSpPr/>
          <p:nvPr/>
        </p:nvSpPr>
        <p:spPr>
          <a:xfrm>
            <a:off x="8942040" y="0"/>
            <a:ext cx="26640" cy="6857280"/>
          </a:xfrm>
          <a:prstGeom prst="rect">
            <a:avLst/>
          </a:prstGeom>
          <a:solidFill>
            <a:srgbClr val="8EC0C1"/>
          </a:solidFill>
          <a:ln w="15840">
            <a:noFill/>
          </a:ln>
        </p:spPr>
        <p:style>
          <a:lnRef idx="0">
            <a:scrgbClr r="0" g="0" b="0"/>
          </a:lnRef>
          <a:fillRef idx="0">
            <a:scrgbClr r="0" g="0" b="0"/>
          </a:fillRef>
          <a:effectRef idx="0">
            <a:scrgbClr r="0" g="0" b="0"/>
          </a:effectRef>
          <a:fontRef idx="minor"/>
        </p:style>
      </p:sp>
      <p:sp>
        <p:nvSpPr>
          <p:cNvPr id="6" name="TextBox 12"/>
          <p:cNvSpPr/>
          <p:nvPr/>
        </p:nvSpPr>
        <p:spPr>
          <a:xfrm>
            <a:off x="2191320" y="3262680"/>
            <a:ext cx="4150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a:lnSpc>
                <a:spcPct val="100000"/>
              </a:lnSpc>
              <a:buNone/>
            </a:pPr>
            <a:r>
              <a:rPr lang="en-US" sz="2400" b="0" strike="noStrike" spc="-1">
                <a:solidFill>
                  <a:srgbClr val="8EC0C1"/>
                </a:solidFill>
                <a:latin typeface="Wingdings 3"/>
                <a:ea typeface="DejaVu Sans"/>
              </a:rPr>
              <a:t>z</a:t>
            </a:r>
            <a:endParaRPr lang="en-IN" sz="2400" b="0" strike="noStrike" spc="-1">
              <a:latin typeface="Arial"/>
            </a:endParaRPr>
          </a:p>
        </p:txBody>
      </p:sp>
      <p:sp>
        <p:nvSpPr>
          <p:cNvPr id="7" name="PlaceHolder 1"/>
          <p:cNvSpPr>
            <a:spLocks noGrp="1"/>
          </p:cNvSpPr>
          <p:nvPr>
            <p:ph type="title"/>
          </p:nvPr>
        </p:nvSpPr>
        <p:spPr>
          <a:xfrm>
            <a:off x="2611800" y="808200"/>
            <a:ext cx="7957440" cy="1076400"/>
          </a:xfrm>
          <a:prstGeom prst="rect">
            <a:avLst/>
          </a:prstGeom>
          <a:noFill/>
          <a:ln w="0">
            <a:noFill/>
          </a:ln>
        </p:spPr>
        <p:txBody>
          <a:bodyPr lIns="0" tIns="0" rIns="0" bIns="0" anchor="ctr">
            <a:noAutofit/>
          </a:bodyPr>
          <a:lstStyle/>
          <a:p>
            <a:r>
              <a:rPr lang="en-IN" sz="1800" b="0" strike="noStrike" spc="-1">
                <a:latin typeface="Arial"/>
              </a:rPr>
              <a:t>Click to edit the title text format</a:t>
            </a:r>
          </a:p>
        </p:txBody>
      </p:sp>
      <p:sp>
        <p:nvSpPr>
          <p:cNvPr id="8" name="PlaceHolder 2"/>
          <p:cNvSpPr>
            <a:spLocks noGrp="1"/>
          </p:cNvSpPr>
          <p:nvPr>
            <p:ph type="ftr" idx="1"/>
          </p:nvPr>
        </p:nvSpPr>
        <p:spPr>
          <a:xfrm rot="5400000">
            <a:off x="-2236320" y="3661200"/>
            <a:ext cx="5884560" cy="178560"/>
          </a:xfrm>
          <a:prstGeom prst="rect">
            <a:avLst/>
          </a:prstGeom>
          <a:noFill/>
          <a:ln w="0">
            <a:noFill/>
          </a:ln>
        </p:spPr>
        <p:txBody>
          <a:bodyPr lIns="90000" tIns="45000" rIns="90000" bIns="18360" anchor="b">
            <a:noAutofit/>
          </a:bodyPr>
          <a:lstStyle>
            <a:lvl1pPr algn="ctr">
              <a:lnSpc>
                <a:spcPct val="100000"/>
              </a:lnSpc>
              <a:buNone/>
              <a:defRPr lang="en-US" sz="800" b="0" strike="noStrike" spc="-1">
                <a:solidFill>
                  <a:srgbClr val="FFFFFF"/>
                </a:solidFill>
                <a:latin typeface="Arial"/>
              </a:defRPr>
            </a:lvl1pPr>
          </a:lstStyle>
          <a:p>
            <a:pPr algn="ctr">
              <a:lnSpc>
                <a:spcPct val="100000"/>
              </a:lnSpc>
              <a:buNone/>
            </a:pPr>
            <a:r>
              <a:rPr lang="en-US" sz="800" b="0" strike="noStrike" spc="-1">
                <a:solidFill>
                  <a:srgbClr val="FFFFFF"/>
                </a:solidFill>
                <a:latin typeface="Arial"/>
              </a:rPr>
              <a:t>&lt;footer&gt;</a:t>
            </a:r>
            <a:endParaRPr lang="en-IN" sz="800" b="0" strike="noStrike" spc="-1">
              <a:latin typeface="Times New Roman"/>
            </a:endParaRPr>
          </a:p>
        </p:txBody>
      </p:sp>
      <p:sp>
        <p:nvSpPr>
          <p:cNvPr id="9" name="PlaceHolder 3"/>
          <p:cNvSpPr>
            <a:spLocks noGrp="1"/>
          </p:cNvSpPr>
          <p:nvPr>
            <p:ph type="sldNum" idx="2"/>
          </p:nvPr>
        </p:nvSpPr>
        <p:spPr>
          <a:xfrm>
            <a:off x="158400" y="164520"/>
            <a:ext cx="636120" cy="322200"/>
          </a:xfrm>
          <a:prstGeom prst="rect">
            <a:avLst/>
          </a:prstGeom>
          <a:noFill/>
          <a:ln w="0">
            <a:noFill/>
          </a:ln>
        </p:spPr>
        <p:txBody>
          <a:bodyPr lIns="90000" tIns="45000" rIns="45720" bIns="45000" anchor="ctr">
            <a:noAutofit/>
          </a:bodyPr>
          <a:lstStyle>
            <a:lvl1pPr algn="r">
              <a:lnSpc>
                <a:spcPct val="100000"/>
              </a:lnSpc>
              <a:buNone/>
              <a:defRPr lang="en-US" sz="1800" b="0" strike="noStrike" spc="-1">
                <a:solidFill>
                  <a:srgbClr val="FFFFFF"/>
                </a:solidFill>
                <a:latin typeface="Arial"/>
              </a:defRPr>
            </a:lvl1pPr>
          </a:lstStyle>
          <a:p>
            <a:pPr algn="r">
              <a:lnSpc>
                <a:spcPct val="100000"/>
              </a:lnSpc>
              <a:buNone/>
            </a:pPr>
            <a:fld id="{0B1E5869-96F6-4E5C-BB2D-C254E653236A}" type="slidenum">
              <a:rPr lang="en-US" sz="1800" b="0" strike="noStrike" spc="-1">
                <a:solidFill>
                  <a:srgbClr val="FFFFFF"/>
                </a:solidFill>
                <a:latin typeface="Arial"/>
              </a:rPr>
              <a:t>‹#›</a:t>
            </a:fld>
            <a:endParaRPr lang="en-IN" sz="1800" b="0" strike="noStrike" spc="-1">
              <a:latin typeface="Times New Roman"/>
            </a:endParaRPr>
          </a:p>
        </p:txBody>
      </p:sp>
      <p:sp>
        <p:nvSpPr>
          <p:cNvPr id="10" name="PlaceHolder 4"/>
          <p:cNvSpPr>
            <a:spLocks noGrp="1"/>
          </p:cNvSpPr>
          <p:nvPr>
            <p:ph type="dt" idx="3"/>
          </p:nvPr>
        </p:nvSpPr>
        <p:spPr>
          <a:xfrm rot="5400000">
            <a:off x="-809280" y="5270400"/>
            <a:ext cx="2661840" cy="182160"/>
          </a:xfrm>
          <a:prstGeom prst="rect">
            <a:avLst/>
          </a:prstGeom>
          <a:noFill/>
          <a:ln w="0">
            <a:noFill/>
          </a:ln>
        </p:spPr>
        <p:txBody>
          <a:bodyPr lIns="90000" tIns="18360" rIns="90000" bIns="45000" anchor="t">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11"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pic>
        <p:nvPicPr>
          <p:cNvPr id="48" name="Picture 17"/>
          <p:cNvPicPr/>
          <p:nvPr/>
        </p:nvPicPr>
        <p:blipFill>
          <a:blip r:embed="rId15"/>
          <a:stretch/>
        </p:blipFill>
        <p:spPr>
          <a:xfrm>
            <a:off x="2831760" y="2105280"/>
            <a:ext cx="9359640" cy="4752000"/>
          </a:xfrm>
          <a:prstGeom prst="rect">
            <a:avLst/>
          </a:prstGeom>
          <a:ln w="0">
            <a:noFill/>
          </a:ln>
        </p:spPr>
      </p:pic>
      <p:pic>
        <p:nvPicPr>
          <p:cNvPr id="49" name="Picture 14"/>
          <p:cNvPicPr/>
          <p:nvPr/>
        </p:nvPicPr>
        <p:blipFill>
          <a:blip r:embed="rId16"/>
          <a:stretch/>
        </p:blipFill>
        <p:spPr>
          <a:xfrm>
            <a:off x="0" y="0"/>
            <a:ext cx="12189240" cy="6857280"/>
          </a:xfrm>
          <a:prstGeom prst="rect">
            <a:avLst/>
          </a:prstGeom>
          <a:ln w="0">
            <a:noFill/>
          </a:ln>
        </p:spPr>
      </p:pic>
      <p:sp>
        <p:nvSpPr>
          <p:cNvPr id="50" name="Rectangle 7"/>
          <p:cNvSpPr/>
          <p:nvPr/>
        </p:nvSpPr>
        <p:spPr>
          <a:xfrm>
            <a:off x="0" y="0"/>
            <a:ext cx="963360" cy="6857280"/>
          </a:xfrm>
          <a:prstGeom prst="rect">
            <a:avLst/>
          </a:prstGeom>
          <a:solidFill>
            <a:srgbClr val="1F2D29"/>
          </a:solidFill>
          <a:ln w="15840">
            <a:noFill/>
          </a:ln>
        </p:spPr>
        <p:style>
          <a:lnRef idx="0">
            <a:scrgbClr r="0" g="0" b="0"/>
          </a:lnRef>
          <a:fillRef idx="0">
            <a:scrgbClr r="0" g="0" b="0"/>
          </a:fillRef>
          <a:effectRef idx="0">
            <a:scrgbClr r="0" g="0" b="0"/>
          </a:effectRef>
          <a:fontRef idx="minor"/>
        </p:style>
      </p:sp>
      <p:sp>
        <p:nvSpPr>
          <p:cNvPr id="51" name="Rectangle 56"/>
          <p:cNvSpPr/>
          <p:nvPr/>
        </p:nvSpPr>
        <p:spPr>
          <a:xfrm>
            <a:off x="961920" y="0"/>
            <a:ext cx="45000" cy="6857280"/>
          </a:xfrm>
          <a:prstGeom prst="rect">
            <a:avLst/>
          </a:prstGeom>
          <a:solidFill>
            <a:srgbClr val="8EC0C1"/>
          </a:solidFill>
          <a:ln w="15840">
            <a:noFill/>
          </a:ln>
        </p:spPr>
        <p:style>
          <a:lnRef idx="0">
            <a:scrgbClr r="0" g="0" b="0"/>
          </a:lnRef>
          <a:fillRef idx="0">
            <a:scrgbClr r="0" g="0" b="0"/>
          </a:fillRef>
          <a:effectRef idx="0">
            <a:scrgbClr r="0" g="0" b="0"/>
          </a:effectRef>
          <a:fontRef idx="minor"/>
        </p:style>
      </p:sp>
      <p:sp>
        <p:nvSpPr>
          <p:cNvPr id="52" name="Rectangle 28"/>
          <p:cNvSpPr/>
          <p:nvPr/>
        </p:nvSpPr>
        <p:spPr>
          <a:xfrm>
            <a:off x="1004400" y="0"/>
            <a:ext cx="10371600" cy="6857280"/>
          </a:xfrm>
          <a:prstGeom prst="rect">
            <a:avLst/>
          </a:prstGeom>
          <a:solidFill>
            <a:srgbClr val="1F2D29">
              <a:alpha val="92000"/>
            </a:srgbClr>
          </a:solidFill>
          <a:ln w="15840">
            <a:noFill/>
          </a:ln>
        </p:spPr>
        <p:style>
          <a:lnRef idx="0">
            <a:scrgbClr r="0" g="0" b="0"/>
          </a:lnRef>
          <a:fillRef idx="0">
            <a:scrgbClr r="0" g="0" b="0"/>
          </a:fillRef>
          <a:effectRef idx="0">
            <a:scrgbClr r="0" g="0" b="0"/>
          </a:effectRef>
          <a:fontRef idx="minor"/>
        </p:style>
      </p:sp>
      <p:sp>
        <p:nvSpPr>
          <p:cNvPr id="53" name="Rectangle 8"/>
          <p:cNvSpPr/>
          <p:nvPr/>
        </p:nvSpPr>
        <p:spPr>
          <a:xfrm>
            <a:off x="11377440" y="0"/>
            <a:ext cx="26640" cy="6857280"/>
          </a:xfrm>
          <a:prstGeom prst="rect">
            <a:avLst/>
          </a:prstGeom>
          <a:solidFill>
            <a:srgbClr val="8EC0C1"/>
          </a:solidFill>
          <a:ln w="15840">
            <a:noFill/>
          </a:ln>
        </p:spPr>
        <p:style>
          <a:lnRef idx="0">
            <a:scrgbClr r="0" g="0" b="0"/>
          </a:lnRef>
          <a:fillRef idx="0">
            <a:scrgbClr r="0" g="0" b="0"/>
          </a:fillRef>
          <a:effectRef idx="0">
            <a:scrgbClr r="0" g="0" b="0"/>
          </a:effectRef>
          <a:fontRef idx="minor"/>
        </p:style>
      </p:sp>
      <p:sp>
        <p:nvSpPr>
          <p:cNvPr id="54" name="TextBox 6"/>
          <p:cNvSpPr/>
          <p:nvPr/>
        </p:nvSpPr>
        <p:spPr>
          <a:xfrm>
            <a:off x="2194920" y="641160"/>
            <a:ext cx="4150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a:lnSpc>
                <a:spcPct val="100000"/>
              </a:lnSpc>
              <a:buNone/>
            </a:pPr>
            <a:r>
              <a:rPr lang="en-US" sz="1800" b="0" strike="noStrike" spc="-1">
                <a:solidFill>
                  <a:srgbClr val="8EC0C1"/>
                </a:solidFill>
                <a:latin typeface="Wingdings 3"/>
                <a:ea typeface="DejaVu Sans"/>
              </a:rPr>
              <a:t>z</a:t>
            </a:r>
            <a:endParaRPr lang="en-IN" sz="1800" b="0" strike="noStrike" spc="-1">
              <a:latin typeface="Arial"/>
            </a:endParaRPr>
          </a:p>
        </p:txBody>
      </p:sp>
      <p:sp>
        <p:nvSpPr>
          <p:cNvPr id="55" name="PlaceHolder 1"/>
          <p:cNvSpPr>
            <a:spLocks noGrp="1"/>
          </p:cNvSpPr>
          <p:nvPr>
            <p:ph type="ftr" idx="4"/>
          </p:nvPr>
        </p:nvSpPr>
        <p:spPr>
          <a:xfrm rot="5400000">
            <a:off x="-2236320" y="3661200"/>
            <a:ext cx="5884560" cy="178560"/>
          </a:xfrm>
          <a:prstGeom prst="rect">
            <a:avLst/>
          </a:prstGeom>
          <a:noFill/>
          <a:ln w="0">
            <a:noFill/>
          </a:ln>
        </p:spPr>
        <p:txBody>
          <a:bodyPr lIns="90000" tIns="45000" rIns="90000" bIns="18360" anchor="b">
            <a:noAutofit/>
          </a:bodyPr>
          <a:lstStyle>
            <a:lvl1pPr algn="ctr">
              <a:lnSpc>
                <a:spcPct val="100000"/>
              </a:lnSpc>
              <a:buNone/>
              <a:defRPr lang="en-US" sz="800" b="0" strike="noStrike" spc="-1">
                <a:solidFill>
                  <a:srgbClr val="FFFFFF"/>
                </a:solidFill>
                <a:latin typeface="Arial"/>
              </a:defRPr>
            </a:lvl1pPr>
          </a:lstStyle>
          <a:p>
            <a:pPr algn="ctr">
              <a:lnSpc>
                <a:spcPct val="100000"/>
              </a:lnSpc>
              <a:buNone/>
            </a:pPr>
            <a:r>
              <a:rPr lang="en-US" sz="800" b="0" strike="noStrike" spc="-1">
                <a:solidFill>
                  <a:srgbClr val="FFFFFF"/>
                </a:solidFill>
                <a:latin typeface="Arial"/>
              </a:rPr>
              <a:t>&lt;footer&gt;</a:t>
            </a:r>
            <a:endParaRPr lang="en-IN" sz="800" b="0" strike="noStrike" spc="-1">
              <a:latin typeface="Times New Roman"/>
            </a:endParaRPr>
          </a:p>
        </p:txBody>
      </p:sp>
      <p:sp>
        <p:nvSpPr>
          <p:cNvPr id="56" name="PlaceHolder 2"/>
          <p:cNvSpPr>
            <a:spLocks noGrp="1"/>
          </p:cNvSpPr>
          <p:nvPr>
            <p:ph type="sldNum" idx="5"/>
          </p:nvPr>
        </p:nvSpPr>
        <p:spPr>
          <a:xfrm>
            <a:off x="158400" y="164520"/>
            <a:ext cx="636120" cy="322200"/>
          </a:xfrm>
          <a:prstGeom prst="rect">
            <a:avLst/>
          </a:prstGeom>
          <a:noFill/>
          <a:ln w="0">
            <a:noFill/>
          </a:ln>
        </p:spPr>
        <p:txBody>
          <a:bodyPr lIns="90000" tIns="45000" rIns="45720" bIns="45000" anchor="ctr">
            <a:noAutofit/>
          </a:bodyPr>
          <a:lstStyle>
            <a:lvl1pPr algn="r">
              <a:lnSpc>
                <a:spcPct val="100000"/>
              </a:lnSpc>
              <a:buNone/>
              <a:defRPr lang="en-US" sz="1800" b="0" strike="noStrike" spc="-1">
                <a:solidFill>
                  <a:srgbClr val="FFFFFF"/>
                </a:solidFill>
                <a:latin typeface="Arial"/>
              </a:defRPr>
            </a:lvl1pPr>
          </a:lstStyle>
          <a:p>
            <a:pPr algn="r">
              <a:lnSpc>
                <a:spcPct val="100000"/>
              </a:lnSpc>
              <a:buNone/>
            </a:pPr>
            <a:fld id="{AAF1A2DF-AAF7-45E9-8A38-BE0883EF249F}" type="slidenum">
              <a:rPr lang="en-US" sz="1800" b="0" strike="noStrike" spc="-1">
                <a:solidFill>
                  <a:srgbClr val="FFFFFF"/>
                </a:solidFill>
                <a:latin typeface="Arial"/>
              </a:rPr>
              <a:t>‹#›</a:t>
            </a:fld>
            <a:endParaRPr lang="en-IN" sz="1800" b="0" strike="noStrike" spc="-1">
              <a:latin typeface="Times New Roman"/>
            </a:endParaRPr>
          </a:p>
        </p:txBody>
      </p:sp>
      <p:sp>
        <p:nvSpPr>
          <p:cNvPr id="57" name="PlaceHolder 3"/>
          <p:cNvSpPr>
            <a:spLocks noGrp="1"/>
          </p:cNvSpPr>
          <p:nvPr>
            <p:ph type="dt" idx="6"/>
          </p:nvPr>
        </p:nvSpPr>
        <p:spPr>
          <a:xfrm rot="5400000">
            <a:off x="-809280" y="5270400"/>
            <a:ext cx="2661840" cy="182160"/>
          </a:xfrm>
          <a:prstGeom prst="rect">
            <a:avLst/>
          </a:prstGeom>
          <a:noFill/>
          <a:ln w="0">
            <a:noFill/>
          </a:ln>
        </p:spPr>
        <p:txBody>
          <a:bodyPr lIns="90000" tIns="18360" rIns="90000" bIns="45000" anchor="t">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58"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59"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666360" y="1636560"/>
            <a:ext cx="7944120" cy="2345760"/>
          </a:xfrm>
          <a:prstGeom prst="rect">
            <a:avLst/>
          </a:prstGeom>
          <a:noFill/>
          <a:ln w="0">
            <a:noFill/>
          </a:ln>
        </p:spPr>
        <p:txBody>
          <a:bodyPr lIns="0" tIns="0" rIns="0" bIns="0" anchor="t">
            <a:normAutofit fontScale="95000"/>
          </a:bodyPr>
          <a:lstStyle/>
          <a:p>
            <a:pPr algn="r">
              <a:lnSpc>
                <a:spcPct val="90000"/>
              </a:lnSpc>
              <a:buNone/>
            </a:pPr>
            <a:r>
              <a:rPr lang="en-US" sz="6000" b="0" strike="noStrike" spc="-1">
                <a:solidFill>
                  <a:srgbClr val="FFFFFF"/>
                </a:solidFill>
                <a:latin typeface="Arial"/>
              </a:rPr>
              <a:t>Explainable Artificial Intelligence</a:t>
            </a:r>
            <a:br>
              <a:rPr sz="6000"/>
            </a:br>
            <a:r>
              <a:rPr lang="en-US" sz="6000" b="0" strike="noStrike" spc="-1">
                <a:solidFill>
                  <a:srgbClr val="FFFFFF"/>
                </a:solidFill>
                <a:latin typeface="Arial"/>
              </a:rPr>
              <a:t>(XAI)</a:t>
            </a:r>
            <a:endParaRPr lang="en-IN" sz="6000" b="0" strike="noStrike" spc="-1">
              <a:latin typeface="Arial"/>
            </a:endParaRPr>
          </a:p>
        </p:txBody>
      </p:sp>
      <p:sp>
        <p:nvSpPr>
          <p:cNvPr id="97" name="TextBox 4"/>
          <p:cNvSpPr/>
          <p:nvPr/>
        </p:nvSpPr>
        <p:spPr>
          <a:xfrm>
            <a:off x="9050760" y="3429000"/>
            <a:ext cx="3733560" cy="175287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dirty="0">
                <a:solidFill>
                  <a:srgbClr val="000000"/>
                </a:solidFill>
                <a:latin typeface="Arial"/>
                <a:ea typeface="DejaVu Sans"/>
              </a:rPr>
              <a:t>Presented By</a:t>
            </a:r>
            <a:endParaRPr lang="en-IN" sz="1800" b="0" strike="noStrike" spc="-1" dirty="0">
              <a:latin typeface="Arial"/>
            </a:endParaRPr>
          </a:p>
          <a:p>
            <a:pPr>
              <a:lnSpc>
                <a:spcPct val="100000"/>
              </a:lnSpc>
              <a:buNone/>
            </a:pPr>
            <a:r>
              <a:rPr lang="en-US" sz="1800" b="0" strike="noStrike" spc="-1" dirty="0" err="1">
                <a:solidFill>
                  <a:srgbClr val="000000"/>
                </a:solidFill>
                <a:latin typeface="Arial"/>
                <a:ea typeface="DejaVu Sans"/>
              </a:rPr>
              <a:t>Abhiragh</a:t>
            </a:r>
            <a:r>
              <a:rPr lang="en-US" sz="1800" b="0" strike="noStrike" spc="-1" dirty="0">
                <a:solidFill>
                  <a:srgbClr val="000000"/>
                </a:solidFill>
                <a:latin typeface="Arial"/>
                <a:ea typeface="DejaVu Sans"/>
              </a:rPr>
              <a:t> A R(MCC21CS005) </a:t>
            </a:r>
            <a:endParaRPr lang="en-IN" sz="1800" b="0" strike="noStrike" spc="-1" dirty="0">
              <a:latin typeface="Arial"/>
            </a:endParaRPr>
          </a:p>
          <a:p>
            <a:pPr>
              <a:lnSpc>
                <a:spcPct val="100000"/>
              </a:lnSpc>
              <a:buNone/>
            </a:pPr>
            <a:r>
              <a:rPr lang="en-US" sz="1800" b="0" strike="noStrike" spc="-1" dirty="0">
                <a:solidFill>
                  <a:srgbClr val="000000"/>
                </a:solidFill>
                <a:latin typeface="Arial"/>
                <a:ea typeface="DejaVu Sans"/>
              </a:rPr>
              <a:t>Abhinav R(MCC21CS004)</a:t>
            </a:r>
            <a:endParaRPr lang="en-IN" sz="1800" b="0" strike="noStrike" spc="-1" dirty="0">
              <a:latin typeface="Arial"/>
            </a:endParaRPr>
          </a:p>
          <a:p>
            <a:pPr>
              <a:lnSpc>
                <a:spcPct val="100000"/>
              </a:lnSpc>
              <a:buNone/>
            </a:pPr>
            <a:r>
              <a:rPr lang="en-US" sz="1800" b="0" strike="noStrike" spc="-1" dirty="0">
                <a:solidFill>
                  <a:srgbClr val="000000"/>
                </a:solidFill>
                <a:latin typeface="Arial"/>
                <a:ea typeface="DejaVu Sans"/>
              </a:rPr>
              <a:t>Alfin Muhammed N S</a:t>
            </a:r>
            <a:br>
              <a:rPr lang="en-US" sz="1800" b="0" strike="noStrike" spc="-1" dirty="0">
                <a:solidFill>
                  <a:srgbClr val="000000"/>
                </a:solidFill>
                <a:latin typeface="Arial"/>
                <a:ea typeface="DejaVu Sans"/>
              </a:rPr>
            </a:br>
            <a:r>
              <a:rPr lang="en-US" sz="1800" b="0" strike="noStrike" spc="-1" dirty="0">
                <a:solidFill>
                  <a:srgbClr val="000000"/>
                </a:solidFill>
                <a:latin typeface="Arial"/>
                <a:ea typeface="DejaVu Sans"/>
              </a:rPr>
              <a:t>(MCC21CS012) </a:t>
            </a:r>
            <a:endParaRPr lang="en-IN" sz="1800" b="0" strike="noStrike" spc="-1" dirty="0">
              <a:latin typeface="Arial"/>
            </a:endParaRPr>
          </a:p>
          <a:p>
            <a:pPr>
              <a:lnSpc>
                <a:spcPct val="100000"/>
              </a:lnSpc>
              <a:buNone/>
            </a:pPr>
            <a:r>
              <a:rPr lang="en-US" sz="1800" b="0" strike="noStrike" spc="-1" dirty="0" err="1">
                <a:solidFill>
                  <a:srgbClr val="000000"/>
                </a:solidFill>
                <a:latin typeface="Arial"/>
                <a:ea typeface="DejaVu Sans"/>
              </a:rPr>
              <a:t>Aswathy</a:t>
            </a:r>
            <a:r>
              <a:rPr lang="en-US" sz="1800" b="0" strike="noStrike" spc="-1" dirty="0">
                <a:solidFill>
                  <a:srgbClr val="000000"/>
                </a:solidFill>
                <a:latin typeface="Arial"/>
                <a:ea typeface="DejaVu Sans"/>
              </a:rPr>
              <a:t> M L (MCC21CS021)</a:t>
            </a:r>
            <a:endParaRPr lang="en-IN" sz="1800" b="0" strike="noStrike" spc="-1" dirty="0">
              <a:latin typeface="Arial"/>
            </a:endParaRPr>
          </a:p>
        </p:txBody>
      </p:sp>
      <p:sp>
        <p:nvSpPr>
          <p:cNvPr id="98" name="TextBox 5"/>
          <p:cNvSpPr/>
          <p:nvPr/>
        </p:nvSpPr>
        <p:spPr>
          <a:xfrm>
            <a:off x="9050760" y="5291640"/>
            <a:ext cx="2801880" cy="119887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dirty="0">
                <a:solidFill>
                  <a:srgbClr val="000000"/>
                </a:solidFill>
                <a:latin typeface="Arial"/>
                <a:ea typeface="DejaVu Sans"/>
              </a:rPr>
              <a:t>Guided By</a:t>
            </a:r>
            <a:endParaRPr lang="en-IN" sz="1800" b="0" strike="noStrike" spc="-1" dirty="0">
              <a:latin typeface="Arial"/>
            </a:endParaRPr>
          </a:p>
          <a:p>
            <a:pPr>
              <a:lnSpc>
                <a:spcPct val="100000"/>
              </a:lnSpc>
              <a:buNone/>
            </a:pPr>
            <a:r>
              <a:rPr lang="en-US" spc="-1" dirty="0">
                <a:solidFill>
                  <a:srgbClr val="000000"/>
                </a:solidFill>
                <a:latin typeface="Arial"/>
                <a:ea typeface="DejaVu Sans"/>
              </a:rPr>
              <a:t>    </a:t>
            </a:r>
            <a:r>
              <a:rPr lang="en-US" sz="1800" b="0" strike="noStrike" spc="-1" dirty="0" err="1">
                <a:solidFill>
                  <a:srgbClr val="000000"/>
                </a:solidFill>
                <a:latin typeface="Arial"/>
                <a:ea typeface="DejaVu Sans"/>
              </a:rPr>
              <a:t>Mrs</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Labeeba</a:t>
            </a:r>
            <a:r>
              <a:rPr lang="en-US" sz="1800" b="0" strike="noStrike" spc="-1" dirty="0">
                <a:solidFill>
                  <a:srgbClr val="000000"/>
                </a:solidFill>
                <a:latin typeface="Arial"/>
                <a:ea typeface="DejaVu Sans"/>
              </a:rPr>
              <a:t> Vahid</a:t>
            </a:r>
            <a:endParaRPr lang="en-IN" sz="1800" b="0" strike="noStrike" spc="-1" dirty="0">
              <a:latin typeface="Arial"/>
            </a:endParaRPr>
          </a:p>
          <a:p>
            <a:pPr>
              <a:lnSpc>
                <a:spcPct val="100000"/>
              </a:lnSpc>
              <a:buNone/>
            </a:pPr>
            <a:r>
              <a:rPr lang="en-US" spc="-1" dirty="0">
                <a:solidFill>
                  <a:srgbClr val="000000"/>
                </a:solidFill>
                <a:latin typeface="Arial"/>
                <a:ea typeface="DejaVu Sans"/>
              </a:rPr>
              <a:t>    </a:t>
            </a:r>
            <a:r>
              <a:rPr lang="en-US" sz="1800" b="0" strike="noStrike" spc="-1" dirty="0">
                <a:solidFill>
                  <a:srgbClr val="000000"/>
                </a:solidFill>
                <a:latin typeface="Arial"/>
                <a:ea typeface="DejaVu Sans"/>
              </a:rPr>
              <a:t>Asst. Professor</a:t>
            </a:r>
            <a:endParaRPr lang="en-IN" sz="1800" b="0" strike="noStrike" spc="-1" dirty="0">
              <a:latin typeface="Arial"/>
            </a:endParaRPr>
          </a:p>
          <a:p>
            <a:pPr>
              <a:lnSpc>
                <a:spcPct val="100000"/>
              </a:lnSpc>
              <a:buNone/>
            </a:pPr>
            <a:r>
              <a:rPr lang="en-US" spc="-1" dirty="0">
                <a:solidFill>
                  <a:srgbClr val="000000"/>
                </a:solidFill>
                <a:latin typeface="Arial"/>
                <a:ea typeface="DejaVu Sans"/>
              </a:rPr>
              <a:t>    </a:t>
            </a:r>
            <a:r>
              <a:rPr lang="en-US" sz="1800" b="0" strike="noStrike" spc="-1" dirty="0">
                <a:solidFill>
                  <a:srgbClr val="000000"/>
                </a:solidFill>
                <a:latin typeface="Arial"/>
                <a:ea typeface="DejaVu Sans"/>
              </a:rPr>
              <a:t>Dept of CSE</a:t>
            </a:r>
            <a:endParaRPr lang="en-IN" sz="18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PlaceHolder 1"/>
          <p:cNvSpPr>
            <a:spLocks noGrp="1"/>
          </p:cNvSpPr>
          <p:nvPr>
            <p:ph/>
          </p:nvPr>
        </p:nvSpPr>
        <p:spPr>
          <a:xfrm>
            <a:off x="1080000" y="-1080000"/>
            <a:ext cx="11112120" cy="5040000"/>
          </a:xfrm>
          <a:prstGeom prst="rect">
            <a:avLst/>
          </a:prstGeom>
          <a:noFill/>
          <a:ln w="0">
            <a:noFill/>
          </a:ln>
        </p:spPr>
        <p:txBody>
          <a:bodyPr lIns="90000" tIns="45000" rIns="90000" bIns="45000" numCol="1" spcCol="0" anchor="ctr">
            <a:noAutofit/>
          </a:bodyPr>
          <a:lstStyle/>
          <a:p>
            <a:pPr>
              <a:lnSpc>
                <a:spcPct val="120000"/>
              </a:lnSpc>
              <a:spcBef>
                <a:spcPts val="1001"/>
              </a:spcBef>
              <a:spcAft>
                <a:spcPts val="601"/>
              </a:spcAft>
              <a:buNone/>
              <a:tabLst>
                <a:tab pos="0" algn="l"/>
              </a:tabLst>
            </a:pPr>
            <a:r>
              <a:rPr lang="en-US" sz="3000" b="1" u="sng" strike="noStrike" spc="-1">
                <a:solidFill>
                  <a:srgbClr val="FFFFFF"/>
                </a:solidFill>
                <a:uFillTx/>
                <a:latin typeface="Arial"/>
                <a:ea typeface="Noto Sans CJK SC"/>
              </a:rPr>
              <a:t>Module 2 : </a:t>
            </a:r>
            <a:r>
              <a:rPr lang="en-US" sz="3000" b="1" u="sng" strike="noStrike" spc="-1">
                <a:solidFill>
                  <a:srgbClr val="FFFFFF"/>
                </a:solidFill>
                <a:uFillTx/>
                <a:latin typeface="Arial"/>
              </a:rPr>
              <a:t>Model Building and Training</a:t>
            </a:r>
            <a:endParaRPr lang="en-IN" sz="3000" b="0" strike="noStrike" spc="-1">
              <a:latin typeface="Arial"/>
            </a:endParaRPr>
          </a:p>
          <a:p>
            <a:pPr>
              <a:lnSpc>
                <a:spcPct val="120000"/>
              </a:lnSpc>
              <a:spcBef>
                <a:spcPts val="1001"/>
              </a:spcBef>
              <a:spcAft>
                <a:spcPts val="601"/>
              </a:spcAft>
              <a:buNone/>
              <a:tabLst>
                <a:tab pos="0" algn="l"/>
              </a:tabLst>
            </a:pPr>
            <a:r>
              <a:rPr lang="en-US" sz="2400" b="1" u="sng" strike="noStrike" spc="-1">
                <a:solidFill>
                  <a:srgbClr val="FFFFFF"/>
                </a:solidFill>
                <a:uFillTx/>
                <a:latin typeface="Arial"/>
              </a:rPr>
              <a:t>House Price Prediction Model</a:t>
            </a:r>
            <a:endParaRPr lang="en-IN" sz="2400" b="0" strike="noStrike" spc="-1">
              <a:latin typeface="Arial"/>
            </a:endParaRPr>
          </a:p>
          <a:p>
            <a:pPr>
              <a:lnSpc>
                <a:spcPct val="120000"/>
              </a:lnSpc>
              <a:spcBef>
                <a:spcPts val="1001"/>
              </a:spcBef>
              <a:spcAft>
                <a:spcPts val="601"/>
              </a:spcAft>
              <a:buNone/>
              <a:tabLst>
                <a:tab pos="0" algn="l"/>
              </a:tabLst>
            </a:pPr>
            <a:endParaRPr lang="en-IN" sz="2000" b="0" strike="noStrike" spc="-1">
              <a:latin typeface="Arial"/>
            </a:endParaRPr>
          </a:p>
          <a:p>
            <a:pPr>
              <a:lnSpc>
                <a:spcPct val="120000"/>
              </a:lnSpc>
              <a:spcBef>
                <a:spcPts val="1001"/>
              </a:spcBef>
              <a:spcAft>
                <a:spcPts val="601"/>
              </a:spcAft>
              <a:buNone/>
              <a:tabLst>
                <a:tab pos="0" algn="l"/>
              </a:tabLst>
            </a:pPr>
            <a:endParaRPr lang="en-IN" sz="2000" b="0" strike="noStrike" spc="-1">
              <a:latin typeface="Arial"/>
            </a:endParaRPr>
          </a:p>
        </p:txBody>
      </p:sp>
      <p:pic>
        <p:nvPicPr>
          <p:cNvPr id="3" name="Picture 2">
            <a:extLst>
              <a:ext uri="{FF2B5EF4-FFF2-40B4-BE49-F238E27FC236}">
                <a16:creationId xmlns:a16="http://schemas.microsoft.com/office/drawing/2014/main" id="{FFB03ACC-C43B-7526-BFC5-77E1FC4C30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000" y="1514871"/>
            <a:ext cx="5817485" cy="527209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p:nvPr>
        </p:nvSpPr>
        <p:spPr>
          <a:xfrm>
            <a:off x="1080000" y="-1080000"/>
            <a:ext cx="11112120" cy="5040000"/>
          </a:xfrm>
          <a:prstGeom prst="rect">
            <a:avLst/>
          </a:prstGeom>
          <a:noFill/>
          <a:ln w="0">
            <a:noFill/>
          </a:ln>
        </p:spPr>
        <p:txBody>
          <a:bodyPr lIns="90000" tIns="45000" rIns="90000" bIns="45000" numCol="1" spcCol="0" anchor="ctr">
            <a:noAutofit/>
          </a:bodyPr>
          <a:lstStyle/>
          <a:p>
            <a:pPr>
              <a:lnSpc>
                <a:spcPct val="120000"/>
              </a:lnSpc>
              <a:spcBef>
                <a:spcPts val="1001"/>
              </a:spcBef>
              <a:spcAft>
                <a:spcPts val="601"/>
              </a:spcAft>
              <a:buNone/>
              <a:tabLst>
                <a:tab pos="0" algn="l"/>
              </a:tabLst>
            </a:pPr>
            <a:r>
              <a:rPr lang="en-US" sz="3000" b="1" u="sng" strike="noStrike" spc="-1">
                <a:solidFill>
                  <a:srgbClr val="FFFFFF"/>
                </a:solidFill>
                <a:uFillTx/>
                <a:latin typeface="Arial"/>
                <a:ea typeface="Noto Sans CJK SC"/>
              </a:rPr>
              <a:t>Module 2 : </a:t>
            </a:r>
            <a:r>
              <a:rPr lang="en-US" sz="3000" b="1" u="sng" strike="noStrike" spc="-1">
                <a:solidFill>
                  <a:srgbClr val="FFFFFF"/>
                </a:solidFill>
                <a:uFillTx/>
                <a:latin typeface="Arial"/>
              </a:rPr>
              <a:t>Model Building and Training</a:t>
            </a:r>
            <a:endParaRPr lang="en-IN" sz="3000" b="0" strike="noStrike" spc="-1">
              <a:latin typeface="Arial"/>
            </a:endParaRPr>
          </a:p>
          <a:p>
            <a:pPr>
              <a:lnSpc>
                <a:spcPct val="120000"/>
              </a:lnSpc>
              <a:spcBef>
                <a:spcPts val="1001"/>
              </a:spcBef>
              <a:spcAft>
                <a:spcPts val="601"/>
              </a:spcAft>
              <a:buNone/>
              <a:tabLst>
                <a:tab pos="0" algn="l"/>
              </a:tabLst>
            </a:pPr>
            <a:r>
              <a:rPr lang="en-US" sz="2400" b="1" u="sng" strike="noStrike" spc="-1">
                <a:solidFill>
                  <a:srgbClr val="FFFFFF"/>
                </a:solidFill>
                <a:uFillTx/>
                <a:latin typeface="Arial"/>
              </a:rPr>
              <a:t>Titanic Survivor Prediction Model</a:t>
            </a:r>
            <a:endParaRPr lang="en-IN" sz="2400" b="0" strike="noStrike" spc="-1">
              <a:latin typeface="Arial"/>
            </a:endParaRPr>
          </a:p>
          <a:p>
            <a:pPr>
              <a:lnSpc>
                <a:spcPct val="120000"/>
              </a:lnSpc>
              <a:spcBef>
                <a:spcPts val="1001"/>
              </a:spcBef>
              <a:spcAft>
                <a:spcPts val="601"/>
              </a:spcAft>
              <a:buNone/>
              <a:tabLst>
                <a:tab pos="0" algn="l"/>
              </a:tabLst>
            </a:pPr>
            <a:endParaRPr lang="en-IN" sz="2000" b="0" strike="noStrike" spc="-1">
              <a:latin typeface="Arial"/>
            </a:endParaRPr>
          </a:p>
          <a:p>
            <a:pPr>
              <a:lnSpc>
                <a:spcPct val="120000"/>
              </a:lnSpc>
              <a:spcBef>
                <a:spcPts val="1001"/>
              </a:spcBef>
              <a:spcAft>
                <a:spcPts val="601"/>
              </a:spcAft>
              <a:buNone/>
              <a:tabLst>
                <a:tab pos="0" algn="l"/>
              </a:tabLst>
            </a:pPr>
            <a:endParaRPr lang="en-IN" sz="2000" b="0" strike="noStrike" spc="-1">
              <a:latin typeface="Arial"/>
            </a:endParaRPr>
          </a:p>
        </p:txBody>
      </p:sp>
      <p:pic>
        <p:nvPicPr>
          <p:cNvPr id="3" name="Picture 2">
            <a:extLst>
              <a:ext uri="{FF2B5EF4-FFF2-40B4-BE49-F238E27FC236}">
                <a16:creationId xmlns:a16="http://schemas.microsoft.com/office/drawing/2014/main" id="{FB5ABFD5-2948-66E5-AFCF-41DBD0B26780}"/>
              </a:ext>
            </a:extLst>
          </p:cNvPr>
          <p:cNvPicPr>
            <a:picLocks noChangeAspect="1"/>
          </p:cNvPicPr>
          <p:nvPr/>
        </p:nvPicPr>
        <p:blipFill rotWithShape="1">
          <a:blip r:embed="rId2">
            <a:extLst>
              <a:ext uri="{28A0092B-C50C-407E-A947-70E740481C1C}">
                <a14:useLocalDpi xmlns:a14="http://schemas.microsoft.com/office/drawing/2010/main" val="0"/>
              </a:ext>
            </a:extLst>
          </a:blip>
          <a:srcRect l="31125" t="22400" r="31300" b="16666"/>
          <a:stretch/>
        </p:blipFill>
        <p:spPr>
          <a:xfrm>
            <a:off x="1286256" y="1623707"/>
            <a:ext cx="5535168" cy="50490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PlaceHolder 1"/>
          <p:cNvSpPr>
            <a:spLocks noGrp="1"/>
          </p:cNvSpPr>
          <p:nvPr>
            <p:ph/>
          </p:nvPr>
        </p:nvSpPr>
        <p:spPr>
          <a:xfrm>
            <a:off x="1080000" y="-1080000"/>
            <a:ext cx="11112120" cy="5040000"/>
          </a:xfrm>
          <a:prstGeom prst="rect">
            <a:avLst/>
          </a:prstGeom>
          <a:noFill/>
          <a:ln w="0">
            <a:noFill/>
          </a:ln>
        </p:spPr>
        <p:txBody>
          <a:bodyPr lIns="90000" tIns="45000" rIns="90000" bIns="45000" numCol="1" spcCol="0" anchor="ctr">
            <a:noAutofit/>
          </a:bodyPr>
          <a:lstStyle/>
          <a:p>
            <a:pPr>
              <a:lnSpc>
                <a:spcPct val="120000"/>
              </a:lnSpc>
              <a:spcBef>
                <a:spcPts val="1001"/>
              </a:spcBef>
              <a:spcAft>
                <a:spcPts val="601"/>
              </a:spcAft>
              <a:buNone/>
              <a:tabLst>
                <a:tab pos="0" algn="l"/>
              </a:tabLst>
            </a:pPr>
            <a:r>
              <a:rPr lang="en-US" sz="3000" b="1" u="sng" strike="noStrike" spc="-1">
                <a:solidFill>
                  <a:srgbClr val="FFFFFF"/>
                </a:solidFill>
                <a:uFillTx/>
                <a:latin typeface="Arial"/>
                <a:ea typeface="Noto Sans CJK SC"/>
              </a:rPr>
              <a:t>Module 3 : </a:t>
            </a:r>
            <a:r>
              <a:rPr lang="en-US" sz="2600" b="1" u="sng" strike="noStrike" spc="-1">
                <a:solidFill>
                  <a:srgbClr val="FFFFFF"/>
                </a:solidFill>
                <a:uFillTx/>
                <a:latin typeface="Arial"/>
                <a:ea typeface="Noto Sans CJK SC"/>
              </a:rPr>
              <a:t>Explainable AI (XAI) Integration</a:t>
            </a:r>
            <a:endParaRPr lang="en-IN" sz="2600" b="0" strike="noStrike" spc="-1">
              <a:latin typeface="Arial"/>
            </a:endParaRPr>
          </a:p>
          <a:p>
            <a:pPr>
              <a:lnSpc>
                <a:spcPct val="120000"/>
              </a:lnSpc>
              <a:spcBef>
                <a:spcPts val="1001"/>
              </a:spcBef>
              <a:spcAft>
                <a:spcPts val="601"/>
              </a:spcAft>
              <a:buNone/>
              <a:tabLst>
                <a:tab pos="0" algn="l"/>
              </a:tabLst>
            </a:pPr>
            <a:r>
              <a:rPr lang="en-US" sz="2400" b="1" u="sng" strike="noStrike" spc="-1">
                <a:solidFill>
                  <a:srgbClr val="FFFFFF"/>
                </a:solidFill>
                <a:uFillTx/>
                <a:latin typeface="Arial"/>
              </a:rPr>
              <a:t>House Price Prediction</a:t>
            </a:r>
            <a:endParaRPr lang="en-IN" sz="2400" b="0" strike="noStrike" spc="-1">
              <a:latin typeface="Arial"/>
            </a:endParaRPr>
          </a:p>
          <a:p>
            <a:pPr>
              <a:lnSpc>
                <a:spcPct val="120000"/>
              </a:lnSpc>
              <a:spcBef>
                <a:spcPts val="1001"/>
              </a:spcBef>
              <a:spcAft>
                <a:spcPts val="601"/>
              </a:spcAft>
              <a:buNone/>
              <a:tabLst>
                <a:tab pos="0" algn="l"/>
              </a:tabLst>
            </a:pPr>
            <a:endParaRPr lang="en-IN" sz="2000" b="0" strike="noStrike" spc="-1">
              <a:latin typeface="Arial"/>
            </a:endParaRPr>
          </a:p>
          <a:p>
            <a:pPr>
              <a:lnSpc>
                <a:spcPct val="120000"/>
              </a:lnSpc>
              <a:spcBef>
                <a:spcPts val="1001"/>
              </a:spcBef>
              <a:spcAft>
                <a:spcPts val="601"/>
              </a:spcAft>
              <a:buNone/>
              <a:tabLst>
                <a:tab pos="0" algn="l"/>
              </a:tabLst>
            </a:pPr>
            <a:endParaRPr lang="en-IN" sz="2000" b="0" strike="noStrike" spc="-1">
              <a:latin typeface="Arial"/>
            </a:endParaRPr>
          </a:p>
        </p:txBody>
      </p:sp>
      <p:pic>
        <p:nvPicPr>
          <p:cNvPr id="3" name="Picture 2">
            <a:extLst>
              <a:ext uri="{FF2B5EF4-FFF2-40B4-BE49-F238E27FC236}">
                <a16:creationId xmlns:a16="http://schemas.microsoft.com/office/drawing/2014/main" id="{2A12A1ED-880D-64F1-7D9B-42437D2A7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448" y="1467432"/>
            <a:ext cx="5346638" cy="4845391"/>
          </a:xfrm>
          <a:prstGeom prst="rect">
            <a:avLst/>
          </a:prstGeom>
        </p:spPr>
      </p:pic>
      <p:pic>
        <p:nvPicPr>
          <p:cNvPr id="5" name="Picture 4">
            <a:extLst>
              <a:ext uri="{FF2B5EF4-FFF2-40B4-BE49-F238E27FC236}">
                <a16:creationId xmlns:a16="http://schemas.microsoft.com/office/drawing/2014/main" id="{3AE5A81D-705D-3457-A76B-50BACD792B8F}"/>
              </a:ext>
            </a:extLst>
          </p:cNvPr>
          <p:cNvPicPr>
            <a:picLocks noChangeAspect="1"/>
          </p:cNvPicPr>
          <p:nvPr/>
        </p:nvPicPr>
        <p:blipFill rotWithShape="1">
          <a:blip r:embed="rId3">
            <a:extLst>
              <a:ext uri="{28A0092B-C50C-407E-A947-70E740481C1C}">
                <a14:useLocalDpi xmlns:a14="http://schemas.microsoft.com/office/drawing/2010/main" val="0"/>
              </a:ext>
            </a:extLst>
          </a:blip>
          <a:srcRect l="19532" r="9452"/>
          <a:stretch/>
        </p:blipFill>
        <p:spPr>
          <a:xfrm>
            <a:off x="3191256" y="2981355"/>
            <a:ext cx="7929888" cy="350778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PlaceHolder 1"/>
          <p:cNvSpPr>
            <a:spLocks noGrp="1"/>
          </p:cNvSpPr>
          <p:nvPr>
            <p:ph/>
          </p:nvPr>
        </p:nvSpPr>
        <p:spPr>
          <a:xfrm>
            <a:off x="1080000" y="-1080000"/>
            <a:ext cx="11112120" cy="5040000"/>
          </a:xfrm>
          <a:prstGeom prst="rect">
            <a:avLst/>
          </a:prstGeom>
          <a:noFill/>
          <a:ln w="0">
            <a:noFill/>
          </a:ln>
        </p:spPr>
        <p:txBody>
          <a:bodyPr lIns="90000" tIns="45000" rIns="90000" bIns="45000" numCol="1" spcCol="0" anchor="ctr">
            <a:noAutofit/>
          </a:bodyPr>
          <a:lstStyle/>
          <a:p>
            <a:pPr>
              <a:lnSpc>
                <a:spcPct val="120000"/>
              </a:lnSpc>
              <a:spcBef>
                <a:spcPts val="1001"/>
              </a:spcBef>
              <a:spcAft>
                <a:spcPts val="601"/>
              </a:spcAft>
              <a:buNone/>
              <a:tabLst>
                <a:tab pos="0" algn="l"/>
              </a:tabLst>
            </a:pPr>
            <a:r>
              <a:rPr lang="en-US" sz="3000" b="1" u="sng" strike="noStrike" spc="-1" dirty="0">
                <a:solidFill>
                  <a:srgbClr val="FFFFFF"/>
                </a:solidFill>
                <a:uFillTx/>
                <a:latin typeface="Arial"/>
                <a:ea typeface="Noto Sans CJK SC"/>
              </a:rPr>
              <a:t>Module 3 : </a:t>
            </a:r>
            <a:r>
              <a:rPr lang="en-US" sz="2600" b="1" u="sng" strike="noStrike" spc="-1" dirty="0">
                <a:solidFill>
                  <a:srgbClr val="FFFFFF"/>
                </a:solidFill>
                <a:uFillTx/>
                <a:latin typeface="Arial"/>
                <a:ea typeface="Noto Sans CJK SC"/>
              </a:rPr>
              <a:t>Explainable AI (XAI) Integration</a:t>
            </a:r>
            <a:endParaRPr lang="en-IN" sz="2600" b="0" strike="noStrike" spc="-1" dirty="0">
              <a:latin typeface="Arial"/>
            </a:endParaRPr>
          </a:p>
          <a:p>
            <a:pPr>
              <a:lnSpc>
                <a:spcPct val="120000"/>
              </a:lnSpc>
              <a:spcBef>
                <a:spcPts val="1001"/>
              </a:spcBef>
              <a:spcAft>
                <a:spcPts val="601"/>
              </a:spcAft>
              <a:buNone/>
              <a:tabLst>
                <a:tab pos="0" algn="l"/>
              </a:tabLst>
            </a:pPr>
            <a:r>
              <a:rPr lang="en-US" sz="2400" b="1" u="sng" strike="noStrike" spc="-1" dirty="0">
                <a:solidFill>
                  <a:srgbClr val="FFFFFF"/>
                </a:solidFill>
                <a:uFillTx/>
                <a:latin typeface="Arial"/>
              </a:rPr>
              <a:t>House Price Prediction</a:t>
            </a:r>
            <a:endParaRPr lang="en-IN" sz="2400" b="0" strike="noStrike" spc="-1" dirty="0">
              <a:latin typeface="Arial"/>
            </a:endParaRPr>
          </a:p>
          <a:p>
            <a:pPr>
              <a:lnSpc>
                <a:spcPct val="120000"/>
              </a:lnSpc>
              <a:spcBef>
                <a:spcPts val="1001"/>
              </a:spcBef>
              <a:spcAft>
                <a:spcPts val="601"/>
              </a:spcAft>
              <a:buNone/>
              <a:tabLst>
                <a:tab pos="0" algn="l"/>
              </a:tabLst>
            </a:pPr>
            <a:endParaRPr lang="en-IN" sz="2000" b="0" strike="noStrike" spc="-1" dirty="0">
              <a:latin typeface="Arial"/>
            </a:endParaRPr>
          </a:p>
          <a:p>
            <a:pPr>
              <a:lnSpc>
                <a:spcPct val="120000"/>
              </a:lnSpc>
              <a:spcBef>
                <a:spcPts val="1001"/>
              </a:spcBef>
              <a:spcAft>
                <a:spcPts val="601"/>
              </a:spcAft>
              <a:buNone/>
              <a:tabLst>
                <a:tab pos="0" algn="l"/>
              </a:tabLst>
            </a:pPr>
            <a:endParaRPr lang="en-IN" sz="2000" b="0" strike="noStrike" spc="-1" dirty="0">
              <a:latin typeface="Arial"/>
            </a:endParaRPr>
          </a:p>
        </p:txBody>
      </p:sp>
      <p:pic>
        <p:nvPicPr>
          <p:cNvPr id="4" name="Picture 3">
            <a:extLst>
              <a:ext uri="{FF2B5EF4-FFF2-40B4-BE49-F238E27FC236}">
                <a16:creationId xmlns:a16="http://schemas.microsoft.com/office/drawing/2014/main" id="{483071A8-CD5B-0339-0495-95A7677FE8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75" y="1440000"/>
            <a:ext cx="5784954" cy="5186220"/>
          </a:xfrm>
          <a:prstGeom prst="rect">
            <a:avLst/>
          </a:prstGeom>
        </p:spPr>
      </p:pic>
      <p:pic>
        <p:nvPicPr>
          <p:cNvPr id="7" name="Picture 6">
            <a:extLst>
              <a:ext uri="{FF2B5EF4-FFF2-40B4-BE49-F238E27FC236}">
                <a16:creationId xmlns:a16="http://schemas.microsoft.com/office/drawing/2014/main" id="{58190149-28E3-0282-2433-0AFE8BAA7274}"/>
              </a:ext>
            </a:extLst>
          </p:cNvPr>
          <p:cNvPicPr>
            <a:picLocks noChangeAspect="1"/>
          </p:cNvPicPr>
          <p:nvPr/>
        </p:nvPicPr>
        <p:blipFill rotWithShape="1">
          <a:blip r:embed="rId3">
            <a:extLst>
              <a:ext uri="{28A0092B-C50C-407E-A947-70E740481C1C}">
                <a14:useLocalDpi xmlns:a14="http://schemas.microsoft.com/office/drawing/2010/main" val="0"/>
              </a:ext>
            </a:extLst>
          </a:blip>
          <a:srcRect l="16500" r="7975"/>
          <a:stretch/>
        </p:blipFill>
        <p:spPr>
          <a:xfrm>
            <a:off x="2828469" y="2821330"/>
            <a:ext cx="9208008" cy="3739083"/>
          </a:xfrm>
          <a:prstGeom prst="rect">
            <a:avLst/>
          </a:prstGeom>
        </p:spPr>
      </p:pic>
    </p:spTree>
    <p:extLst>
      <p:ext uri="{BB962C8B-B14F-4D97-AF65-F5344CB8AC3E}">
        <p14:creationId xmlns:p14="http://schemas.microsoft.com/office/powerpoint/2010/main" val="3492369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PlaceHolder 1"/>
          <p:cNvSpPr>
            <a:spLocks noGrp="1"/>
          </p:cNvSpPr>
          <p:nvPr>
            <p:ph/>
          </p:nvPr>
        </p:nvSpPr>
        <p:spPr>
          <a:xfrm>
            <a:off x="1080000" y="-1332000"/>
            <a:ext cx="11112120" cy="5040000"/>
          </a:xfrm>
          <a:prstGeom prst="rect">
            <a:avLst/>
          </a:prstGeom>
          <a:noFill/>
          <a:ln w="0">
            <a:noFill/>
          </a:ln>
        </p:spPr>
        <p:txBody>
          <a:bodyPr lIns="90000" tIns="45000" rIns="90000" bIns="45000" numCol="1" spcCol="0" anchor="ctr">
            <a:noAutofit/>
          </a:bodyPr>
          <a:lstStyle/>
          <a:p>
            <a:pPr>
              <a:lnSpc>
                <a:spcPct val="120000"/>
              </a:lnSpc>
              <a:spcBef>
                <a:spcPts val="1001"/>
              </a:spcBef>
              <a:spcAft>
                <a:spcPts val="601"/>
              </a:spcAft>
              <a:buNone/>
              <a:tabLst>
                <a:tab pos="0" algn="l"/>
              </a:tabLst>
            </a:pPr>
            <a:r>
              <a:rPr lang="en-US" sz="3000" b="1" u="sng" strike="noStrike" spc="-1" dirty="0">
                <a:solidFill>
                  <a:srgbClr val="FFFFFF"/>
                </a:solidFill>
                <a:uFillTx/>
                <a:latin typeface="Arial"/>
                <a:ea typeface="Noto Sans CJK SC"/>
              </a:rPr>
              <a:t>Module 3 : </a:t>
            </a:r>
            <a:r>
              <a:rPr lang="en-US" sz="2600" b="1" u="sng" strike="noStrike" spc="-1" dirty="0">
                <a:solidFill>
                  <a:srgbClr val="FFFFFF"/>
                </a:solidFill>
                <a:uFillTx/>
                <a:latin typeface="Arial"/>
                <a:ea typeface="Noto Sans CJK SC"/>
              </a:rPr>
              <a:t>Explainable AI (XAI) Integration</a:t>
            </a:r>
            <a:endParaRPr lang="en-IN" sz="2600" b="0" strike="noStrike" spc="-1" dirty="0">
              <a:latin typeface="Arial"/>
            </a:endParaRPr>
          </a:p>
          <a:p>
            <a:pPr>
              <a:lnSpc>
                <a:spcPct val="120000"/>
              </a:lnSpc>
              <a:spcBef>
                <a:spcPts val="1001"/>
              </a:spcBef>
              <a:spcAft>
                <a:spcPts val="601"/>
              </a:spcAft>
              <a:buNone/>
              <a:tabLst>
                <a:tab pos="0" algn="l"/>
              </a:tabLst>
            </a:pPr>
            <a:r>
              <a:rPr lang="en-US" sz="2400" b="1" u="sng" strike="noStrike" spc="-1" dirty="0">
                <a:solidFill>
                  <a:srgbClr val="FFFFFF"/>
                </a:solidFill>
                <a:uFillTx/>
                <a:latin typeface="Arial"/>
              </a:rPr>
              <a:t>Titanic Survivor Prediction</a:t>
            </a:r>
            <a:endParaRPr lang="en-IN" sz="2400" b="0" strike="noStrike" spc="-1" dirty="0">
              <a:latin typeface="Arial"/>
            </a:endParaRPr>
          </a:p>
          <a:p>
            <a:pPr>
              <a:lnSpc>
                <a:spcPct val="120000"/>
              </a:lnSpc>
              <a:spcBef>
                <a:spcPts val="1001"/>
              </a:spcBef>
              <a:spcAft>
                <a:spcPts val="601"/>
              </a:spcAft>
              <a:buNone/>
              <a:tabLst>
                <a:tab pos="0" algn="l"/>
              </a:tabLst>
            </a:pPr>
            <a:endParaRPr lang="en-IN" sz="2000" b="0" strike="noStrike" spc="-1" dirty="0">
              <a:latin typeface="Arial"/>
            </a:endParaRPr>
          </a:p>
          <a:p>
            <a:pPr>
              <a:lnSpc>
                <a:spcPct val="120000"/>
              </a:lnSpc>
              <a:spcBef>
                <a:spcPts val="1001"/>
              </a:spcBef>
              <a:spcAft>
                <a:spcPts val="601"/>
              </a:spcAft>
              <a:buNone/>
              <a:tabLst>
                <a:tab pos="0" algn="l"/>
              </a:tabLst>
            </a:pPr>
            <a:endParaRPr lang="en-IN" sz="2000" b="0" strike="noStrike" spc="-1" dirty="0">
              <a:latin typeface="Arial"/>
            </a:endParaRPr>
          </a:p>
        </p:txBody>
      </p:sp>
      <p:pic>
        <p:nvPicPr>
          <p:cNvPr id="7" name="Picture 6">
            <a:extLst>
              <a:ext uri="{FF2B5EF4-FFF2-40B4-BE49-F238E27FC236}">
                <a16:creationId xmlns:a16="http://schemas.microsoft.com/office/drawing/2014/main" id="{02C86C50-A76E-6DC7-D618-97D90DB21DC9}"/>
              </a:ext>
            </a:extLst>
          </p:cNvPr>
          <p:cNvPicPr>
            <a:picLocks noChangeAspect="1"/>
          </p:cNvPicPr>
          <p:nvPr/>
        </p:nvPicPr>
        <p:blipFill rotWithShape="1">
          <a:blip r:embed="rId2">
            <a:extLst>
              <a:ext uri="{28A0092B-C50C-407E-A947-70E740481C1C}">
                <a14:useLocalDpi xmlns:a14="http://schemas.microsoft.com/office/drawing/2010/main" val="0"/>
              </a:ext>
            </a:extLst>
          </a:blip>
          <a:srcRect l="29850" t="21201" r="29950" b="11200"/>
          <a:stretch/>
        </p:blipFill>
        <p:spPr>
          <a:xfrm>
            <a:off x="27432" y="1197144"/>
            <a:ext cx="5349240" cy="5059822"/>
          </a:xfrm>
          <a:prstGeom prst="rect">
            <a:avLst/>
          </a:prstGeom>
        </p:spPr>
      </p:pic>
      <p:pic>
        <p:nvPicPr>
          <p:cNvPr id="9" name="Picture 8">
            <a:extLst>
              <a:ext uri="{FF2B5EF4-FFF2-40B4-BE49-F238E27FC236}">
                <a16:creationId xmlns:a16="http://schemas.microsoft.com/office/drawing/2014/main" id="{7598ED67-1AF4-887B-C858-8452D5CC5C79}"/>
              </a:ext>
            </a:extLst>
          </p:cNvPr>
          <p:cNvPicPr>
            <a:picLocks noChangeAspect="1"/>
          </p:cNvPicPr>
          <p:nvPr/>
        </p:nvPicPr>
        <p:blipFill rotWithShape="1">
          <a:blip r:embed="rId3">
            <a:extLst>
              <a:ext uri="{28A0092B-C50C-407E-A947-70E740481C1C}">
                <a14:useLocalDpi xmlns:a14="http://schemas.microsoft.com/office/drawing/2010/main" val="0"/>
              </a:ext>
            </a:extLst>
          </a:blip>
          <a:srcRect l="5849" t="12534" r="14501" b="23600"/>
          <a:stretch/>
        </p:blipFill>
        <p:spPr>
          <a:xfrm>
            <a:off x="2862072" y="2601460"/>
            <a:ext cx="9275066" cy="418338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PlaceHolder 1"/>
          <p:cNvSpPr>
            <a:spLocks noGrp="1"/>
          </p:cNvSpPr>
          <p:nvPr>
            <p:ph/>
          </p:nvPr>
        </p:nvSpPr>
        <p:spPr>
          <a:xfrm>
            <a:off x="1080000" y="-1332000"/>
            <a:ext cx="11112120" cy="5040000"/>
          </a:xfrm>
          <a:prstGeom prst="rect">
            <a:avLst/>
          </a:prstGeom>
          <a:noFill/>
          <a:ln w="0">
            <a:noFill/>
          </a:ln>
        </p:spPr>
        <p:txBody>
          <a:bodyPr lIns="90000" tIns="45000" rIns="90000" bIns="45000" numCol="1" spcCol="0" anchor="ctr">
            <a:noAutofit/>
          </a:bodyPr>
          <a:lstStyle/>
          <a:p>
            <a:pPr>
              <a:lnSpc>
                <a:spcPct val="120000"/>
              </a:lnSpc>
              <a:spcBef>
                <a:spcPts val="1001"/>
              </a:spcBef>
              <a:spcAft>
                <a:spcPts val="601"/>
              </a:spcAft>
              <a:buNone/>
              <a:tabLst>
                <a:tab pos="0" algn="l"/>
              </a:tabLst>
            </a:pPr>
            <a:r>
              <a:rPr lang="en-US" sz="3000" b="1" u="sng" strike="noStrike" spc="-1" dirty="0">
                <a:solidFill>
                  <a:srgbClr val="FFFFFF"/>
                </a:solidFill>
                <a:uFillTx/>
                <a:latin typeface="Arial"/>
                <a:ea typeface="Noto Sans CJK SC"/>
              </a:rPr>
              <a:t>Module 3 : </a:t>
            </a:r>
            <a:r>
              <a:rPr lang="en-US" sz="2600" b="1" u="sng" strike="noStrike" spc="-1" dirty="0">
                <a:solidFill>
                  <a:srgbClr val="FFFFFF"/>
                </a:solidFill>
                <a:uFillTx/>
                <a:latin typeface="Arial"/>
                <a:ea typeface="Noto Sans CJK SC"/>
              </a:rPr>
              <a:t>Explainable AI (XAI) Integration</a:t>
            </a:r>
            <a:endParaRPr lang="en-IN" sz="2600" b="0" strike="noStrike" spc="-1" dirty="0">
              <a:latin typeface="Arial"/>
            </a:endParaRPr>
          </a:p>
          <a:p>
            <a:pPr>
              <a:lnSpc>
                <a:spcPct val="120000"/>
              </a:lnSpc>
              <a:spcBef>
                <a:spcPts val="1001"/>
              </a:spcBef>
              <a:spcAft>
                <a:spcPts val="601"/>
              </a:spcAft>
              <a:buNone/>
              <a:tabLst>
                <a:tab pos="0" algn="l"/>
              </a:tabLst>
            </a:pPr>
            <a:r>
              <a:rPr lang="en-US" sz="2400" b="1" u="sng" strike="noStrike" spc="-1" dirty="0">
                <a:solidFill>
                  <a:srgbClr val="FFFFFF"/>
                </a:solidFill>
                <a:uFillTx/>
                <a:latin typeface="Arial"/>
              </a:rPr>
              <a:t>Titanic Survivor Prediction</a:t>
            </a:r>
            <a:endParaRPr lang="en-IN" sz="2400" b="0" strike="noStrike" spc="-1" dirty="0">
              <a:latin typeface="Arial"/>
            </a:endParaRPr>
          </a:p>
          <a:p>
            <a:pPr>
              <a:lnSpc>
                <a:spcPct val="120000"/>
              </a:lnSpc>
              <a:spcBef>
                <a:spcPts val="1001"/>
              </a:spcBef>
              <a:spcAft>
                <a:spcPts val="601"/>
              </a:spcAft>
              <a:buNone/>
              <a:tabLst>
                <a:tab pos="0" algn="l"/>
              </a:tabLst>
            </a:pPr>
            <a:endParaRPr lang="en-IN" sz="2000" b="0" strike="noStrike" spc="-1" dirty="0">
              <a:latin typeface="Arial"/>
            </a:endParaRPr>
          </a:p>
          <a:p>
            <a:pPr>
              <a:lnSpc>
                <a:spcPct val="120000"/>
              </a:lnSpc>
              <a:spcBef>
                <a:spcPts val="1001"/>
              </a:spcBef>
              <a:spcAft>
                <a:spcPts val="601"/>
              </a:spcAft>
              <a:buNone/>
              <a:tabLst>
                <a:tab pos="0" algn="l"/>
              </a:tabLst>
            </a:pPr>
            <a:endParaRPr lang="en-IN" sz="2000" b="0" strike="noStrike" spc="-1" dirty="0">
              <a:latin typeface="Arial"/>
            </a:endParaRPr>
          </a:p>
        </p:txBody>
      </p:sp>
      <p:pic>
        <p:nvPicPr>
          <p:cNvPr id="4" name="Picture 3">
            <a:extLst>
              <a:ext uri="{FF2B5EF4-FFF2-40B4-BE49-F238E27FC236}">
                <a16:creationId xmlns:a16="http://schemas.microsoft.com/office/drawing/2014/main" id="{CFA47656-1EAD-D0AE-A797-057DE461850E}"/>
              </a:ext>
            </a:extLst>
          </p:cNvPr>
          <p:cNvPicPr>
            <a:picLocks noChangeAspect="1"/>
          </p:cNvPicPr>
          <p:nvPr/>
        </p:nvPicPr>
        <p:blipFill rotWithShape="1">
          <a:blip r:embed="rId2">
            <a:extLst>
              <a:ext uri="{28A0092B-C50C-407E-A947-70E740481C1C}">
                <a14:useLocalDpi xmlns:a14="http://schemas.microsoft.com/office/drawing/2010/main" val="0"/>
              </a:ext>
            </a:extLst>
          </a:blip>
          <a:srcRect l="31725" t="24533" r="31600" b="14933"/>
          <a:stretch/>
        </p:blipFill>
        <p:spPr>
          <a:xfrm>
            <a:off x="109728" y="1261872"/>
            <a:ext cx="5121446" cy="4754880"/>
          </a:xfrm>
          <a:prstGeom prst="rect">
            <a:avLst/>
          </a:prstGeom>
        </p:spPr>
      </p:pic>
      <p:pic>
        <p:nvPicPr>
          <p:cNvPr id="7" name="Picture 6">
            <a:extLst>
              <a:ext uri="{FF2B5EF4-FFF2-40B4-BE49-F238E27FC236}">
                <a16:creationId xmlns:a16="http://schemas.microsoft.com/office/drawing/2014/main" id="{67EF9486-50C5-F6CB-56D9-885F626ECC46}"/>
              </a:ext>
            </a:extLst>
          </p:cNvPr>
          <p:cNvPicPr>
            <a:picLocks noChangeAspect="1"/>
          </p:cNvPicPr>
          <p:nvPr/>
        </p:nvPicPr>
        <p:blipFill rotWithShape="1">
          <a:blip r:embed="rId3">
            <a:extLst>
              <a:ext uri="{28A0092B-C50C-407E-A947-70E740481C1C}">
                <a14:useLocalDpi xmlns:a14="http://schemas.microsoft.com/office/drawing/2010/main" val="0"/>
              </a:ext>
            </a:extLst>
          </a:blip>
          <a:srcRect l="4724" t="18400" r="20200" b="31200"/>
          <a:stretch/>
        </p:blipFill>
        <p:spPr>
          <a:xfrm>
            <a:off x="2059488" y="2944368"/>
            <a:ext cx="10022784" cy="3784828"/>
          </a:xfrm>
          <a:prstGeom prst="rect">
            <a:avLst/>
          </a:prstGeom>
        </p:spPr>
      </p:pic>
    </p:spTree>
    <p:extLst>
      <p:ext uri="{BB962C8B-B14F-4D97-AF65-F5344CB8AC3E}">
        <p14:creationId xmlns:p14="http://schemas.microsoft.com/office/powerpoint/2010/main" val="1812303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PlaceHolder 1"/>
          <p:cNvSpPr>
            <a:spLocks noGrp="1"/>
          </p:cNvSpPr>
          <p:nvPr>
            <p:ph/>
          </p:nvPr>
        </p:nvSpPr>
        <p:spPr>
          <a:xfrm>
            <a:off x="1080000" y="-1332000"/>
            <a:ext cx="11112120" cy="5040000"/>
          </a:xfrm>
          <a:prstGeom prst="rect">
            <a:avLst/>
          </a:prstGeom>
          <a:noFill/>
          <a:ln w="0">
            <a:noFill/>
          </a:ln>
        </p:spPr>
        <p:txBody>
          <a:bodyPr lIns="90000" tIns="45000" rIns="90000" bIns="45000" numCol="1" spcCol="0" anchor="ctr">
            <a:noAutofit/>
          </a:bodyPr>
          <a:lstStyle/>
          <a:p>
            <a:pPr>
              <a:lnSpc>
                <a:spcPct val="120000"/>
              </a:lnSpc>
              <a:spcBef>
                <a:spcPts val="1001"/>
              </a:spcBef>
              <a:spcAft>
                <a:spcPts val="601"/>
              </a:spcAft>
              <a:buNone/>
              <a:tabLst>
                <a:tab pos="0" algn="l"/>
              </a:tabLst>
            </a:pPr>
            <a:r>
              <a:rPr lang="en-US" sz="3000" b="1" u="sng" strike="noStrike" spc="-1" dirty="0">
                <a:solidFill>
                  <a:srgbClr val="FFFFFF"/>
                </a:solidFill>
                <a:uFillTx/>
                <a:latin typeface="Arial"/>
                <a:ea typeface="Noto Sans CJK SC"/>
              </a:rPr>
              <a:t>Module 3 : </a:t>
            </a:r>
            <a:r>
              <a:rPr lang="en-US" sz="2600" b="1" u="sng" strike="noStrike" spc="-1" dirty="0">
                <a:solidFill>
                  <a:srgbClr val="FFFFFF"/>
                </a:solidFill>
                <a:uFillTx/>
                <a:latin typeface="Arial"/>
                <a:ea typeface="Noto Sans CJK SC"/>
              </a:rPr>
              <a:t>Explainable AI (XAI) Integration</a:t>
            </a:r>
            <a:endParaRPr lang="en-IN" sz="2600" b="0" strike="noStrike" spc="-1" dirty="0">
              <a:latin typeface="Arial"/>
            </a:endParaRPr>
          </a:p>
          <a:p>
            <a:pPr>
              <a:lnSpc>
                <a:spcPct val="120000"/>
              </a:lnSpc>
              <a:spcBef>
                <a:spcPts val="1001"/>
              </a:spcBef>
              <a:spcAft>
                <a:spcPts val="601"/>
              </a:spcAft>
              <a:buNone/>
              <a:tabLst>
                <a:tab pos="0" algn="l"/>
              </a:tabLst>
            </a:pPr>
            <a:r>
              <a:rPr lang="en-US" sz="2400" b="1" u="sng" strike="noStrike" spc="-1" dirty="0">
                <a:solidFill>
                  <a:srgbClr val="FFFFFF"/>
                </a:solidFill>
                <a:uFillTx/>
                <a:latin typeface="Arial"/>
              </a:rPr>
              <a:t>Titanic Survivor Prediction</a:t>
            </a:r>
            <a:endParaRPr lang="en-IN" sz="2400" b="0" strike="noStrike" spc="-1" dirty="0">
              <a:latin typeface="Arial"/>
            </a:endParaRPr>
          </a:p>
          <a:p>
            <a:pPr>
              <a:lnSpc>
                <a:spcPct val="120000"/>
              </a:lnSpc>
              <a:spcBef>
                <a:spcPts val="1001"/>
              </a:spcBef>
              <a:spcAft>
                <a:spcPts val="601"/>
              </a:spcAft>
              <a:buNone/>
              <a:tabLst>
                <a:tab pos="0" algn="l"/>
              </a:tabLst>
            </a:pPr>
            <a:endParaRPr lang="en-IN" sz="2000" b="0" strike="noStrike" spc="-1" dirty="0">
              <a:latin typeface="Arial"/>
            </a:endParaRPr>
          </a:p>
          <a:p>
            <a:pPr>
              <a:lnSpc>
                <a:spcPct val="120000"/>
              </a:lnSpc>
              <a:spcBef>
                <a:spcPts val="1001"/>
              </a:spcBef>
              <a:spcAft>
                <a:spcPts val="601"/>
              </a:spcAft>
              <a:buNone/>
              <a:tabLst>
                <a:tab pos="0" algn="l"/>
              </a:tabLst>
            </a:pPr>
            <a:endParaRPr lang="en-IN" sz="2000" b="0" strike="noStrike" spc="-1" dirty="0">
              <a:latin typeface="Arial"/>
            </a:endParaRPr>
          </a:p>
        </p:txBody>
      </p:sp>
      <p:pic>
        <p:nvPicPr>
          <p:cNvPr id="3" name="Picture 2">
            <a:extLst>
              <a:ext uri="{FF2B5EF4-FFF2-40B4-BE49-F238E27FC236}">
                <a16:creationId xmlns:a16="http://schemas.microsoft.com/office/drawing/2014/main" id="{7D8B83A0-13A8-9AE3-0C4C-AD715BBD1AB2}"/>
              </a:ext>
            </a:extLst>
          </p:cNvPr>
          <p:cNvPicPr>
            <a:picLocks noChangeAspect="1"/>
          </p:cNvPicPr>
          <p:nvPr/>
        </p:nvPicPr>
        <p:blipFill rotWithShape="1">
          <a:blip r:embed="rId2">
            <a:extLst>
              <a:ext uri="{28A0092B-C50C-407E-A947-70E740481C1C}">
                <a14:useLocalDpi xmlns:a14="http://schemas.microsoft.com/office/drawing/2010/main" val="0"/>
              </a:ext>
            </a:extLst>
          </a:blip>
          <a:srcRect l="27975" t="19467" r="28525" b="7043"/>
          <a:stretch/>
        </p:blipFill>
        <p:spPr>
          <a:xfrm>
            <a:off x="338328" y="1271016"/>
            <a:ext cx="5303520" cy="5040000"/>
          </a:xfrm>
          <a:prstGeom prst="rect">
            <a:avLst/>
          </a:prstGeom>
        </p:spPr>
      </p:pic>
      <p:pic>
        <p:nvPicPr>
          <p:cNvPr id="6" name="Picture 5">
            <a:extLst>
              <a:ext uri="{FF2B5EF4-FFF2-40B4-BE49-F238E27FC236}">
                <a16:creationId xmlns:a16="http://schemas.microsoft.com/office/drawing/2014/main" id="{EDB5715D-7AF6-8DC3-83C9-56DBD9007D88}"/>
              </a:ext>
            </a:extLst>
          </p:cNvPr>
          <p:cNvPicPr>
            <a:picLocks noChangeAspect="1"/>
          </p:cNvPicPr>
          <p:nvPr/>
        </p:nvPicPr>
        <p:blipFill rotWithShape="1">
          <a:blip r:embed="rId3">
            <a:extLst>
              <a:ext uri="{28A0092B-C50C-407E-A947-70E740481C1C}">
                <a14:useLocalDpi xmlns:a14="http://schemas.microsoft.com/office/drawing/2010/main" val="0"/>
              </a:ext>
            </a:extLst>
          </a:blip>
          <a:srcRect l="4874" t="21466" r="17501" b="22000"/>
          <a:stretch/>
        </p:blipFill>
        <p:spPr>
          <a:xfrm>
            <a:off x="2286000" y="2670048"/>
            <a:ext cx="9776532" cy="4005072"/>
          </a:xfrm>
          <a:prstGeom prst="rect">
            <a:avLst/>
          </a:prstGeom>
        </p:spPr>
      </p:pic>
    </p:spTree>
    <p:extLst>
      <p:ext uri="{BB962C8B-B14F-4D97-AF65-F5344CB8AC3E}">
        <p14:creationId xmlns:p14="http://schemas.microsoft.com/office/powerpoint/2010/main" val="3840235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PlaceHolder 1"/>
          <p:cNvSpPr>
            <a:spLocks noGrp="1"/>
          </p:cNvSpPr>
          <p:nvPr>
            <p:ph/>
          </p:nvPr>
        </p:nvSpPr>
        <p:spPr>
          <a:xfrm>
            <a:off x="1080000" y="-1332000"/>
            <a:ext cx="11112120" cy="5040000"/>
          </a:xfrm>
          <a:prstGeom prst="rect">
            <a:avLst/>
          </a:prstGeom>
          <a:noFill/>
          <a:ln w="0">
            <a:noFill/>
          </a:ln>
        </p:spPr>
        <p:txBody>
          <a:bodyPr lIns="90000" tIns="45000" rIns="90000" bIns="45000" numCol="1" spcCol="0" anchor="ctr">
            <a:noAutofit/>
          </a:bodyPr>
          <a:lstStyle/>
          <a:p>
            <a:pPr>
              <a:lnSpc>
                <a:spcPct val="120000"/>
              </a:lnSpc>
              <a:spcBef>
                <a:spcPts val="1001"/>
              </a:spcBef>
              <a:spcAft>
                <a:spcPts val="601"/>
              </a:spcAft>
              <a:buNone/>
              <a:tabLst>
                <a:tab pos="0" algn="l"/>
              </a:tabLst>
            </a:pPr>
            <a:r>
              <a:rPr lang="en-US" sz="3000" b="1" u="sng" strike="noStrike" spc="-1" dirty="0">
                <a:solidFill>
                  <a:srgbClr val="FFFFFF"/>
                </a:solidFill>
                <a:uFillTx/>
                <a:latin typeface="Arial"/>
                <a:ea typeface="Noto Sans CJK SC"/>
              </a:rPr>
              <a:t>Module 4 : </a:t>
            </a:r>
            <a:r>
              <a:rPr lang="en-US" sz="2600" b="1" u="sng" spc="-1" dirty="0">
                <a:solidFill>
                  <a:srgbClr val="FFFFFF"/>
                </a:solidFill>
                <a:latin typeface="Arial"/>
                <a:ea typeface="Noto Sans CJK SC"/>
              </a:rPr>
              <a:t>Website Development</a:t>
            </a:r>
            <a:endParaRPr lang="en-IN" sz="2600" b="0" strike="noStrike" spc="-1" dirty="0">
              <a:latin typeface="Arial"/>
            </a:endParaRPr>
          </a:p>
          <a:p>
            <a:pPr>
              <a:lnSpc>
                <a:spcPct val="120000"/>
              </a:lnSpc>
              <a:spcBef>
                <a:spcPts val="1001"/>
              </a:spcBef>
              <a:spcAft>
                <a:spcPts val="601"/>
              </a:spcAft>
              <a:buNone/>
              <a:tabLst>
                <a:tab pos="0" algn="l"/>
              </a:tabLst>
            </a:pPr>
            <a:endParaRPr lang="en-IN" sz="2000" b="0" strike="noStrike" spc="-1" dirty="0">
              <a:latin typeface="Arial"/>
            </a:endParaRPr>
          </a:p>
          <a:p>
            <a:pPr>
              <a:lnSpc>
                <a:spcPct val="120000"/>
              </a:lnSpc>
              <a:spcBef>
                <a:spcPts val="1001"/>
              </a:spcBef>
              <a:spcAft>
                <a:spcPts val="601"/>
              </a:spcAft>
              <a:buNone/>
              <a:tabLst>
                <a:tab pos="0" algn="l"/>
              </a:tabLst>
            </a:pPr>
            <a:endParaRPr lang="en-IN" sz="2000" b="0" strike="noStrike" spc="-1" dirty="0">
              <a:latin typeface="Arial"/>
            </a:endParaRPr>
          </a:p>
        </p:txBody>
      </p:sp>
      <p:pic>
        <p:nvPicPr>
          <p:cNvPr id="4" name="Picture 3">
            <a:extLst>
              <a:ext uri="{FF2B5EF4-FFF2-40B4-BE49-F238E27FC236}">
                <a16:creationId xmlns:a16="http://schemas.microsoft.com/office/drawing/2014/main" id="{3DC224C8-A98A-5C38-EFD7-E7F047B98745}"/>
              </a:ext>
            </a:extLst>
          </p:cNvPr>
          <p:cNvPicPr>
            <a:picLocks noChangeAspect="1"/>
          </p:cNvPicPr>
          <p:nvPr/>
        </p:nvPicPr>
        <p:blipFill rotWithShape="1">
          <a:blip r:embed="rId2">
            <a:extLst>
              <a:ext uri="{28A0092B-C50C-407E-A947-70E740481C1C}">
                <a14:useLocalDpi xmlns:a14="http://schemas.microsoft.com/office/drawing/2010/main" val="0"/>
              </a:ext>
            </a:extLst>
          </a:blip>
          <a:srcRect l="18409"/>
          <a:stretch/>
        </p:blipFill>
        <p:spPr>
          <a:xfrm>
            <a:off x="448056" y="1027166"/>
            <a:ext cx="6687312" cy="4181321"/>
          </a:xfrm>
          <a:prstGeom prst="rect">
            <a:avLst/>
          </a:prstGeom>
        </p:spPr>
      </p:pic>
      <p:pic>
        <p:nvPicPr>
          <p:cNvPr id="7" name="Picture 6">
            <a:extLst>
              <a:ext uri="{FF2B5EF4-FFF2-40B4-BE49-F238E27FC236}">
                <a16:creationId xmlns:a16="http://schemas.microsoft.com/office/drawing/2014/main" id="{85F2D926-C1CE-8270-0D01-F0F7991E7839}"/>
              </a:ext>
            </a:extLst>
          </p:cNvPr>
          <p:cNvPicPr>
            <a:picLocks noChangeAspect="1"/>
          </p:cNvPicPr>
          <p:nvPr/>
        </p:nvPicPr>
        <p:blipFill rotWithShape="1">
          <a:blip r:embed="rId3">
            <a:extLst>
              <a:ext uri="{28A0092B-C50C-407E-A947-70E740481C1C}">
                <a14:useLocalDpi xmlns:a14="http://schemas.microsoft.com/office/drawing/2010/main" val="0"/>
              </a:ext>
            </a:extLst>
          </a:blip>
          <a:srcRect l="19278" r="3547"/>
          <a:stretch/>
        </p:blipFill>
        <p:spPr>
          <a:xfrm>
            <a:off x="4373868" y="2240879"/>
            <a:ext cx="6786888" cy="4468095"/>
          </a:xfrm>
          <a:prstGeom prst="rect">
            <a:avLst/>
          </a:prstGeom>
        </p:spPr>
      </p:pic>
    </p:spTree>
    <p:extLst>
      <p:ext uri="{BB962C8B-B14F-4D97-AF65-F5344CB8AC3E}">
        <p14:creationId xmlns:p14="http://schemas.microsoft.com/office/powerpoint/2010/main" val="539661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16F05-275D-3F45-849B-FBBB066F764E}"/>
              </a:ext>
            </a:extLst>
          </p:cNvPr>
          <p:cNvSpPr>
            <a:spLocks noGrp="1"/>
          </p:cNvSpPr>
          <p:nvPr>
            <p:ph type="title"/>
          </p:nvPr>
        </p:nvSpPr>
        <p:spPr>
          <a:xfrm>
            <a:off x="1094112" y="0"/>
            <a:ext cx="10972440" cy="1144800"/>
          </a:xfrm>
        </p:spPr>
        <p:txBody>
          <a:bodyPr/>
          <a:lstStyle/>
          <a:p>
            <a:r>
              <a:rPr lang="en-US" sz="3200" b="1" dirty="0">
                <a:solidFill>
                  <a:schemeClr val="bg1"/>
                </a:solidFill>
              </a:rPr>
              <a:t>Future Scopes:</a:t>
            </a:r>
          </a:p>
        </p:txBody>
      </p:sp>
      <p:sp>
        <p:nvSpPr>
          <p:cNvPr id="3" name="Subtitle 2">
            <a:extLst>
              <a:ext uri="{FF2B5EF4-FFF2-40B4-BE49-F238E27FC236}">
                <a16:creationId xmlns:a16="http://schemas.microsoft.com/office/drawing/2014/main" id="{5F3E3193-2D92-E432-7938-89DD5A50B69E}"/>
              </a:ext>
            </a:extLst>
          </p:cNvPr>
          <p:cNvSpPr>
            <a:spLocks noGrp="1"/>
          </p:cNvSpPr>
          <p:nvPr>
            <p:ph type="subTitle"/>
          </p:nvPr>
        </p:nvSpPr>
        <p:spPr>
          <a:xfrm>
            <a:off x="1094112" y="1440360"/>
            <a:ext cx="9596688" cy="3977280"/>
          </a:xfrm>
        </p:spPr>
        <p:txBody>
          <a:bodyPr/>
          <a:lstStyle/>
          <a:p>
            <a:pPr marL="342900" indent="-342900" algn="just">
              <a:lnSpc>
                <a:spcPct val="150000"/>
              </a:lnSpc>
              <a:buFont typeface="Arial" panose="020B0604020202020204" pitchFamily="34" charset="0"/>
              <a:buChar char="•"/>
            </a:pPr>
            <a:r>
              <a:rPr lang="en-US" sz="2000" dirty="0">
                <a:solidFill>
                  <a:schemeClr val="bg1"/>
                </a:solidFill>
              </a:rPr>
              <a:t>Beyond Simple Models:</a:t>
            </a:r>
          </a:p>
          <a:p>
            <a:pPr lvl="6" algn="just">
              <a:lnSpc>
                <a:spcPct val="150000"/>
              </a:lnSpc>
            </a:pPr>
            <a:r>
              <a:rPr lang="en-US" dirty="0">
                <a:solidFill>
                  <a:schemeClr val="bg1"/>
                </a:solidFill>
              </a:rPr>
              <a:t>	- Explore complex datasets for prediction tasks.</a:t>
            </a:r>
          </a:p>
          <a:p>
            <a:pPr lvl="6" algn="just">
              <a:lnSpc>
                <a:spcPct val="150000"/>
              </a:lnSpc>
            </a:pPr>
            <a:r>
              <a:rPr lang="en-US" sz="1800" dirty="0">
                <a:solidFill>
                  <a:schemeClr val="bg1"/>
                </a:solidFill>
              </a:rPr>
              <a:t>	- Integrate advanced techniques like natural language processing for text-based 		       analysis</a:t>
            </a:r>
            <a:r>
              <a:rPr lang="en-US" dirty="0">
                <a:solidFill>
                  <a:schemeClr val="bg1"/>
                </a:solidFill>
              </a:rPr>
              <a:t> </a:t>
            </a:r>
            <a:r>
              <a:rPr lang="en-US" sz="1800" dirty="0">
                <a:solidFill>
                  <a:schemeClr val="bg1"/>
                </a:solidFill>
              </a:rPr>
              <a:t>and computer vision for image and video recognition.</a:t>
            </a:r>
          </a:p>
          <a:p>
            <a:pPr lvl="1" algn="just">
              <a:lnSpc>
                <a:spcPct val="150000"/>
              </a:lnSpc>
            </a:pPr>
            <a:r>
              <a:rPr lang="en-US" sz="1800" dirty="0">
                <a:solidFill>
                  <a:schemeClr val="bg1"/>
                </a:solidFill>
              </a:rPr>
              <a:t>	- Implement reinforcement learning for decision-making in dynamic environments.</a:t>
            </a:r>
          </a:p>
          <a:p>
            <a:pPr marL="342900" indent="-342900" algn="just">
              <a:lnSpc>
                <a:spcPct val="150000"/>
              </a:lnSpc>
              <a:buFont typeface="Arial" panose="020B0604020202020204" pitchFamily="34" charset="0"/>
              <a:buChar char="•"/>
            </a:pPr>
            <a:r>
              <a:rPr lang="en-US" sz="2000" dirty="0">
                <a:solidFill>
                  <a:schemeClr val="bg1"/>
                </a:solidFill>
              </a:rPr>
              <a:t>Real-World Applications:</a:t>
            </a:r>
          </a:p>
          <a:p>
            <a:pPr lvl="1" algn="just">
              <a:lnSpc>
                <a:spcPct val="150000"/>
              </a:lnSpc>
            </a:pPr>
            <a:r>
              <a:rPr lang="en-US" dirty="0">
                <a:solidFill>
                  <a:schemeClr val="bg1"/>
                </a:solidFill>
              </a:rPr>
              <a:t>	- Develop XAI-powered systems for medical diagnosis, fraud detection, or 		       personalized 	recommendations.</a:t>
            </a:r>
          </a:p>
          <a:p>
            <a:pPr lvl="1" algn="just">
              <a:lnSpc>
                <a:spcPct val="150000"/>
              </a:lnSpc>
            </a:pPr>
            <a:r>
              <a:rPr lang="en-US" sz="1800" dirty="0">
                <a:solidFill>
                  <a:schemeClr val="bg1"/>
                </a:solidFill>
              </a:rPr>
              <a:t>	- Foster human-AI collaboration in areas like scientific discovery or creative content 	       generation.</a:t>
            </a:r>
          </a:p>
        </p:txBody>
      </p:sp>
    </p:spTree>
    <p:extLst>
      <p:ext uri="{BB962C8B-B14F-4D97-AF65-F5344CB8AC3E}">
        <p14:creationId xmlns:p14="http://schemas.microsoft.com/office/powerpoint/2010/main" val="693661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16F05-275D-3F45-849B-FBBB066F764E}"/>
              </a:ext>
            </a:extLst>
          </p:cNvPr>
          <p:cNvSpPr>
            <a:spLocks noGrp="1"/>
          </p:cNvSpPr>
          <p:nvPr>
            <p:ph type="title"/>
          </p:nvPr>
        </p:nvSpPr>
        <p:spPr>
          <a:xfrm>
            <a:off x="1219560" y="849672"/>
            <a:ext cx="10972440" cy="1144800"/>
          </a:xfrm>
        </p:spPr>
        <p:txBody>
          <a:bodyPr/>
          <a:lstStyle/>
          <a:p>
            <a:r>
              <a:rPr lang="en-US" sz="3200" b="1" dirty="0">
                <a:solidFill>
                  <a:schemeClr val="bg1"/>
                </a:solidFill>
              </a:rPr>
              <a:t>CONCLUSION:</a:t>
            </a:r>
          </a:p>
        </p:txBody>
      </p:sp>
      <p:sp>
        <p:nvSpPr>
          <p:cNvPr id="3" name="Subtitle 2">
            <a:extLst>
              <a:ext uri="{FF2B5EF4-FFF2-40B4-BE49-F238E27FC236}">
                <a16:creationId xmlns:a16="http://schemas.microsoft.com/office/drawing/2014/main" id="{5F3E3193-2D92-E432-7938-89DD5A50B69E}"/>
              </a:ext>
            </a:extLst>
          </p:cNvPr>
          <p:cNvSpPr>
            <a:spLocks noGrp="1"/>
          </p:cNvSpPr>
          <p:nvPr>
            <p:ph type="subTitle"/>
          </p:nvPr>
        </p:nvSpPr>
        <p:spPr>
          <a:xfrm>
            <a:off x="1462980" y="1559232"/>
            <a:ext cx="9070908" cy="3977280"/>
          </a:xfrm>
        </p:spPr>
        <p:txBody>
          <a:bodyPr/>
          <a:lstStyle/>
          <a:p>
            <a:pPr algn="just">
              <a:lnSpc>
                <a:spcPct val="150000"/>
              </a:lnSpc>
            </a:pPr>
            <a:r>
              <a:rPr lang="en-US" sz="1800" dirty="0">
                <a:solidFill>
                  <a:schemeClr val="bg1"/>
                </a:solidFill>
              </a:rPr>
              <a:t>This project served as a springboard into the exciting world of machine learning and Explainable AI (XAI). We successfully built and explained models for house price prediction and Titanic survival prediction, showcasing the capabilities of AI. Looking ahead, XAI unlocks the potential to delve into intricate datasets, integrate advanced techniques like natural language processing and computer vision, and even implement reinforcement learning for dynamic environments. With XAI guiding the way, responsible and impactful AI applications are on the horizon, fostering trust and collaboration between humans and machines in a multitude of fields.</a:t>
            </a:r>
          </a:p>
        </p:txBody>
      </p:sp>
    </p:spTree>
    <p:extLst>
      <p:ext uri="{BB962C8B-B14F-4D97-AF65-F5344CB8AC3E}">
        <p14:creationId xmlns:p14="http://schemas.microsoft.com/office/powerpoint/2010/main" val="1045120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p:nvPr>
        </p:nvSpPr>
        <p:spPr>
          <a:xfrm>
            <a:off x="1578600" y="963360"/>
            <a:ext cx="9033840" cy="5241240"/>
          </a:xfrm>
          <a:prstGeom prst="rect">
            <a:avLst/>
          </a:prstGeom>
          <a:noFill/>
          <a:ln w="0">
            <a:noFill/>
          </a:ln>
        </p:spPr>
        <p:txBody>
          <a:bodyPr lIns="90000" tIns="45000" rIns="90000" bIns="45000" anchor="ctr">
            <a:normAutofit/>
          </a:bodyPr>
          <a:lstStyle/>
          <a:p>
            <a:pPr>
              <a:lnSpc>
                <a:spcPct val="120000"/>
              </a:lnSpc>
              <a:spcBef>
                <a:spcPts val="1001"/>
              </a:spcBef>
              <a:spcAft>
                <a:spcPts val="601"/>
              </a:spcAft>
              <a:buNone/>
            </a:pPr>
            <a:endParaRPr lang="en-IN" sz="2000" b="0" strike="noStrike" spc="-1" dirty="0">
              <a:latin typeface="Arial"/>
            </a:endParaRPr>
          </a:p>
          <a:p>
            <a:pPr marL="344520" indent="-344520" algn="just">
              <a:lnSpc>
                <a:spcPct val="120000"/>
              </a:lnSpc>
              <a:spcBef>
                <a:spcPts val="1001"/>
              </a:spcBef>
              <a:spcAft>
                <a:spcPts val="601"/>
              </a:spcAft>
              <a:buClr>
                <a:srgbClr val="8EC0C1"/>
              </a:buClr>
              <a:buSzPct val="90000"/>
              <a:buFont typeface="Wingdings" charset="2"/>
              <a:buChar char=""/>
            </a:pPr>
            <a:r>
              <a:rPr lang="en-US" sz="2000" b="0" strike="noStrike" spc="-1" dirty="0">
                <a:solidFill>
                  <a:srgbClr val="FFFFFF"/>
                </a:solidFill>
                <a:latin typeface="Arial"/>
              </a:rPr>
              <a:t>As AI plays an increasingly significant role in our lives, understanding its decision-making processes becomes </a:t>
            </a:r>
            <a:r>
              <a:rPr lang="en-US" sz="2000" b="0" strike="noStrike" spc="-1" dirty="0" err="1">
                <a:solidFill>
                  <a:srgbClr val="FFFFFF"/>
                </a:solidFill>
                <a:latin typeface="Arial"/>
              </a:rPr>
              <a:t>crucial.Explainable</a:t>
            </a:r>
            <a:r>
              <a:rPr lang="en-US" sz="2000" b="0" strike="noStrike" spc="-1" dirty="0">
                <a:solidFill>
                  <a:srgbClr val="FFFFFF"/>
                </a:solidFill>
                <a:latin typeface="Arial"/>
              </a:rPr>
              <a:t> Artificial Intelligence (XAI) focuses on enhancing the transparency and interpretability of AI models, making their decision-making processes understandable to humans. This project aims to explore various techniques and methodologies for implementing XAI in practical AI systems. By making AI models more explainable, we can improve trust, accountability, and acceptance of AI technologies across various domains , this project strives to pave the way for a future where AI is harnessed responsibly for the betterment of society.</a:t>
            </a:r>
            <a:endParaRPr lang="en-IN" sz="2000" b="0" strike="noStrike" spc="-1" dirty="0">
              <a:latin typeface="Arial"/>
            </a:endParaRPr>
          </a:p>
          <a:p>
            <a:pPr>
              <a:lnSpc>
                <a:spcPct val="120000"/>
              </a:lnSpc>
              <a:spcBef>
                <a:spcPts val="1001"/>
              </a:spcBef>
              <a:spcAft>
                <a:spcPts val="601"/>
              </a:spcAft>
              <a:buNone/>
            </a:pPr>
            <a:endParaRPr lang="en-IN" sz="2000" b="0" strike="noStrike" spc="-1" dirty="0">
              <a:latin typeface="Arial"/>
            </a:endParaRPr>
          </a:p>
        </p:txBody>
      </p:sp>
      <p:sp>
        <p:nvSpPr>
          <p:cNvPr id="100" name="TextBox 1"/>
          <p:cNvSpPr/>
          <p:nvPr/>
        </p:nvSpPr>
        <p:spPr>
          <a:xfrm>
            <a:off x="1863360" y="1054800"/>
            <a:ext cx="66502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1" u="sng" strike="noStrike" spc="-1">
                <a:solidFill>
                  <a:srgbClr val="FFFFFF"/>
                </a:solidFill>
                <a:uFillTx/>
                <a:latin typeface="Arial"/>
                <a:ea typeface="DejaVu Sans"/>
              </a:rPr>
              <a:t>Abstract</a:t>
            </a:r>
            <a:endParaRPr lang="en-IN" sz="24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8D7BB93-F246-317B-92E6-C9F5030A4744}"/>
              </a:ext>
            </a:extLst>
          </p:cNvPr>
          <p:cNvSpPr txBox="1">
            <a:spLocks/>
          </p:cNvSpPr>
          <p:nvPr/>
        </p:nvSpPr>
        <p:spPr>
          <a:xfrm>
            <a:off x="3694176" y="220932"/>
            <a:ext cx="9628632" cy="6416136"/>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solidFill>
                  <a:schemeClr val="bg1"/>
                </a:solidFill>
              </a:rPr>
              <a:t>THANK YOU</a:t>
            </a:r>
          </a:p>
        </p:txBody>
      </p:sp>
    </p:spTree>
    <p:extLst>
      <p:ext uri="{BB962C8B-B14F-4D97-AF65-F5344CB8AC3E}">
        <p14:creationId xmlns:p14="http://schemas.microsoft.com/office/powerpoint/2010/main" val="621590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p:nvPr>
        </p:nvSpPr>
        <p:spPr>
          <a:xfrm>
            <a:off x="1143000" y="393192"/>
            <a:ext cx="9439272" cy="6208704"/>
          </a:xfrm>
          <a:prstGeom prst="rect">
            <a:avLst/>
          </a:prstGeom>
          <a:noFill/>
          <a:ln w="0">
            <a:noFill/>
          </a:ln>
        </p:spPr>
        <p:txBody>
          <a:bodyPr lIns="90000" tIns="45000" rIns="90000" bIns="45000" anchor="ctr">
            <a:normAutofit/>
          </a:bodyPr>
          <a:lstStyle/>
          <a:p>
            <a:pPr>
              <a:lnSpc>
                <a:spcPct val="120000"/>
              </a:lnSpc>
              <a:spcBef>
                <a:spcPts val="1001"/>
              </a:spcBef>
              <a:spcAft>
                <a:spcPts val="601"/>
              </a:spcAft>
              <a:buNone/>
              <a:tabLst>
                <a:tab pos="0" algn="l"/>
              </a:tabLst>
            </a:pPr>
            <a:r>
              <a:rPr lang="en-US" b="1" u="sng" strike="noStrike" spc="-1" dirty="0">
                <a:solidFill>
                  <a:srgbClr val="FFFFFF"/>
                </a:solidFill>
                <a:uFillTx/>
                <a:latin typeface="Arial"/>
              </a:rPr>
              <a:t>Key Objectives:</a:t>
            </a:r>
            <a:endParaRPr lang="en-IN" b="0" strike="noStrike" spc="-1" dirty="0">
              <a:latin typeface="Arial"/>
            </a:endParaRPr>
          </a:p>
          <a:p>
            <a:pPr marL="344520" indent="-344520" algn="just">
              <a:lnSpc>
                <a:spcPct val="150000"/>
              </a:lnSpc>
              <a:spcBef>
                <a:spcPts val="1001"/>
              </a:spcBef>
              <a:spcAft>
                <a:spcPts val="601"/>
              </a:spcAft>
              <a:buClr>
                <a:srgbClr val="8EC0C1"/>
              </a:buClr>
              <a:buSzPct val="90000"/>
              <a:buFont typeface="Arial"/>
              <a:buChar char="•"/>
              <a:tabLst>
                <a:tab pos="0" algn="l"/>
              </a:tabLst>
            </a:pPr>
            <a:r>
              <a:rPr lang="en-US" sz="2000" b="0" strike="noStrike" spc="-1" dirty="0">
                <a:solidFill>
                  <a:srgbClr val="FFFFFF"/>
                </a:solidFill>
                <a:latin typeface="Arial"/>
              </a:rPr>
              <a:t>Investigating different XAI techniques such as model interpretability, feature importance analysis and generating human-understandable </a:t>
            </a:r>
            <a:r>
              <a:rPr lang="en-US" sz="2000" b="0" strike="noStrike" spc="-1" dirty="0" err="1">
                <a:solidFill>
                  <a:srgbClr val="FFFFFF"/>
                </a:solidFill>
                <a:latin typeface="Arial"/>
              </a:rPr>
              <a:t>visualisations</a:t>
            </a:r>
            <a:r>
              <a:rPr lang="en-US" sz="2000" b="0" strike="noStrike" spc="-1" dirty="0">
                <a:solidFill>
                  <a:srgbClr val="FFFFFF"/>
                </a:solidFill>
                <a:latin typeface="Arial"/>
              </a:rPr>
              <a:t>.</a:t>
            </a:r>
            <a:endParaRPr lang="en-IN" sz="2000" b="0" strike="noStrike" spc="-1" dirty="0">
              <a:latin typeface="Arial"/>
            </a:endParaRPr>
          </a:p>
          <a:p>
            <a:pPr marL="344520" indent="-344520" algn="just">
              <a:lnSpc>
                <a:spcPct val="150000"/>
              </a:lnSpc>
              <a:spcBef>
                <a:spcPts val="1001"/>
              </a:spcBef>
              <a:spcAft>
                <a:spcPts val="601"/>
              </a:spcAft>
              <a:buClr>
                <a:srgbClr val="8EC0C1"/>
              </a:buClr>
              <a:buSzPct val="90000"/>
              <a:buFont typeface="Arial"/>
              <a:buChar char="•"/>
              <a:tabLst>
                <a:tab pos="0" algn="l"/>
              </a:tabLst>
            </a:pPr>
            <a:r>
              <a:rPr lang="en-US" sz="2000" b="0" strike="noStrike" spc="-1" dirty="0">
                <a:solidFill>
                  <a:srgbClr val="FFFFFF"/>
                </a:solidFill>
                <a:latin typeface="Arial"/>
              </a:rPr>
              <a:t>Implementing XAI methods into existing AI models to make their decision-making processes more transparent and interpretable.</a:t>
            </a:r>
            <a:endParaRPr lang="en-IN" sz="2000" b="0" strike="noStrike" spc="-1" dirty="0">
              <a:latin typeface="Arial"/>
            </a:endParaRPr>
          </a:p>
          <a:p>
            <a:pPr marL="344520" indent="-344520" algn="just">
              <a:lnSpc>
                <a:spcPct val="150000"/>
              </a:lnSpc>
              <a:spcBef>
                <a:spcPts val="1001"/>
              </a:spcBef>
              <a:spcAft>
                <a:spcPts val="601"/>
              </a:spcAft>
              <a:buClr>
                <a:srgbClr val="8EC0C1"/>
              </a:buClr>
              <a:buSzPct val="90000"/>
              <a:buFont typeface="Arial"/>
              <a:buChar char="•"/>
              <a:tabLst>
                <a:tab pos="0" algn="l"/>
              </a:tabLst>
            </a:pPr>
            <a:r>
              <a:rPr lang="en-US" sz="2000" b="0" strike="noStrike" spc="-1" dirty="0">
                <a:solidFill>
                  <a:srgbClr val="FFFFFF"/>
                </a:solidFill>
                <a:latin typeface="Arial"/>
              </a:rPr>
              <a:t>Evaluating the effectiveness of XAI solutions in enhancing trust and usability in real-world applications.</a:t>
            </a:r>
            <a:endParaRPr lang="en-IN" sz="2000" b="0" strike="noStrike" spc="-1" dirty="0">
              <a:latin typeface="Arial"/>
            </a:endParaRPr>
          </a:p>
          <a:p>
            <a:pPr>
              <a:lnSpc>
                <a:spcPct val="120000"/>
              </a:lnSpc>
              <a:spcBef>
                <a:spcPts val="1001"/>
              </a:spcBef>
              <a:spcAft>
                <a:spcPts val="601"/>
              </a:spcAft>
              <a:buNone/>
              <a:tabLst>
                <a:tab pos="0" algn="l"/>
              </a:tabLst>
            </a:pPr>
            <a:endParaRPr lang="en-IN" sz="2000" b="0" strike="noStrike" spc="-1" dirty="0">
              <a:latin typeface="Arial"/>
            </a:endParaRPr>
          </a:p>
          <a:p>
            <a:pPr>
              <a:lnSpc>
                <a:spcPct val="120000"/>
              </a:lnSpc>
              <a:spcBef>
                <a:spcPts val="1001"/>
              </a:spcBef>
              <a:spcAft>
                <a:spcPts val="601"/>
              </a:spcAft>
              <a:buNone/>
              <a:tabLst>
                <a:tab pos="0" algn="l"/>
              </a:tabLst>
            </a:pPr>
            <a:endParaRPr lang="en-IN" sz="200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laceHolder 1"/>
          <p:cNvSpPr>
            <a:spLocks noGrp="1"/>
          </p:cNvSpPr>
          <p:nvPr>
            <p:ph/>
          </p:nvPr>
        </p:nvSpPr>
        <p:spPr>
          <a:xfrm>
            <a:off x="1145543" y="-1019225"/>
            <a:ext cx="9313920" cy="3978360"/>
          </a:xfrm>
          <a:prstGeom prst="rect">
            <a:avLst/>
          </a:prstGeom>
          <a:noFill/>
          <a:ln w="0">
            <a:noFill/>
          </a:ln>
        </p:spPr>
        <p:txBody>
          <a:bodyPr lIns="90000" tIns="45000" rIns="90000" bIns="45000" numCol="1" spcCol="0" anchor="ctr">
            <a:noAutofit/>
          </a:bodyPr>
          <a:lstStyle/>
          <a:p>
            <a:pPr algn="just">
              <a:lnSpc>
                <a:spcPct val="100000"/>
              </a:lnSpc>
              <a:buNone/>
              <a:tabLst>
                <a:tab pos="0" algn="l"/>
              </a:tabLst>
            </a:pPr>
            <a:r>
              <a:rPr lang="en-US" b="1" u="sng" strike="noStrike" spc="-1" dirty="0">
                <a:solidFill>
                  <a:srgbClr val="FFFFFF"/>
                </a:solidFill>
                <a:uFillTx/>
                <a:latin typeface="Arial"/>
              </a:rPr>
              <a:t>Applications</a:t>
            </a:r>
            <a:endParaRPr lang="en-IN" b="0" strike="noStrike" spc="-1" dirty="0">
              <a:latin typeface="Arial"/>
            </a:endParaRPr>
          </a:p>
          <a:p>
            <a:pPr algn="just">
              <a:lnSpc>
                <a:spcPct val="100000"/>
              </a:lnSpc>
              <a:buNone/>
              <a:tabLst>
                <a:tab pos="0" algn="l"/>
              </a:tabLst>
            </a:pPr>
            <a:endParaRPr lang="en-IN" sz="1800" b="0" strike="noStrike" spc="-1" dirty="0">
              <a:latin typeface="Arial"/>
            </a:endParaRPr>
          </a:p>
        </p:txBody>
      </p:sp>
      <p:sp>
        <p:nvSpPr>
          <p:cNvPr id="3" name="Rectangle 2">
            <a:extLst>
              <a:ext uri="{FF2B5EF4-FFF2-40B4-BE49-F238E27FC236}">
                <a16:creationId xmlns:a16="http://schemas.microsoft.com/office/drawing/2014/main" id="{906C900E-DF03-7EC1-D931-0E48A54AABFA}"/>
              </a:ext>
            </a:extLst>
          </p:cNvPr>
          <p:cNvSpPr>
            <a:spLocks noChangeArrowheads="1"/>
          </p:cNvSpPr>
          <p:nvPr/>
        </p:nvSpPr>
        <p:spPr bwMode="auto">
          <a:xfrm>
            <a:off x="1145543" y="1135826"/>
            <a:ext cx="9772392" cy="5238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Arial" panose="020B0604020202020204" pitchFamily="34" charset="0"/>
              </a:rPr>
              <a:t> Transparency:</a:t>
            </a:r>
            <a:r>
              <a:rPr kumimoji="0" lang="en-US" altLang="en-US" sz="2000" b="0" i="0" u="none" strike="noStrike" cap="none" normalizeH="0" baseline="0" dirty="0">
                <a:ln>
                  <a:noFill/>
                </a:ln>
                <a:solidFill>
                  <a:schemeClr val="bg1"/>
                </a:solidFill>
                <a:effectLst/>
                <a:latin typeface="Arial" panose="020B0604020202020204" pitchFamily="34" charset="0"/>
              </a:rPr>
              <a:t> </a:t>
            </a:r>
            <a:r>
              <a:rPr kumimoji="0" lang="en-US" altLang="en-US" sz="1800" b="0" i="0" u="none" strike="noStrike" cap="none" normalizeH="0" baseline="0" dirty="0">
                <a:ln>
                  <a:noFill/>
                </a:ln>
                <a:solidFill>
                  <a:schemeClr val="bg1"/>
                </a:solidFill>
                <a:effectLst/>
                <a:latin typeface="Arial" panose="020B0604020202020204" pitchFamily="34" charset="0"/>
              </a:rPr>
              <a:t>XAI empowers individuals to understand how AI affects them, 	promoting 	informed participation in AI-driven decisions.</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Arial" panose="020B0604020202020204" pitchFamily="34" charset="0"/>
              </a:rPr>
              <a:t> Healthcare:</a:t>
            </a:r>
            <a:r>
              <a:rPr kumimoji="0" lang="en-US" altLang="en-US" sz="2000" b="0" i="0" u="none" strike="noStrike" cap="none" normalizeH="0" baseline="0" dirty="0">
                <a:ln>
                  <a:noFill/>
                </a:ln>
                <a:solidFill>
                  <a:schemeClr val="bg1"/>
                </a:solidFill>
                <a:effectLst/>
                <a:latin typeface="Arial" panose="020B0604020202020204" pitchFamily="34" charset="0"/>
              </a:rPr>
              <a:t> </a:t>
            </a:r>
            <a:r>
              <a:rPr kumimoji="0" lang="en-US" altLang="en-US" sz="1800" b="0" i="0" u="none" strike="noStrike" cap="none" normalizeH="0" baseline="0" dirty="0">
                <a:ln>
                  <a:noFill/>
                </a:ln>
                <a:solidFill>
                  <a:schemeClr val="bg1"/>
                </a:solidFill>
                <a:effectLst/>
                <a:latin typeface="Arial" panose="020B0604020202020204" pitchFamily="34" charset="0"/>
              </a:rPr>
              <a:t>XAI can explain medical diagnoses and treatment recommendations, 	promoting patient trust and better decision-making.</a:t>
            </a:r>
          </a:p>
          <a:p>
            <a:pPr marL="0" marR="0" lvl="0" indent="0" algn="just" defTabSz="914400" rtl="0" eaLnBrk="0" fontAlgn="base" latinLnBrk="0" hangingPunct="0">
              <a:lnSpc>
                <a:spcPct val="200000"/>
              </a:lnSpc>
              <a:spcBef>
                <a:spcPct val="0"/>
              </a:spcBef>
              <a:spcAft>
                <a:spcPct val="0"/>
              </a:spcAft>
              <a:buClrTx/>
              <a:buSzTx/>
              <a:buFontTx/>
              <a:buChar char="•"/>
              <a:tabLst/>
            </a:pPr>
            <a:r>
              <a:rPr lang="en-US" altLang="en-US" dirty="0">
                <a:solidFill>
                  <a:schemeClr val="bg1"/>
                </a:solidFill>
                <a:latin typeface="Arial" panose="020B0604020202020204" pitchFamily="34" charset="0"/>
              </a:rPr>
              <a:t> </a:t>
            </a:r>
            <a:r>
              <a:rPr kumimoji="0" lang="en-US" altLang="en-US" sz="2000" b="1" i="0" u="none" strike="noStrike" cap="none" normalizeH="0" baseline="0" dirty="0">
                <a:ln>
                  <a:noFill/>
                </a:ln>
                <a:solidFill>
                  <a:schemeClr val="bg1"/>
                </a:solidFill>
                <a:effectLst/>
                <a:latin typeface="Arial" panose="020B0604020202020204" pitchFamily="34" charset="0"/>
              </a:rPr>
              <a:t>Autonomous Systems:</a:t>
            </a:r>
            <a:r>
              <a:rPr kumimoji="0" lang="en-US" altLang="en-US" sz="2000" b="0" i="0" u="none" strike="noStrike" cap="none" normalizeH="0" baseline="0" dirty="0">
                <a:ln>
                  <a:noFill/>
                </a:ln>
                <a:solidFill>
                  <a:schemeClr val="bg1"/>
                </a:solidFill>
                <a:effectLst/>
                <a:latin typeface="Arial" panose="020B0604020202020204" pitchFamily="34" charset="0"/>
              </a:rPr>
              <a:t> </a:t>
            </a:r>
            <a:r>
              <a:rPr kumimoji="0" lang="en-US" altLang="en-US" sz="1800" b="0" i="0" u="none" strike="noStrike" cap="none" normalizeH="0" baseline="0" dirty="0">
                <a:ln>
                  <a:noFill/>
                </a:ln>
                <a:solidFill>
                  <a:schemeClr val="bg1"/>
                </a:solidFill>
                <a:effectLst/>
                <a:latin typeface="Arial" panose="020B0604020202020204" pitchFamily="34" charset="0"/>
              </a:rPr>
              <a:t>XAI helps understand how self-driving cars make decisions, 	ensuring safety and public trust.</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Arial" panose="020B0604020202020204" pitchFamily="34" charset="0"/>
              </a:rPr>
              <a:t> Personalized Recommendations:</a:t>
            </a:r>
            <a:r>
              <a:rPr kumimoji="0" lang="en-US" altLang="en-US" sz="2000" b="0" i="0" u="none" strike="noStrike" cap="none" normalizeH="0" baseline="0" dirty="0">
                <a:ln>
                  <a:noFill/>
                </a:ln>
                <a:solidFill>
                  <a:schemeClr val="bg1"/>
                </a:solidFill>
                <a:effectLst/>
                <a:latin typeface="Arial" panose="020B0604020202020204" pitchFamily="34" charset="0"/>
              </a:rPr>
              <a:t> </a:t>
            </a:r>
            <a:r>
              <a:rPr kumimoji="0" lang="en-US" altLang="en-US" sz="1800" b="0" i="0" u="none" strike="noStrike" cap="none" normalizeH="0" baseline="0" dirty="0">
                <a:ln>
                  <a:noFill/>
                </a:ln>
                <a:solidFill>
                  <a:schemeClr val="bg1"/>
                </a:solidFill>
                <a:effectLst/>
                <a:latin typeface="Arial" panose="020B0604020202020204" pitchFamily="34" charset="0"/>
              </a:rPr>
              <a:t>XAI can explain why a recommender system 	suggests a particular product or service, improving user experience and trust in 	the 	system.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p:nvPr>
        </p:nvSpPr>
        <p:spPr>
          <a:xfrm>
            <a:off x="109728" y="1714500"/>
            <a:ext cx="10561320" cy="3429000"/>
          </a:xfrm>
          <a:prstGeom prst="rect">
            <a:avLst/>
          </a:prstGeom>
          <a:noFill/>
          <a:ln w="0">
            <a:noFill/>
          </a:ln>
        </p:spPr>
        <p:txBody>
          <a:bodyPr lIns="90000" tIns="45000" rIns="90000" bIns="45000" numCol="1" spcCol="0" anchor="ctr">
            <a:noAutofit/>
          </a:bodyPr>
          <a:lstStyle/>
          <a:p>
            <a:pPr marL="1188720">
              <a:lnSpc>
                <a:spcPct val="120000"/>
              </a:lnSpc>
              <a:spcBef>
                <a:spcPts val="1001"/>
              </a:spcBef>
              <a:spcAft>
                <a:spcPts val="601"/>
              </a:spcAft>
              <a:buNone/>
              <a:tabLst>
                <a:tab pos="0" algn="l"/>
              </a:tabLst>
            </a:pPr>
            <a:r>
              <a:rPr lang="en-US" sz="2400" b="1" u="sng" strike="noStrike" spc="-1" dirty="0">
                <a:solidFill>
                  <a:srgbClr val="FFFFFF"/>
                </a:solidFill>
                <a:uFillTx/>
                <a:latin typeface="Arial"/>
              </a:rPr>
              <a:t>Modules:</a:t>
            </a:r>
            <a:endParaRPr lang="en-IN" sz="2400" b="0" strike="noStrike" spc="-1" dirty="0">
              <a:latin typeface="Arial"/>
            </a:endParaRPr>
          </a:p>
          <a:p>
            <a:pPr marL="731520" indent="0">
              <a:lnSpc>
                <a:spcPct val="150000"/>
              </a:lnSpc>
              <a:spcBef>
                <a:spcPts val="0"/>
              </a:spcBef>
              <a:buNone/>
            </a:pPr>
            <a:r>
              <a:rPr lang="en-US" sz="2000" b="1" strike="noStrike" spc="-1" dirty="0">
                <a:solidFill>
                  <a:schemeClr val="bg1"/>
                </a:solidFill>
                <a:latin typeface="Arial"/>
              </a:rPr>
              <a:t>	 1. Data Collection and Preprocessing:    </a:t>
            </a:r>
            <a:endParaRPr lang="en-US" sz="2000" spc="-1" dirty="0">
              <a:solidFill>
                <a:schemeClr val="bg1"/>
              </a:solidFill>
              <a:latin typeface="Arial"/>
            </a:endParaRPr>
          </a:p>
          <a:p>
            <a:pPr marL="2103120" lvl="3" algn="just">
              <a:lnSpc>
                <a:spcPct val="150000"/>
              </a:lnSpc>
              <a:spcBef>
                <a:spcPts val="0"/>
              </a:spcBef>
            </a:pPr>
            <a:r>
              <a:rPr lang="en-US" b="0" strike="noStrike" spc="-1" dirty="0">
                <a:solidFill>
                  <a:schemeClr val="bg1"/>
                </a:solidFill>
                <a:latin typeface="Arial"/>
              </a:rPr>
              <a:t>Explore and select datasets for: House Price Prediction &amp; Titanic Survival Prediction   </a:t>
            </a:r>
          </a:p>
          <a:p>
            <a:pPr marL="2103120" lvl="3" algn="just">
              <a:lnSpc>
                <a:spcPct val="150000"/>
              </a:lnSpc>
              <a:spcBef>
                <a:spcPts val="0"/>
              </a:spcBef>
            </a:pPr>
            <a:r>
              <a:rPr lang="en-US" b="0" strike="noStrike" spc="-1" dirty="0">
                <a:solidFill>
                  <a:schemeClr val="bg1"/>
                </a:solidFill>
                <a:latin typeface="Arial"/>
              </a:rPr>
              <a:t>Handle missing values in both datasets. </a:t>
            </a:r>
          </a:p>
          <a:p>
            <a:pPr marL="2103120" lvl="3" algn="just">
              <a:lnSpc>
                <a:spcPct val="150000"/>
              </a:lnSpc>
              <a:spcBef>
                <a:spcPts val="0"/>
              </a:spcBef>
            </a:pPr>
            <a:r>
              <a:rPr lang="en-US" b="0" strike="noStrike" spc="-1" dirty="0">
                <a:solidFill>
                  <a:schemeClr val="bg1"/>
                </a:solidFill>
                <a:latin typeface="Arial"/>
              </a:rPr>
              <a:t>Handle categorical features (convert text labels to numerical values)</a:t>
            </a:r>
          </a:p>
          <a:p>
            <a:pPr marL="2103120" lvl="3" algn="just">
              <a:lnSpc>
                <a:spcPct val="150000"/>
              </a:lnSpc>
              <a:spcBef>
                <a:spcPts val="0"/>
              </a:spcBef>
            </a:pPr>
            <a:r>
              <a:rPr lang="en-US" b="0" strike="noStrike" spc="-1" dirty="0">
                <a:solidFill>
                  <a:schemeClr val="bg1"/>
                </a:solidFill>
                <a:latin typeface="Arial"/>
              </a:rPr>
              <a:t>Normalize numerical features </a:t>
            </a:r>
          </a:p>
          <a:p>
            <a:pPr marL="960120" lvl="1" indent="0" algn="just">
              <a:lnSpc>
                <a:spcPct val="150000"/>
              </a:lnSpc>
              <a:spcBef>
                <a:spcPts val="0"/>
              </a:spcBef>
              <a:buNone/>
            </a:pPr>
            <a:r>
              <a:rPr lang="en-US" sz="2400" b="1" strike="noStrike" spc="-1" dirty="0">
                <a:solidFill>
                  <a:schemeClr val="bg1"/>
                </a:solidFill>
                <a:latin typeface="Arial"/>
              </a:rPr>
              <a:t> </a:t>
            </a:r>
            <a:r>
              <a:rPr lang="en-US" sz="2000" b="1" strike="noStrike" spc="-1" dirty="0">
                <a:solidFill>
                  <a:schemeClr val="bg1"/>
                </a:solidFill>
                <a:latin typeface="Arial"/>
              </a:rPr>
              <a:t>2. Model Building and Training:   </a:t>
            </a:r>
          </a:p>
          <a:p>
            <a:pPr marL="2103120" lvl="5" algn="just">
              <a:lnSpc>
                <a:spcPct val="150000"/>
              </a:lnSpc>
            </a:pPr>
            <a:r>
              <a:rPr lang="en-US" b="0" strike="noStrike" spc="-1" dirty="0">
                <a:solidFill>
                  <a:schemeClr val="bg1"/>
                </a:solidFill>
                <a:latin typeface="Arial"/>
              </a:rPr>
              <a:t>Models Chosen : House Price Prediction &amp; Titanic Survivor Prediction</a:t>
            </a:r>
          </a:p>
          <a:p>
            <a:pPr marL="2103120" lvl="5" algn="just">
              <a:lnSpc>
                <a:spcPct val="150000"/>
              </a:lnSpc>
            </a:pPr>
            <a:r>
              <a:rPr lang="en-US" b="0" strike="noStrike" spc="-1" dirty="0">
                <a:solidFill>
                  <a:schemeClr val="bg1"/>
                </a:solidFill>
                <a:latin typeface="Arial"/>
              </a:rPr>
              <a:t>Choose a suitable model.</a:t>
            </a:r>
          </a:p>
          <a:p>
            <a:pPr marL="2103120" lvl="5" algn="just">
              <a:lnSpc>
                <a:spcPct val="150000"/>
              </a:lnSpc>
            </a:pPr>
            <a:r>
              <a:rPr lang="en-US" b="0" strike="noStrike" spc="-1" dirty="0">
                <a:solidFill>
                  <a:schemeClr val="bg1"/>
                </a:solidFill>
                <a:latin typeface="Arial"/>
              </a:rPr>
              <a:t>Linear Regression For House Price Prediction</a:t>
            </a:r>
          </a:p>
          <a:p>
            <a:pPr marL="2103120" lvl="5" algn="just">
              <a:lnSpc>
                <a:spcPct val="150000"/>
              </a:lnSpc>
            </a:pPr>
            <a:r>
              <a:rPr lang="en-US" b="0" strike="noStrike" spc="-1" dirty="0">
                <a:solidFill>
                  <a:schemeClr val="bg1"/>
                </a:solidFill>
                <a:latin typeface="Arial"/>
              </a:rPr>
              <a:t>Random Forest Classification For Titanic Survivor Prediction</a:t>
            </a:r>
          </a:p>
          <a:p>
            <a:pPr marL="2103120" lvl="5" algn="just">
              <a:lnSpc>
                <a:spcPct val="150000"/>
              </a:lnSpc>
            </a:pPr>
            <a:r>
              <a:rPr lang="en-US" b="0" strike="noStrike" spc="-1" dirty="0">
                <a:solidFill>
                  <a:schemeClr val="bg1"/>
                </a:solidFill>
                <a:latin typeface="Arial"/>
              </a:rPr>
              <a:t>Train the chosen model on the training data.</a:t>
            </a:r>
            <a:endParaRPr lang="en-IN" b="0" strike="noStrike" spc="-1" dirty="0">
              <a:solidFill>
                <a:schemeClr val="bg1"/>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1"/>
          <p:cNvSpPr>
            <a:spLocks noGrp="1"/>
          </p:cNvSpPr>
          <p:nvPr>
            <p:ph/>
          </p:nvPr>
        </p:nvSpPr>
        <p:spPr>
          <a:xfrm>
            <a:off x="1126728" y="757656"/>
            <a:ext cx="9343152" cy="5195088"/>
          </a:xfrm>
          <a:prstGeom prst="rect">
            <a:avLst/>
          </a:prstGeom>
          <a:noFill/>
          <a:ln w="0">
            <a:noFill/>
          </a:ln>
        </p:spPr>
        <p:txBody>
          <a:bodyPr lIns="90000" tIns="45000" rIns="90000" bIns="45000" numCol="1" spcCol="0" anchor="ctr">
            <a:noAutofit/>
          </a:bodyPr>
          <a:lstStyle/>
          <a:p>
            <a:pPr>
              <a:lnSpc>
                <a:spcPct val="100000"/>
              </a:lnSpc>
              <a:spcBef>
                <a:spcPts val="1001"/>
              </a:spcBef>
              <a:spcAft>
                <a:spcPts val="601"/>
              </a:spcAft>
              <a:buNone/>
              <a:tabLst>
                <a:tab pos="0" algn="l"/>
              </a:tabLst>
            </a:pPr>
            <a:r>
              <a:rPr lang="en-US" sz="2400" b="1" u="sng" strike="noStrike" spc="-1" dirty="0">
                <a:solidFill>
                  <a:srgbClr val="FFFFFF"/>
                </a:solidFill>
                <a:uFillTx/>
                <a:latin typeface="Arial"/>
              </a:rPr>
              <a:t>Modules:</a:t>
            </a:r>
            <a:endParaRPr lang="en-IN" sz="2400" b="0" strike="noStrike" spc="-1" dirty="0">
              <a:latin typeface="Arial"/>
            </a:endParaRPr>
          </a:p>
          <a:p>
            <a:pPr marL="0" indent="0" algn="just">
              <a:lnSpc>
                <a:spcPct val="150000"/>
              </a:lnSpc>
              <a:spcBef>
                <a:spcPts val="1001"/>
              </a:spcBef>
              <a:spcAft>
                <a:spcPts val="601"/>
              </a:spcAft>
              <a:buClr>
                <a:srgbClr val="8EC0C1"/>
              </a:buClr>
              <a:buSzPct val="90000"/>
              <a:buNone/>
              <a:tabLst>
                <a:tab pos="0" algn="l"/>
              </a:tabLst>
            </a:pPr>
            <a:r>
              <a:rPr lang="en-US" sz="2000" b="1" strike="noStrike" spc="-1" dirty="0">
                <a:solidFill>
                  <a:srgbClr val="FFFFFF"/>
                </a:solidFill>
                <a:latin typeface="Arial"/>
              </a:rPr>
              <a:t>3. Explainable AI (XAI) Integration:</a:t>
            </a:r>
          </a:p>
          <a:p>
            <a:pPr lvl="1" algn="just">
              <a:lnSpc>
                <a:spcPct val="150000"/>
              </a:lnSpc>
              <a:spcBef>
                <a:spcPts val="1001"/>
              </a:spcBef>
              <a:spcAft>
                <a:spcPts val="601"/>
              </a:spcAft>
              <a:buClr>
                <a:srgbClr val="8EC0C1"/>
              </a:buClr>
              <a:buSzPct val="90000"/>
              <a:tabLst>
                <a:tab pos="0" algn="l"/>
              </a:tabLst>
            </a:pPr>
            <a:r>
              <a:rPr lang="en-US" sz="1800" strike="noStrike" spc="-1" dirty="0">
                <a:solidFill>
                  <a:srgbClr val="FFFFFF"/>
                </a:solidFill>
                <a:latin typeface="Arial"/>
              </a:rPr>
              <a:t>Use LIME to explain why a passenger was predicted to survive/not survive on the Titanic.</a:t>
            </a:r>
          </a:p>
          <a:p>
            <a:pPr lvl="1" algn="just">
              <a:lnSpc>
                <a:spcPct val="150000"/>
              </a:lnSpc>
              <a:spcBef>
                <a:spcPts val="1001"/>
              </a:spcBef>
              <a:spcAft>
                <a:spcPts val="601"/>
              </a:spcAft>
              <a:buClr>
                <a:srgbClr val="8EC0C1"/>
              </a:buClr>
              <a:buSzPct val="90000"/>
              <a:tabLst>
                <a:tab pos="0" algn="l"/>
              </a:tabLst>
            </a:pPr>
            <a:r>
              <a:rPr lang="en-US" sz="1800" strike="noStrike" spc="-1" dirty="0">
                <a:solidFill>
                  <a:srgbClr val="FFFFFF"/>
                </a:solidFill>
                <a:latin typeface="Arial"/>
              </a:rPr>
              <a:t>Use SHAP to identify the most important features influencing house price predictions.    </a:t>
            </a:r>
          </a:p>
          <a:p>
            <a:pPr lvl="1" algn="just">
              <a:lnSpc>
                <a:spcPct val="150000"/>
              </a:lnSpc>
              <a:spcBef>
                <a:spcPts val="1001"/>
              </a:spcBef>
              <a:spcAft>
                <a:spcPts val="601"/>
              </a:spcAft>
              <a:buClr>
                <a:srgbClr val="8EC0C1"/>
              </a:buClr>
              <a:buSzPct val="90000"/>
              <a:tabLst>
                <a:tab pos="0" algn="l"/>
              </a:tabLst>
            </a:pPr>
            <a:r>
              <a:rPr lang="en-US" sz="1800" strike="noStrike" spc="-1" dirty="0">
                <a:solidFill>
                  <a:srgbClr val="FFFFFF"/>
                </a:solidFill>
                <a:latin typeface="Arial"/>
              </a:rPr>
              <a:t>Develop clear and informative visualizations to present explanations.</a:t>
            </a:r>
          </a:p>
          <a:p>
            <a:pPr marL="0" indent="0" algn="just">
              <a:lnSpc>
                <a:spcPct val="150000"/>
              </a:lnSpc>
              <a:spcBef>
                <a:spcPts val="1001"/>
              </a:spcBef>
              <a:spcAft>
                <a:spcPts val="601"/>
              </a:spcAft>
              <a:buClr>
                <a:srgbClr val="8EC0C1"/>
              </a:buClr>
              <a:buSzPct val="90000"/>
              <a:buNone/>
              <a:tabLst>
                <a:tab pos="0" algn="l"/>
              </a:tabLst>
            </a:pPr>
            <a:r>
              <a:rPr lang="en-US" sz="2000" b="1" strike="noStrike" spc="-1" dirty="0">
                <a:solidFill>
                  <a:srgbClr val="FFFFFF"/>
                </a:solidFill>
                <a:latin typeface="Arial"/>
              </a:rPr>
              <a:t>4. Website Development and Deployment: </a:t>
            </a:r>
            <a:endParaRPr lang="en-US" sz="2000" strike="noStrike" spc="-1" dirty="0">
              <a:solidFill>
                <a:srgbClr val="FFFFFF"/>
              </a:solidFill>
              <a:latin typeface="Arial"/>
            </a:endParaRPr>
          </a:p>
          <a:p>
            <a:pPr lvl="1" algn="just">
              <a:lnSpc>
                <a:spcPct val="150000"/>
              </a:lnSpc>
              <a:spcBef>
                <a:spcPts val="1001"/>
              </a:spcBef>
              <a:spcAft>
                <a:spcPts val="601"/>
              </a:spcAft>
              <a:buClr>
                <a:srgbClr val="8EC0C1"/>
              </a:buClr>
              <a:buSzPct val="90000"/>
              <a:tabLst>
                <a:tab pos="0" algn="l"/>
              </a:tabLst>
            </a:pPr>
            <a:r>
              <a:rPr lang="en-US" sz="1800" strike="noStrike" spc="-1" dirty="0">
                <a:solidFill>
                  <a:srgbClr val="FFFFFF"/>
                </a:solidFill>
                <a:latin typeface="Arial"/>
              </a:rPr>
              <a:t>Utilize </a:t>
            </a:r>
            <a:r>
              <a:rPr lang="en-US" sz="1800" strike="noStrike" spc="-1" dirty="0" err="1">
                <a:solidFill>
                  <a:srgbClr val="FFFFFF"/>
                </a:solidFill>
                <a:latin typeface="Arial"/>
              </a:rPr>
              <a:t>Streamlit</a:t>
            </a:r>
            <a:r>
              <a:rPr lang="en-US" sz="1800" strike="noStrike" spc="-1" dirty="0">
                <a:solidFill>
                  <a:srgbClr val="FFFFFF"/>
                </a:solidFill>
                <a:latin typeface="Arial"/>
              </a:rPr>
              <a:t>, a web app development framework, to convert model functionalities into a user-friendly web interface.</a:t>
            </a:r>
          </a:p>
          <a:p>
            <a:pPr lvl="1" algn="just">
              <a:lnSpc>
                <a:spcPct val="150000"/>
              </a:lnSpc>
              <a:spcBef>
                <a:spcPts val="1001"/>
              </a:spcBef>
              <a:spcAft>
                <a:spcPts val="601"/>
              </a:spcAft>
              <a:buClr>
                <a:srgbClr val="8EC0C1"/>
              </a:buClr>
              <a:buSzPct val="90000"/>
              <a:tabLst>
                <a:tab pos="0" algn="l"/>
              </a:tabLst>
            </a:pPr>
            <a:r>
              <a:rPr lang="en-US" sz="1800" strike="noStrike" spc="-1" dirty="0">
                <a:solidFill>
                  <a:srgbClr val="FFFFFF"/>
                </a:solidFill>
                <a:latin typeface="Arial"/>
              </a:rPr>
              <a:t>Website Hosting: Deploy the </a:t>
            </a:r>
            <a:r>
              <a:rPr lang="en-US" sz="1800" strike="noStrike" spc="-1" dirty="0" err="1">
                <a:solidFill>
                  <a:srgbClr val="FFFFFF"/>
                </a:solidFill>
                <a:latin typeface="Arial"/>
              </a:rPr>
              <a:t>Streamlit</a:t>
            </a:r>
            <a:r>
              <a:rPr lang="en-US" sz="1800" strike="noStrike" spc="-1" dirty="0">
                <a:solidFill>
                  <a:srgbClr val="FFFFFF"/>
                </a:solidFill>
                <a:latin typeface="Arial"/>
              </a:rPr>
              <a:t> web application to a suitable platform to make it accessible online.</a:t>
            </a:r>
            <a:endParaRPr lang="en-IN" sz="1800" strike="noStrike" spc="-1" dirty="0">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p:nvPr>
        </p:nvSpPr>
        <p:spPr>
          <a:xfrm>
            <a:off x="1611360" y="1625400"/>
            <a:ext cx="532080" cy="3978360"/>
          </a:xfrm>
          <a:prstGeom prst="rect">
            <a:avLst/>
          </a:prstGeom>
          <a:noFill/>
          <a:ln w="0">
            <a:noFill/>
          </a:ln>
        </p:spPr>
        <p:txBody>
          <a:bodyPr lIns="90000" tIns="45000" rIns="90000" bIns="45000" numCol="1" spcCol="0" anchor="ctr">
            <a:noAutofit/>
          </a:bodyPr>
          <a:lstStyle/>
          <a:p>
            <a:pPr>
              <a:lnSpc>
                <a:spcPct val="120000"/>
              </a:lnSpc>
              <a:spcBef>
                <a:spcPts val="1001"/>
              </a:spcBef>
              <a:spcAft>
                <a:spcPts val="601"/>
              </a:spcAft>
              <a:buNone/>
            </a:pPr>
            <a:endParaRPr lang="en-IN" sz="2000" b="0" strike="noStrike" spc="-1">
              <a:latin typeface="Arial"/>
            </a:endParaRPr>
          </a:p>
          <a:p>
            <a:pPr>
              <a:lnSpc>
                <a:spcPct val="120000"/>
              </a:lnSpc>
              <a:spcBef>
                <a:spcPts val="1001"/>
              </a:spcBef>
              <a:spcAft>
                <a:spcPts val="601"/>
              </a:spcAft>
              <a:buNone/>
            </a:pPr>
            <a:endParaRPr lang="en-IN" sz="2000" b="0" strike="noStrike" spc="-1">
              <a:latin typeface="Arial"/>
            </a:endParaRPr>
          </a:p>
        </p:txBody>
      </p:sp>
      <p:graphicFrame>
        <p:nvGraphicFramePr>
          <p:cNvPr id="106" name="Table 2"/>
          <p:cNvGraphicFramePr/>
          <p:nvPr/>
        </p:nvGraphicFramePr>
        <p:xfrm>
          <a:off x="1098720" y="474840"/>
          <a:ext cx="10186200" cy="6371640"/>
        </p:xfrm>
        <a:graphic>
          <a:graphicData uri="http://schemas.openxmlformats.org/drawingml/2006/table">
            <a:tbl>
              <a:tblPr/>
              <a:tblGrid>
                <a:gridCol w="980280">
                  <a:extLst>
                    <a:ext uri="{9D8B030D-6E8A-4147-A177-3AD203B41FA5}">
                      <a16:colId xmlns:a16="http://schemas.microsoft.com/office/drawing/2014/main" val="20000"/>
                    </a:ext>
                  </a:extLst>
                </a:gridCol>
                <a:gridCol w="2541240">
                  <a:extLst>
                    <a:ext uri="{9D8B030D-6E8A-4147-A177-3AD203B41FA5}">
                      <a16:colId xmlns:a16="http://schemas.microsoft.com/office/drawing/2014/main" val="20001"/>
                    </a:ext>
                  </a:extLst>
                </a:gridCol>
                <a:gridCol w="1991520">
                  <a:extLst>
                    <a:ext uri="{9D8B030D-6E8A-4147-A177-3AD203B41FA5}">
                      <a16:colId xmlns:a16="http://schemas.microsoft.com/office/drawing/2014/main" val="20002"/>
                    </a:ext>
                  </a:extLst>
                </a:gridCol>
                <a:gridCol w="2113200">
                  <a:extLst>
                    <a:ext uri="{9D8B030D-6E8A-4147-A177-3AD203B41FA5}">
                      <a16:colId xmlns:a16="http://schemas.microsoft.com/office/drawing/2014/main" val="20003"/>
                    </a:ext>
                  </a:extLst>
                </a:gridCol>
                <a:gridCol w="2559960">
                  <a:extLst>
                    <a:ext uri="{9D8B030D-6E8A-4147-A177-3AD203B41FA5}">
                      <a16:colId xmlns:a16="http://schemas.microsoft.com/office/drawing/2014/main" val="20004"/>
                    </a:ext>
                  </a:extLst>
                </a:gridCol>
              </a:tblGrid>
              <a:tr h="793440">
                <a:tc>
                  <a:txBody>
                    <a:bodyPr/>
                    <a:lstStyle/>
                    <a:p>
                      <a:pPr algn="just">
                        <a:lnSpc>
                          <a:spcPct val="100000"/>
                        </a:lnSpc>
                        <a:buNone/>
                      </a:pPr>
                      <a:r>
                        <a:rPr lang="en-US" sz="1800" b="1" strike="noStrike" spc="-1" dirty="0">
                          <a:solidFill>
                            <a:srgbClr val="FFFFFF"/>
                          </a:solidFill>
                          <a:latin typeface="Arial"/>
                        </a:rPr>
                        <a:t>Serial No</a:t>
                      </a:r>
                      <a:endParaRPr lang="en-IN" sz="1800" b="0" strike="noStrike" spc="-1" dirty="0">
                        <a:latin typeface="Arial"/>
                      </a:endParaRPr>
                    </a:p>
                  </a:txBody>
                  <a:tcPr>
                    <a:lnL w="12240">
                      <a:solidFill>
                        <a:srgbClr val="FFFFFF"/>
                      </a:solidFill>
                    </a:lnL>
                    <a:lnR>
                      <a:noFill/>
                    </a:lnR>
                    <a:lnT w="12240">
                      <a:solidFill>
                        <a:srgbClr val="FFFFFF"/>
                      </a:solidFill>
                    </a:lnT>
                    <a:lnB>
                      <a:noFill/>
                    </a:lnB>
                    <a:solidFill>
                      <a:srgbClr val="A1D68B"/>
                    </a:solidFill>
                  </a:tcPr>
                </a:tc>
                <a:tc>
                  <a:txBody>
                    <a:bodyPr/>
                    <a:lstStyle/>
                    <a:p>
                      <a:pPr algn="just">
                        <a:lnSpc>
                          <a:spcPct val="100000"/>
                        </a:lnSpc>
                        <a:buNone/>
                      </a:pPr>
                      <a:r>
                        <a:rPr lang="en-US" sz="1800" b="1" strike="noStrike" spc="-1">
                          <a:solidFill>
                            <a:srgbClr val="FFFFFF"/>
                          </a:solidFill>
                          <a:latin typeface="Arial"/>
                        </a:rPr>
                        <a:t>Title</a:t>
                      </a:r>
                      <a:endParaRPr lang="en-IN" sz="1800" b="0" strike="noStrike" spc="-1">
                        <a:latin typeface="Arial"/>
                      </a:endParaRPr>
                    </a:p>
                  </a:txBody>
                  <a:tcPr>
                    <a:lnL>
                      <a:noFill/>
                    </a:lnL>
                    <a:lnR>
                      <a:noFill/>
                    </a:lnR>
                    <a:lnT w="12240">
                      <a:solidFill>
                        <a:srgbClr val="FFFFFF"/>
                      </a:solidFill>
                    </a:lnT>
                    <a:lnB>
                      <a:noFill/>
                    </a:lnB>
                    <a:solidFill>
                      <a:srgbClr val="A1D68B"/>
                    </a:solidFill>
                  </a:tcPr>
                </a:tc>
                <a:tc>
                  <a:txBody>
                    <a:bodyPr/>
                    <a:lstStyle/>
                    <a:p>
                      <a:pPr algn="just">
                        <a:lnSpc>
                          <a:spcPct val="100000"/>
                        </a:lnSpc>
                        <a:buNone/>
                      </a:pPr>
                      <a:r>
                        <a:rPr lang="en-US" sz="1800" b="1" strike="noStrike" spc="-1">
                          <a:solidFill>
                            <a:srgbClr val="FFFFFF"/>
                          </a:solidFill>
                          <a:latin typeface="Arial"/>
                        </a:rPr>
                        <a:t>Author</a:t>
                      </a:r>
                      <a:endParaRPr lang="en-IN" sz="1800" b="0" strike="noStrike" spc="-1">
                        <a:latin typeface="Arial"/>
                      </a:endParaRPr>
                    </a:p>
                  </a:txBody>
                  <a:tcPr>
                    <a:lnL>
                      <a:noFill/>
                    </a:lnL>
                    <a:lnR>
                      <a:noFill/>
                    </a:lnR>
                    <a:lnT w="12240">
                      <a:solidFill>
                        <a:srgbClr val="FFFFFF"/>
                      </a:solidFill>
                    </a:lnT>
                    <a:lnB>
                      <a:noFill/>
                    </a:lnB>
                    <a:solidFill>
                      <a:srgbClr val="A1D68B"/>
                    </a:solidFill>
                  </a:tcPr>
                </a:tc>
                <a:tc>
                  <a:txBody>
                    <a:bodyPr/>
                    <a:lstStyle/>
                    <a:p>
                      <a:pPr algn="just">
                        <a:lnSpc>
                          <a:spcPct val="100000"/>
                        </a:lnSpc>
                        <a:buNone/>
                      </a:pPr>
                      <a:r>
                        <a:rPr lang="en-US" sz="1800" b="1" strike="noStrike" spc="-1">
                          <a:solidFill>
                            <a:srgbClr val="FFFFFF"/>
                          </a:solidFill>
                          <a:latin typeface="Arial"/>
                        </a:rPr>
                        <a:t>Limitations</a:t>
                      </a:r>
                      <a:endParaRPr lang="en-IN" sz="1800" b="0" strike="noStrike" spc="-1">
                        <a:latin typeface="Arial"/>
                      </a:endParaRPr>
                    </a:p>
                  </a:txBody>
                  <a:tcPr>
                    <a:lnL>
                      <a:noFill/>
                    </a:lnL>
                    <a:lnR>
                      <a:noFill/>
                    </a:lnR>
                    <a:lnT w="12240">
                      <a:solidFill>
                        <a:srgbClr val="FFFFFF"/>
                      </a:solidFill>
                    </a:lnT>
                    <a:lnB>
                      <a:noFill/>
                    </a:lnB>
                    <a:solidFill>
                      <a:srgbClr val="A1D68B"/>
                    </a:solidFill>
                  </a:tcPr>
                </a:tc>
                <a:tc>
                  <a:txBody>
                    <a:bodyPr/>
                    <a:lstStyle/>
                    <a:p>
                      <a:pPr algn="just">
                        <a:lnSpc>
                          <a:spcPct val="100000"/>
                        </a:lnSpc>
                        <a:buNone/>
                      </a:pPr>
                      <a:r>
                        <a:rPr lang="en-US" sz="1800" b="1" strike="noStrike" spc="-1">
                          <a:solidFill>
                            <a:srgbClr val="FFFFFF"/>
                          </a:solidFill>
                          <a:latin typeface="Arial"/>
                        </a:rPr>
                        <a:t>Proposed Improvements</a:t>
                      </a:r>
                      <a:endParaRPr lang="en-IN" sz="1800" b="0" strike="noStrike" spc="-1">
                        <a:latin typeface="Arial"/>
                      </a:endParaRPr>
                    </a:p>
                  </a:txBody>
                  <a:tcPr>
                    <a:lnL>
                      <a:noFill/>
                    </a:lnL>
                    <a:lnR w="12240">
                      <a:solidFill>
                        <a:srgbClr val="FFFFFF"/>
                      </a:solidFill>
                    </a:lnR>
                    <a:lnT w="12240">
                      <a:solidFill>
                        <a:srgbClr val="FFFFFF"/>
                      </a:solidFill>
                    </a:lnT>
                    <a:lnB>
                      <a:noFill/>
                    </a:lnB>
                    <a:solidFill>
                      <a:srgbClr val="A1D68B"/>
                    </a:solidFill>
                  </a:tcPr>
                </a:tc>
                <a:extLst>
                  <a:ext uri="{0D108BD9-81ED-4DB2-BD59-A6C34878D82A}">
                    <a16:rowId xmlns:a16="http://schemas.microsoft.com/office/drawing/2014/main" val="10000"/>
                  </a:ext>
                </a:extLst>
              </a:tr>
              <a:tr h="5578200">
                <a:tc>
                  <a:txBody>
                    <a:bodyPr/>
                    <a:lstStyle/>
                    <a:p>
                      <a:pPr algn="just">
                        <a:lnSpc>
                          <a:spcPct val="100000"/>
                        </a:lnSpc>
                        <a:buNone/>
                      </a:pPr>
                      <a:r>
                        <a:rPr lang="en-US" sz="1800" b="0" strike="noStrike" spc="-1" dirty="0">
                          <a:solidFill>
                            <a:srgbClr val="000000"/>
                          </a:solidFill>
                          <a:latin typeface="Arial"/>
                        </a:rPr>
                        <a:t>1. </a:t>
                      </a:r>
                      <a:endParaRPr lang="en-IN" sz="1800" b="0" strike="noStrike" spc="-1" dirty="0">
                        <a:latin typeface="Arial"/>
                      </a:endParaRPr>
                    </a:p>
                    <a:p>
                      <a:pPr algn="just">
                        <a:lnSpc>
                          <a:spcPct val="100000"/>
                        </a:lnSpc>
                        <a:buNone/>
                      </a:pPr>
                      <a:endParaRPr lang="en-IN" sz="1800" b="0" strike="noStrike" spc="-1" dirty="0">
                        <a:latin typeface="Arial"/>
                      </a:endParaRPr>
                    </a:p>
                    <a:p>
                      <a:pPr algn="just">
                        <a:lnSpc>
                          <a:spcPct val="100000"/>
                        </a:lnSpc>
                        <a:buNone/>
                      </a:pPr>
                      <a:endParaRPr lang="en-IN" sz="1800" b="0" strike="noStrike" spc="-1" dirty="0">
                        <a:latin typeface="Arial"/>
                      </a:endParaRPr>
                    </a:p>
                    <a:p>
                      <a:pPr algn="just">
                        <a:lnSpc>
                          <a:spcPct val="100000"/>
                        </a:lnSpc>
                        <a:buNone/>
                      </a:pPr>
                      <a:endParaRPr lang="en-IN" sz="1800" b="0" strike="noStrike" spc="-1" dirty="0">
                        <a:latin typeface="Arial"/>
                      </a:endParaRPr>
                    </a:p>
                    <a:p>
                      <a:pPr algn="just">
                        <a:lnSpc>
                          <a:spcPct val="100000"/>
                        </a:lnSpc>
                        <a:buNone/>
                      </a:pPr>
                      <a:endParaRPr lang="en-IN" sz="1800" b="0" strike="noStrike" spc="-1" dirty="0">
                        <a:latin typeface="Arial"/>
                      </a:endParaRPr>
                    </a:p>
                    <a:p>
                      <a:pPr algn="just">
                        <a:lnSpc>
                          <a:spcPct val="100000"/>
                        </a:lnSpc>
                        <a:buNone/>
                      </a:pPr>
                      <a:endParaRPr lang="en-IN" sz="1800" b="0" strike="noStrike" spc="-1" dirty="0">
                        <a:latin typeface="Arial"/>
                      </a:endParaRPr>
                    </a:p>
                    <a:p>
                      <a:pPr algn="just">
                        <a:lnSpc>
                          <a:spcPct val="100000"/>
                        </a:lnSpc>
                        <a:buNone/>
                      </a:pPr>
                      <a:endParaRPr lang="en-IN" sz="1800" b="0" strike="noStrike" spc="-1" dirty="0">
                        <a:latin typeface="Arial"/>
                      </a:endParaRPr>
                    </a:p>
                    <a:p>
                      <a:pPr algn="just">
                        <a:lnSpc>
                          <a:spcPct val="100000"/>
                        </a:lnSpc>
                        <a:buNone/>
                      </a:pPr>
                      <a:endParaRPr lang="en-IN" sz="1800" b="0" strike="noStrike" spc="-1" dirty="0">
                        <a:latin typeface="Arial"/>
                      </a:endParaRPr>
                    </a:p>
                    <a:p>
                      <a:pPr algn="just">
                        <a:lnSpc>
                          <a:spcPct val="100000"/>
                        </a:lnSpc>
                        <a:buNone/>
                      </a:pPr>
                      <a:r>
                        <a:rPr lang="en-US" sz="1800" b="0" strike="noStrike" spc="-1" dirty="0">
                          <a:solidFill>
                            <a:srgbClr val="000000"/>
                          </a:solidFill>
                          <a:latin typeface="Arial"/>
                        </a:rPr>
                        <a:t>2.</a:t>
                      </a:r>
                      <a:endParaRPr lang="en-IN" sz="1800" b="0" strike="noStrike" spc="-1" dirty="0">
                        <a:latin typeface="Arial"/>
                      </a:endParaRPr>
                    </a:p>
                    <a:p>
                      <a:pPr algn="just">
                        <a:lnSpc>
                          <a:spcPct val="100000"/>
                        </a:lnSpc>
                        <a:buNone/>
                      </a:pPr>
                      <a:endParaRPr lang="en-IN" sz="1800" b="0" strike="noStrike" spc="-1" dirty="0">
                        <a:latin typeface="Arial"/>
                      </a:endParaRPr>
                    </a:p>
                    <a:p>
                      <a:pPr algn="just">
                        <a:lnSpc>
                          <a:spcPct val="100000"/>
                        </a:lnSpc>
                        <a:buNone/>
                      </a:pPr>
                      <a:endParaRPr lang="en-IN" sz="1800" b="0" strike="noStrike" spc="-1" dirty="0">
                        <a:latin typeface="Arial"/>
                      </a:endParaRPr>
                    </a:p>
                    <a:p>
                      <a:pPr algn="just">
                        <a:lnSpc>
                          <a:spcPct val="100000"/>
                        </a:lnSpc>
                        <a:buNone/>
                      </a:pPr>
                      <a:endParaRPr lang="en-IN" sz="1800" b="0" strike="noStrike" spc="-1" dirty="0">
                        <a:latin typeface="Arial"/>
                      </a:endParaRPr>
                    </a:p>
                    <a:p>
                      <a:pPr algn="just">
                        <a:lnSpc>
                          <a:spcPct val="100000"/>
                        </a:lnSpc>
                        <a:buNone/>
                      </a:pPr>
                      <a:endParaRPr lang="en-IN" sz="1800" b="0" strike="noStrike" spc="-1" dirty="0">
                        <a:latin typeface="Arial"/>
                      </a:endParaRPr>
                    </a:p>
                    <a:p>
                      <a:pPr algn="just">
                        <a:lnSpc>
                          <a:spcPct val="100000"/>
                        </a:lnSpc>
                        <a:buNone/>
                      </a:pPr>
                      <a:endParaRPr lang="en-IN" sz="1800" b="0" strike="noStrike" spc="-1" dirty="0">
                        <a:latin typeface="Arial"/>
                      </a:endParaRPr>
                    </a:p>
                    <a:p>
                      <a:pPr algn="just">
                        <a:lnSpc>
                          <a:spcPct val="100000"/>
                        </a:lnSpc>
                        <a:buNone/>
                      </a:pPr>
                      <a:endParaRPr lang="en-IN" sz="1800" b="0" strike="noStrike" spc="-1" dirty="0">
                        <a:latin typeface="Arial"/>
                      </a:endParaRPr>
                    </a:p>
                    <a:p>
                      <a:pPr algn="just">
                        <a:lnSpc>
                          <a:spcPct val="100000"/>
                        </a:lnSpc>
                        <a:buNone/>
                      </a:pPr>
                      <a:r>
                        <a:rPr lang="en-US" sz="1800" b="0" strike="noStrike" spc="-1" dirty="0">
                          <a:solidFill>
                            <a:srgbClr val="000000"/>
                          </a:solidFill>
                          <a:latin typeface="Arial"/>
                        </a:rPr>
                        <a:t>3.</a:t>
                      </a:r>
                      <a:endParaRPr lang="en-IN" sz="1800" b="0" strike="noStrike" spc="-1" dirty="0">
                        <a:latin typeface="Arial"/>
                      </a:endParaRPr>
                    </a:p>
                    <a:p>
                      <a:pPr algn="just">
                        <a:lnSpc>
                          <a:spcPct val="100000"/>
                        </a:lnSpc>
                        <a:buNone/>
                      </a:pPr>
                      <a:endParaRPr lang="en-IN" sz="1800" b="0" strike="noStrike" spc="-1" dirty="0">
                        <a:latin typeface="Arial"/>
                      </a:endParaRPr>
                    </a:p>
                    <a:p>
                      <a:pPr algn="just">
                        <a:lnSpc>
                          <a:spcPct val="100000"/>
                        </a:lnSpc>
                        <a:buNone/>
                      </a:pPr>
                      <a:endParaRPr lang="en-IN" sz="1800" b="0" strike="noStrike" spc="-1" dirty="0">
                        <a:latin typeface="Arial"/>
                      </a:endParaRPr>
                    </a:p>
                    <a:p>
                      <a:pPr algn="just">
                        <a:lnSpc>
                          <a:spcPct val="100000"/>
                        </a:lnSpc>
                        <a:buNone/>
                      </a:pPr>
                      <a:endParaRPr lang="en-IN" sz="1800" b="0" strike="noStrike" spc="-1" dirty="0">
                        <a:latin typeface="Arial"/>
                      </a:endParaRPr>
                    </a:p>
                    <a:p>
                      <a:pPr algn="just">
                        <a:lnSpc>
                          <a:spcPct val="100000"/>
                        </a:lnSpc>
                        <a:buNone/>
                      </a:pPr>
                      <a:endParaRPr lang="en-IN" sz="1800" b="0" strike="noStrike" spc="-1" dirty="0">
                        <a:latin typeface="Arial"/>
                      </a:endParaRPr>
                    </a:p>
                  </a:txBody>
                  <a:tcPr>
                    <a:lnL w="12240">
                      <a:solidFill>
                        <a:srgbClr val="FFFFFF"/>
                      </a:solidFill>
                    </a:lnL>
                    <a:lnR>
                      <a:noFill/>
                    </a:lnR>
                    <a:lnT>
                      <a:noFill/>
                    </a:lnT>
                    <a:lnB w="12240">
                      <a:solidFill>
                        <a:srgbClr val="FFFFFF"/>
                      </a:solidFill>
                    </a:lnB>
                    <a:solidFill>
                      <a:srgbClr val="DFEFDA"/>
                    </a:solidFill>
                  </a:tcPr>
                </a:tc>
                <a:tc>
                  <a:txBody>
                    <a:bodyPr/>
                    <a:lstStyle/>
                    <a:p>
                      <a:pPr algn="just">
                        <a:lnSpc>
                          <a:spcPct val="100000"/>
                        </a:lnSpc>
                        <a:buNone/>
                      </a:pPr>
                      <a:r>
                        <a:rPr lang="en-US" sz="1800" b="1" strike="noStrike" spc="-1" dirty="0">
                          <a:solidFill>
                            <a:srgbClr val="000000"/>
                          </a:solidFill>
                          <a:latin typeface="Arial"/>
                        </a:rPr>
                        <a:t>Interpretable Matrix Factorization for Recommender Systems</a:t>
                      </a:r>
                      <a:endParaRPr lang="en-IN" sz="1800" b="0" strike="noStrike" spc="-1" dirty="0">
                        <a:latin typeface="Arial"/>
                      </a:endParaRPr>
                    </a:p>
                    <a:p>
                      <a:pPr algn="just">
                        <a:lnSpc>
                          <a:spcPct val="100000"/>
                        </a:lnSpc>
                        <a:buNone/>
                      </a:pPr>
                      <a:endParaRPr lang="en-IN" sz="1800" b="0" strike="noStrike" spc="-1" dirty="0">
                        <a:latin typeface="Arial"/>
                      </a:endParaRPr>
                    </a:p>
                    <a:p>
                      <a:pPr algn="just">
                        <a:lnSpc>
                          <a:spcPct val="100000"/>
                        </a:lnSpc>
                        <a:buNone/>
                      </a:pPr>
                      <a:endParaRPr lang="en-IN" sz="1800" b="0" strike="noStrike" spc="-1" dirty="0">
                        <a:latin typeface="Arial"/>
                      </a:endParaRPr>
                    </a:p>
                    <a:p>
                      <a:pPr algn="just">
                        <a:lnSpc>
                          <a:spcPct val="100000"/>
                        </a:lnSpc>
                        <a:buNone/>
                      </a:pPr>
                      <a:endParaRPr lang="en-IN" sz="1800" b="0" strike="noStrike" spc="-1" dirty="0">
                        <a:latin typeface="Arial"/>
                      </a:endParaRPr>
                    </a:p>
                    <a:p>
                      <a:pPr algn="just">
                        <a:lnSpc>
                          <a:spcPct val="100000"/>
                        </a:lnSpc>
                        <a:buNone/>
                      </a:pPr>
                      <a:endParaRPr lang="en-IN" sz="1800" b="0" strike="noStrike" spc="-1" dirty="0">
                        <a:latin typeface="Arial"/>
                      </a:endParaRPr>
                    </a:p>
                    <a:p>
                      <a:pPr algn="just">
                        <a:lnSpc>
                          <a:spcPct val="100000"/>
                        </a:lnSpc>
                        <a:buNone/>
                      </a:pPr>
                      <a:r>
                        <a:rPr lang="en-US" sz="1800" b="1" strike="noStrike" spc="-1" dirty="0">
                          <a:solidFill>
                            <a:srgbClr val="000000"/>
                          </a:solidFill>
                          <a:latin typeface="Arial"/>
                        </a:rPr>
                        <a:t>Explainable Recommendation Systems: Survey and Challenges</a:t>
                      </a:r>
                      <a:endParaRPr lang="en-IN" sz="1800" b="0" strike="noStrike" spc="-1" dirty="0">
                        <a:latin typeface="Arial"/>
                      </a:endParaRPr>
                    </a:p>
                    <a:p>
                      <a:pPr algn="just">
                        <a:lnSpc>
                          <a:spcPct val="100000"/>
                        </a:lnSpc>
                        <a:buNone/>
                      </a:pPr>
                      <a:endParaRPr lang="en-IN" sz="1800" b="0" strike="noStrike" spc="-1" dirty="0">
                        <a:latin typeface="Arial"/>
                      </a:endParaRPr>
                    </a:p>
                    <a:p>
                      <a:pPr algn="just">
                        <a:lnSpc>
                          <a:spcPct val="100000"/>
                        </a:lnSpc>
                        <a:buNone/>
                      </a:pPr>
                      <a:endParaRPr lang="en-IN" sz="1800" b="0" strike="noStrike" spc="-1" dirty="0">
                        <a:latin typeface="Arial"/>
                      </a:endParaRPr>
                    </a:p>
                    <a:p>
                      <a:pPr algn="just">
                        <a:lnSpc>
                          <a:spcPct val="100000"/>
                        </a:lnSpc>
                        <a:buNone/>
                      </a:pPr>
                      <a:endParaRPr lang="en-IN" sz="1800" b="0" strike="noStrike" spc="-1" dirty="0">
                        <a:latin typeface="Arial"/>
                      </a:endParaRPr>
                    </a:p>
                    <a:p>
                      <a:pPr algn="just">
                        <a:lnSpc>
                          <a:spcPct val="100000"/>
                        </a:lnSpc>
                        <a:buNone/>
                      </a:pPr>
                      <a:r>
                        <a:rPr lang="en-US" sz="1800" b="1" strike="noStrike" spc="-1" dirty="0">
                          <a:solidFill>
                            <a:srgbClr val="000000"/>
                          </a:solidFill>
                          <a:latin typeface="Arial"/>
                        </a:rPr>
                        <a:t>Towards User-Centric Explainable Recommendation Systems</a:t>
                      </a:r>
                      <a:endParaRPr lang="en-IN" sz="1800" b="0" strike="noStrike" spc="-1" dirty="0">
                        <a:latin typeface="Arial"/>
                      </a:endParaRPr>
                    </a:p>
                  </a:txBody>
                  <a:tcPr>
                    <a:lnL>
                      <a:noFill/>
                    </a:lnL>
                    <a:lnR>
                      <a:noFill/>
                    </a:lnR>
                    <a:lnT>
                      <a:noFill/>
                    </a:lnT>
                    <a:lnB w="12240">
                      <a:solidFill>
                        <a:srgbClr val="FFFFFF"/>
                      </a:solidFill>
                    </a:lnB>
                    <a:solidFill>
                      <a:srgbClr val="DFEFDA"/>
                    </a:solidFill>
                  </a:tcPr>
                </a:tc>
                <a:tc>
                  <a:txBody>
                    <a:bodyPr/>
                    <a:lstStyle/>
                    <a:p>
                      <a:pPr algn="just">
                        <a:lnSpc>
                          <a:spcPct val="100000"/>
                        </a:lnSpc>
                        <a:buNone/>
                      </a:pPr>
                      <a:r>
                        <a:rPr lang="en-US" sz="1800" b="1" strike="noStrike" spc="-1" dirty="0">
                          <a:solidFill>
                            <a:srgbClr val="000000"/>
                          </a:solidFill>
                          <a:latin typeface="Arial"/>
                        </a:rPr>
                        <a:t>Steffen </a:t>
                      </a:r>
                      <a:r>
                        <a:rPr lang="en-US" sz="1800" b="1" strike="noStrike" spc="-1" dirty="0" err="1">
                          <a:solidFill>
                            <a:srgbClr val="000000"/>
                          </a:solidFill>
                          <a:latin typeface="Arial"/>
                        </a:rPr>
                        <a:t>Rendle</a:t>
                      </a:r>
                      <a:r>
                        <a:rPr lang="en-US" sz="1800" b="1" strike="noStrike" spc="-1" dirty="0">
                          <a:solidFill>
                            <a:srgbClr val="000000"/>
                          </a:solidFill>
                          <a:latin typeface="Arial"/>
                        </a:rPr>
                        <a:t> et al</a:t>
                      </a:r>
                      <a:endParaRPr lang="en-IN" sz="1800" b="0" strike="noStrike" spc="-1" dirty="0">
                        <a:latin typeface="Arial"/>
                      </a:endParaRPr>
                    </a:p>
                    <a:p>
                      <a:pPr algn="just">
                        <a:lnSpc>
                          <a:spcPct val="100000"/>
                        </a:lnSpc>
                        <a:buNone/>
                      </a:pPr>
                      <a:endParaRPr lang="en-IN" sz="1800" b="0" strike="noStrike" spc="-1" dirty="0">
                        <a:latin typeface="Arial"/>
                      </a:endParaRPr>
                    </a:p>
                    <a:p>
                      <a:pPr algn="just">
                        <a:lnSpc>
                          <a:spcPct val="100000"/>
                        </a:lnSpc>
                        <a:buNone/>
                      </a:pPr>
                      <a:endParaRPr lang="en-IN" sz="1800" b="0" strike="noStrike" spc="-1" dirty="0">
                        <a:latin typeface="Arial"/>
                      </a:endParaRPr>
                    </a:p>
                    <a:p>
                      <a:pPr algn="just">
                        <a:lnSpc>
                          <a:spcPct val="100000"/>
                        </a:lnSpc>
                        <a:buNone/>
                      </a:pPr>
                      <a:endParaRPr lang="en-IN" sz="1800" b="0" strike="noStrike" spc="-1" dirty="0">
                        <a:latin typeface="Arial"/>
                      </a:endParaRPr>
                    </a:p>
                    <a:p>
                      <a:pPr algn="just">
                        <a:lnSpc>
                          <a:spcPct val="100000"/>
                        </a:lnSpc>
                        <a:buNone/>
                      </a:pPr>
                      <a:endParaRPr lang="en-IN" sz="1800" b="0" strike="noStrike" spc="-1" dirty="0">
                        <a:latin typeface="Arial"/>
                      </a:endParaRPr>
                    </a:p>
                    <a:p>
                      <a:pPr algn="just">
                        <a:lnSpc>
                          <a:spcPct val="100000"/>
                        </a:lnSpc>
                        <a:buNone/>
                      </a:pPr>
                      <a:endParaRPr lang="en-IN" sz="1800" b="0" strike="noStrike" spc="-1" dirty="0">
                        <a:latin typeface="Arial"/>
                      </a:endParaRPr>
                    </a:p>
                    <a:p>
                      <a:pPr algn="just">
                        <a:lnSpc>
                          <a:spcPct val="100000"/>
                        </a:lnSpc>
                        <a:buNone/>
                      </a:pPr>
                      <a:endParaRPr lang="en-IN" sz="1800" b="0" strike="noStrike" spc="-1" dirty="0">
                        <a:latin typeface="Arial"/>
                      </a:endParaRPr>
                    </a:p>
                    <a:p>
                      <a:pPr algn="just">
                        <a:lnSpc>
                          <a:spcPct val="100000"/>
                        </a:lnSpc>
                        <a:buNone/>
                      </a:pPr>
                      <a:r>
                        <a:rPr lang="en-US" sz="1800" b="1" strike="noStrike" spc="-1" dirty="0">
                          <a:solidFill>
                            <a:srgbClr val="000000"/>
                          </a:solidFill>
                          <a:latin typeface="Arial"/>
                        </a:rPr>
                        <a:t>Bartosz Wilk et al</a:t>
                      </a:r>
                      <a:endParaRPr lang="en-IN" sz="1800" b="0" strike="noStrike" spc="-1" dirty="0">
                        <a:latin typeface="Arial"/>
                      </a:endParaRPr>
                    </a:p>
                    <a:p>
                      <a:pPr algn="just">
                        <a:lnSpc>
                          <a:spcPct val="100000"/>
                        </a:lnSpc>
                        <a:buNone/>
                      </a:pPr>
                      <a:endParaRPr lang="en-IN" sz="1800" b="0" strike="noStrike" spc="-1" dirty="0">
                        <a:latin typeface="Arial"/>
                      </a:endParaRPr>
                    </a:p>
                    <a:p>
                      <a:pPr algn="just">
                        <a:lnSpc>
                          <a:spcPct val="100000"/>
                        </a:lnSpc>
                        <a:buNone/>
                      </a:pPr>
                      <a:endParaRPr lang="en-IN" sz="1800" b="0" strike="noStrike" spc="-1" dirty="0">
                        <a:latin typeface="Arial"/>
                      </a:endParaRPr>
                    </a:p>
                    <a:p>
                      <a:pPr algn="just">
                        <a:lnSpc>
                          <a:spcPct val="100000"/>
                        </a:lnSpc>
                        <a:buNone/>
                      </a:pPr>
                      <a:endParaRPr lang="en-IN" sz="1800" b="0" strike="noStrike" spc="-1" dirty="0">
                        <a:latin typeface="Arial"/>
                      </a:endParaRPr>
                    </a:p>
                    <a:p>
                      <a:pPr algn="just">
                        <a:lnSpc>
                          <a:spcPct val="100000"/>
                        </a:lnSpc>
                        <a:buNone/>
                      </a:pPr>
                      <a:endParaRPr lang="en-IN" sz="1800" b="0" strike="noStrike" spc="-1" dirty="0">
                        <a:latin typeface="Arial"/>
                      </a:endParaRPr>
                    </a:p>
                    <a:p>
                      <a:pPr algn="just">
                        <a:lnSpc>
                          <a:spcPct val="100000"/>
                        </a:lnSpc>
                        <a:buNone/>
                      </a:pPr>
                      <a:endParaRPr lang="en-IN" sz="1800" b="0" strike="noStrike" spc="-1" dirty="0">
                        <a:latin typeface="Arial"/>
                      </a:endParaRPr>
                    </a:p>
                    <a:p>
                      <a:pPr algn="just">
                        <a:lnSpc>
                          <a:spcPct val="100000"/>
                        </a:lnSpc>
                        <a:buNone/>
                      </a:pPr>
                      <a:r>
                        <a:rPr lang="en-US" sz="1800" b="1" strike="noStrike" spc="-1" dirty="0">
                          <a:solidFill>
                            <a:srgbClr val="000000"/>
                          </a:solidFill>
                          <a:latin typeface="Arial"/>
                        </a:rPr>
                        <a:t>Lei Xu et al</a:t>
                      </a:r>
                      <a:endParaRPr lang="en-IN" sz="1800" b="0" strike="noStrike" spc="-1" dirty="0">
                        <a:latin typeface="Arial"/>
                      </a:endParaRPr>
                    </a:p>
                  </a:txBody>
                  <a:tcPr>
                    <a:lnL>
                      <a:noFill/>
                    </a:lnL>
                    <a:lnR>
                      <a:noFill/>
                    </a:lnR>
                    <a:lnT>
                      <a:noFill/>
                    </a:lnT>
                    <a:lnB w="12240">
                      <a:solidFill>
                        <a:srgbClr val="FFFFFF"/>
                      </a:solidFill>
                    </a:lnB>
                    <a:solidFill>
                      <a:srgbClr val="DFEFDA"/>
                    </a:solidFill>
                  </a:tcPr>
                </a:tc>
                <a:tc>
                  <a:txBody>
                    <a:bodyPr/>
                    <a:lstStyle/>
                    <a:p>
                      <a:pPr>
                        <a:lnSpc>
                          <a:spcPct val="100000"/>
                        </a:lnSpc>
                        <a:buNone/>
                      </a:pPr>
                      <a:r>
                        <a:rPr lang="en-US" sz="1800" b="0" strike="noStrike" spc="-1" dirty="0">
                          <a:solidFill>
                            <a:srgbClr val="000000"/>
                          </a:solidFill>
                          <a:latin typeface="Arial"/>
                        </a:rPr>
                        <a:t>Pre-defined features struggle to capture user preferences and changing tastes over time.</a:t>
                      </a:r>
                      <a:endParaRPr lang="en-IN" sz="1800" b="0" strike="noStrike" spc="-1" dirty="0">
                        <a:latin typeface="Arial"/>
                      </a:endParaRPr>
                    </a:p>
                    <a:p>
                      <a:pPr>
                        <a:lnSpc>
                          <a:spcPct val="100000"/>
                        </a:lnSpc>
                        <a:buNone/>
                      </a:pPr>
                      <a:endParaRPr lang="en-IN" sz="1800" b="0" strike="noStrike" spc="-1" dirty="0">
                        <a:latin typeface="Arial"/>
                      </a:endParaRPr>
                    </a:p>
                    <a:p>
                      <a:pPr>
                        <a:lnSpc>
                          <a:spcPct val="100000"/>
                        </a:lnSpc>
                        <a:buNone/>
                      </a:pPr>
                      <a:endParaRPr lang="en-IN" sz="1800" b="0" strike="noStrike" spc="-1" dirty="0">
                        <a:latin typeface="Arial"/>
                      </a:endParaRPr>
                    </a:p>
                    <a:p>
                      <a:pPr>
                        <a:lnSpc>
                          <a:spcPct val="100000"/>
                        </a:lnSpc>
                        <a:buNone/>
                      </a:pPr>
                      <a:r>
                        <a:rPr lang="en-US" sz="1800" b="0" strike="noStrike" spc="-1" dirty="0">
                          <a:solidFill>
                            <a:srgbClr val="000000"/>
                          </a:solidFill>
                          <a:latin typeface="Arial"/>
                        </a:rPr>
                        <a:t>Focuses heavily     on model centric explanations neglecting user preferences and feedback</a:t>
                      </a:r>
                      <a:endParaRPr lang="en-IN" sz="1800" b="0" strike="noStrike" spc="-1" dirty="0">
                        <a:latin typeface="Arial"/>
                      </a:endParaRPr>
                    </a:p>
                    <a:p>
                      <a:pPr>
                        <a:lnSpc>
                          <a:spcPct val="100000"/>
                        </a:lnSpc>
                        <a:buNone/>
                      </a:pPr>
                      <a:endParaRPr lang="en-IN" sz="1800" b="0" strike="noStrike" spc="-1" dirty="0">
                        <a:latin typeface="Arial"/>
                      </a:endParaRPr>
                    </a:p>
                    <a:p>
                      <a:pPr>
                        <a:lnSpc>
                          <a:spcPct val="100000"/>
                        </a:lnSpc>
                        <a:buNone/>
                      </a:pPr>
                      <a:r>
                        <a:rPr lang="en-US" sz="1800" b="0" strike="noStrike" spc="-1" dirty="0">
                          <a:solidFill>
                            <a:srgbClr val="000000"/>
                          </a:solidFill>
                          <a:latin typeface="Arial"/>
                        </a:rPr>
                        <a:t>Primarily focuses on explaining individual recommendations.</a:t>
                      </a:r>
                      <a:endParaRPr lang="en-IN" sz="1800" b="0" strike="noStrike" spc="-1" dirty="0">
                        <a:latin typeface="Arial"/>
                      </a:endParaRPr>
                    </a:p>
                  </a:txBody>
                  <a:tcPr>
                    <a:lnL>
                      <a:noFill/>
                    </a:lnL>
                    <a:lnR>
                      <a:noFill/>
                    </a:lnR>
                    <a:lnT>
                      <a:noFill/>
                    </a:lnT>
                    <a:lnB w="12240">
                      <a:solidFill>
                        <a:srgbClr val="FFFFFF"/>
                      </a:solidFill>
                    </a:lnB>
                    <a:solidFill>
                      <a:srgbClr val="DFEFDA"/>
                    </a:solidFill>
                  </a:tcPr>
                </a:tc>
                <a:tc>
                  <a:txBody>
                    <a:bodyPr/>
                    <a:lstStyle/>
                    <a:p>
                      <a:pPr>
                        <a:lnSpc>
                          <a:spcPct val="100000"/>
                        </a:lnSpc>
                        <a:buNone/>
                      </a:pPr>
                      <a:r>
                        <a:rPr lang="en-US" sz="1800" b="0" strike="noStrike" spc="-1" dirty="0">
                          <a:solidFill>
                            <a:srgbClr val="000000"/>
                          </a:solidFill>
                          <a:latin typeface="Arial"/>
                        </a:rPr>
                        <a:t>Integrate user feedback and dynamic updates to capture evolving preferences and provide more tailored recommendations</a:t>
                      </a:r>
                      <a:endParaRPr lang="en-IN" sz="1800" b="0" strike="noStrike" spc="-1" dirty="0">
                        <a:latin typeface="Arial"/>
                      </a:endParaRPr>
                    </a:p>
                    <a:p>
                      <a:pPr>
                        <a:lnSpc>
                          <a:spcPct val="100000"/>
                        </a:lnSpc>
                        <a:buNone/>
                      </a:pPr>
                      <a:endParaRPr lang="en-IN" sz="1800" b="0" strike="noStrike" spc="-1" dirty="0">
                        <a:latin typeface="Arial"/>
                      </a:endParaRPr>
                    </a:p>
                    <a:p>
                      <a:pPr>
                        <a:lnSpc>
                          <a:spcPct val="100000"/>
                        </a:lnSpc>
                        <a:buNone/>
                      </a:pPr>
                      <a:r>
                        <a:rPr lang="en-US" sz="1800" b="0" strike="noStrike" spc="-1" dirty="0">
                          <a:solidFill>
                            <a:srgbClr val="000000"/>
                          </a:solidFill>
                          <a:latin typeface="Arial"/>
                        </a:rPr>
                        <a:t>Incorporate user preferences and feedback into the explanation process.</a:t>
                      </a:r>
                      <a:endParaRPr lang="en-IN" sz="1800" b="0" strike="noStrike" spc="-1" dirty="0">
                        <a:latin typeface="Arial"/>
                      </a:endParaRPr>
                    </a:p>
                    <a:p>
                      <a:pPr>
                        <a:lnSpc>
                          <a:spcPct val="100000"/>
                        </a:lnSpc>
                        <a:buNone/>
                      </a:pPr>
                      <a:endParaRPr lang="en-IN" sz="1800" b="0" strike="noStrike" spc="-1" dirty="0">
                        <a:latin typeface="Arial"/>
                      </a:endParaRPr>
                    </a:p>
                    <a:p>
                      <a:pPr>
                        <a:lnSpc>
                          <a:spcPct val="100000"/>
                        </a:lnSpc>
                        <a:buNone/>
                      </a:pPr>
                      <a:endParaRPr lang="en-IN" sz="1800" b="0" strike="noStrike" spc="-1" dirty="0">
                        <a:latin typeface="Arial"/>
                      </a:endParaRPr>
                    </a:p>
                    <a:p>
                      <a:pPr>
                        <a:lnSpc>
                          <a:spcPct val="100000"/>
                        </a:lnSpc>
                        <a:buNone/>
                      </a:pPr>
                      <a:endParaRPr lang="en-IN" sz="1800" b="0" strike="noStrike" spc="-1" dirty="0">
                        <a:latin typeface="Arial"/>
                      </a:endParaRPr>
                    </a:p>
                    <a:p>
                      <a:pPr>
                        <a:lnSpc>
                          <a:spcPct val="100000"/>
                        </a:lnSpc>
                        <a:buNone/>
                      </a:pPr>
                      <a:r>
                        <a:rPr lang="en-US" sz="1800" b="0" strike="noStrike" spc="-1" dirty="0">
                          <a:solidFill>
                            <a:srgbClr val="000000"/>
                          </a:solidFill>
                          <a:latin typeface="Arial"/>
                        </a:rPr>
                        <a:t>Provide explanations for potential biases within the model, promoting transparency and trust.</a:t>
                      </a:r>
                      <a:endParaRPr lang="en-IN" sz="1800" b="0" strike="noStrike" spc="-1" dirty="0">
                        <a:latin typeface="Arial"/>
                      </a:endParaRPr>
                    </a:p>
                  </a:txBody>
                  <a:tcPr>
                    <a:lnL>
                      <a:noFill/>
                    </a:lnL>
                    <a:lnR w="12240">
                      <a:solidFill>
                        <a:srgbClr val="FFFFFF"/>
                      </a:solidFill>
                    </a:lnR>
                    <a:lnT>
                      <a:noFill/>
                    </a:lnT>
                    <a:lnB w="12240">
                      <a:solidFill>
                        <a:srgbClr val="FFFFFF"/>
                      </a:solidFill>
                    </a:lnB>
                    <a:solidFill>
                      <a:srgbClr val="DFEFDA"/>
                    </a:solidFill>
                  </a:tcPr>
                </a:tc>
                <a:extLst>
                  <a:ext uri="{0D108BD9-81ED-4DB2-BD59-A6C34878D82A}">
                    <a16:rowId xmlns:a16="http://schemas.microsoft.com/office/drawing/2014/main" val="10001"/>
                  </a:ext>
                </a:extLst>
              </a:tr>
            </a:tbl>
          </a:graphicData>
        </a:graphic>
      </p:graphicFrame>
      <p:sp>
        <p:nvSpPr>
          <p:cNvPr id="107" name="TextBox 6"/>
          <p:cNvSpPr/>
          <p:nvPr/>
        </p:nvSpPr>
        <p:spPr>
          <a:xfrm>
            <a:off x="1242360" y="0"/>
            <a:ext cx="792684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0" strike="noStrike" spc="-1">
                <a:solidFill>
                  <a:srgbClr val="FFFFFF"/>
                </a:solidFill>
                <a:latin typeface="Arial"/>
                <a:ea typeface="DejaVu Sans"/>
              </a:rPr>
              <a:t>Literature Survey</a:t>
            </a:r>
            <a:endParaRPr lang="en-IN" sz="24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p:nvPr>
        </p:nvSpPr>
        <p:spPr>
          <a:xfrm>
            <a:off x="1611360" y="1625400"/>
            <a:ext cx="532080" cy="3978360"/>
          </a:xfrm>
          <a:prstGeom prst="rect">
            <a:avLst/>
          </a:prstGeom>
          <a:noFill/>
          <a:ln w="0">
            <a:noFill/>
          </a:ln>
        </p:spPr>
        <p:txBody>
          <a:bodyPr lIns="90000" tIns="45000" rIns="90000" bIns="45000" numCol="1" spcCol="0" anchor="ctr">
            <a:noAutofit/>
          </a:bodyPr>
          <a:lstStyle/>
          <a:p>
            <a:pPr>
              <a:lnSpc>
                <a:spcPct val="120000"/>
              </a:lnSpc>
              <a:spcBef>
                <a:spcPts val="1001"/>
              </a:spcBef>
              <a:spcAft>
                <a:spcPts val="601"/>
              </a:spcAft>
              <a:buNone/>
            </a:pPr>
            <a:endParaRPr lang="en-IN" sz="2000" b="0" strike="noStrike" spc="-1">
              <a:latin typeface="Arial"/>
            </a:endParaRPr>
          </a:p>
          <a:p>
            <a:pPr>
              <a:lnSpc>
                <a:spcPct val="120000"/>
              </a:lnSpc>
              <a:spcBef>
                <a:spcPts val="1001"/>
              </a:spcBef>
              <a:spcAft>
                <a:spcPts val="601"/>
              </a:spcAft>
              <a:buNone/>
            </a:pPr>
            <a:endParaRPr lang="en-IN" sz="2000" b="0" strike="noStrike" spc="-1">
              <a:latin typeface="Arial"/>
            </a:endParaRPr>
          </a:p>
        </p:txBody>
      </p:sp>
      <p:graphicFrame>
        <p:nvGraphicFramePr>
          <p:cNvPr id="109" name="Table 1"/>
          <p:cNvGraphicFramePr/>
          <p:nvPr>
            <p:extLst>
              <p:ext uri="{D42A27DB-BD31-4B8C-83A1-F6EECF244321}">
                <p14:modId xmlns:p14="http://schemas.microsoft.com/office/powerpoint/2010/main" val="2371539061"/>
              </p:ext>
            </p:extLst>
          </p:nvPr>
        </p:nvGraphicFramePr>
        <p:xfrm>
          <a:off x="1213704" y="227520"/>
          <a:ext cx="10186200" cy="6371640"/>
        </p:xfrm>
        <a:graphic>
          <a:graphicData uri="http://schemas.openxmlformats.org/drawingml/2006/table">
            <a:tbl>
              <a:tblPr/>
              <a:tblGrid>
                <a:gridCol w="980280">
                  <a:extLst>
                    <a:ext uri="{9D8B030D-6E8A-4147-A177-3AD203B41FA5}">
                      <a16:colId xmlns:a16="http://schemas.microsoft.com/office/drawing/2014/main" val="20000"/>
                    </a:ext>
                  </a:extLst>
                </a:gridCol>
                <a:gridCol w="2541240">
                  <a:extLst>
                    <a:ext uri="{9D8B030D-6E8A-4147-A177-3AD203B41FA5}">
                      <a16:colId xmlns:a16="http://schemas.microsoft.com/office/drawing/2014/main" val="20001"/>
                    </a:ext>
                  </a:extLst>
                </a:gridCol>
                <a:gridCol w="1991520">
                  <a:extLst>
                    <a:ext uri="{9D8B030D-6E8A-4147-A177-3AD203B41FA5}">
                      <a16:colId xmlns:a16="http://schemas.microsoft.com/office/drawing/2014/main" val="20002"/>
                    </a:ext>
                  </a:extLst>
                </a:gridCol>
                <a:gridCol w="2113200">
                  <a:extLst>
                    <a:ext uri="{9D8B030D-6E8A-4147-A177-3AD203B41FA5}">
                      <a16:colId xmlns:a16="http://schemas.microsoft.com/office/drawing/2014/main" val="20003"/>
                    </a:ext>
                  </a:extLst>
                </a:gridCol>
                <a:gridCol w="2559960">
                  <a:extLst>
                    <a:ext uri="{9D8B030D-6E8A-4147-A177-3AD203B41FA5}">
                      <a16:colId xmlns:a16="http://schemas.microsoft.com/office/drawing/2014/main" val="20004"/>
                    </a:ext>
                  </a:extLst>
                </a:gridCol>
              </a:tblGrid>
              <a:tr h="793440">
                <a:tc>
                  <a:txBody>
                    <a:bodyPr/>
                    <a:lstStyle/>
                    <a:p>
                      <a:pPr algn="just">
                        <a:lnSpc>
                          <a:spcPct val="100000"/>
                        </a:lnSpc>
                        <a:buNone/>
                      </a:pPr>
                      <a:r>
                        <a:rPr lang="en-US" sz="1800" b="1" strike="noStrike" spc="-1" dirty="0">
                          <a:solidFill>
                            <a:srgbClr val="FFFFFF"/>
                          </a:solidFill>
                          <a:latin typeface="Arial"/>
                        </a:rPr>
                        <a:t>Serial No</a:t>
                      </a:r>
                      <a:endParaRPr lang="en-IN" sz="1800" b="0" strike="noStrike" spc="-1" dirty="0">
                        <a:latin typeface="Arial"/>
                      </a:endParaRPr>
                    </a:p>
                  </a:txBody>
                  <a:tcPr>
                    <a:lnL w="12240">
                      <a:solidFill>
                        <a:srgbClr val="FFFFFF"/>
                      </a:solidFill>
                    </a:lnL>
                    <a:lnR>
                      <a:noFill/>
                    </a:lnR>
                    <a:lnT w="12240">
                      <a:solidFill>
                        <a:srgbClr val="FFFFFF"/>
                      </a:solidFill>
                    </a:lnT>
                    <a:lnB>
                      <a:noFill/>
                    </a:lnB>
                    <a:solidFill>
                      <a:srgbClr val="A1D68B"/>
                    </a:solidFill>
                  </a:tcPr>
                </a:tc>
                <a:tc>
                  <a:txBody>
                    <a:bodyPr/>
                    <a:lstStyle/>
                    <a:p>
                      <a:pPr algn="just">
                        <a:lnSpc>
                          <a:spcPct val="100000"/>
                        </a:lnSpc>
                        <a:buNone/>
                      </a:pPr>
                      <a:r>
                        <a:rPr lang="en-US" sz="1800" b="1" strike="noStrike" spc="-1" dirty="0">
                          <a:solidFill>
                            <a:srgbClr val="FFFFFF"/>
                          </a:solidFill>
                          <a:latin typeface="Arial"/>
                        </a:rPr>
                        <a:t>Title</a:t>
                      </a:r>
                      <a:endParaRPr lang="en-IN" sz="1800" b="0" strike="noStrike" spc="-1" dirty="0">
                        <a:latin typeface="Arial"/>
                      </a:endParaRPr>
                    </a:p>
                  </a:txBody>
                  <a:tcPr>
                    <a:lnL>
                      <a:noFill/>
                    </a:lnL>
                    <a:lnR>
                      <a:noFill/>
                    </a:lnR>
                    <a:lnT w="12240">
                      <a:solidFill>
                        <a:srgbClr val="FFFFFF"/>
                      </a:solidFill>
                    </a:lnT>
                    <a:lnB>
                      <a:noFill/>
                    </a:lnB>
                    <a:solidFill>
                      <a:srgbClr val="A1D68B"/>
                    </a:solidFill>
                  </a:tcPr>
                </a:tc>
                <a:tc>
                  <a:txBody>
                    <a:bodyPr/>
                    <a:lstStyle/>
                    <a:p>
                      <a:pPr>
                        <a:lnSpc>
                          <a:spcPct val="100000"/>
                        </a:lnSpc>
                        <a:buNone/>
                      </a:pPr>
                      <a:r>
                        <a:rPr lang="en-US" sz="1800" b="1" strike="noStrike" spc="-1" dirty="0">
                          <a:solidFill>
                            <a:srgbClr val="FFFFFF"/>
                          </a:solidFill>
                          <a:latin typeface="Arial"/>
                        </a:rPr>
                        <a:t>Author</a:t>
                      </a:r>
                      <a:endParaRPr lang="en-IN" sz="1800" b="0" strike="noStrike" spc="-1" dirty="0">
                        <a:latin typeface="Arial"/>
                      </a:endParaRPr>
                    </a:p>
                  </a:txBody>
                  <a:tcPr>
                    <a:lnL>
                      <a:noFill/>
                    </a:lnL>
                    <a:lnR>
                      <a:noFill/>
                    </a:lnR>
                    <a:lnT w="12240">
                      <a:solidFill>
                        <a:srgbClr val="FFFFFF"/>
                      </a:solidFill>
                    </a:lnT>
                    <a:lnB>
                      <a:noFill/>
                    </a:lnB>
                    <a:solidFill>
                      <a:srgbClr val="A1D68B"/>
                    </a:solidFill>
                  </a:tcPr>
                </a:tc>
                <a:tc>
                  <a:txBody>
                    <a:bodyPr/>
                    <a:lstStyle/>
                    <a:p>
                      <a:pPr algn="just">
                        <a:lnSpc>
                          <a:spcPct val="100000"/>
                        </a:lnSpc>
                        <a:buNone/>
                      </a:pPr>
                      <a:r>
                        <a:rPr lang="en-US" sz="1800" b="1" strike="noStrike" spc="-1" dirty="0">
                          <a:solidFill>
                            <a:srgbClr val="FFFFFF"/>
                          </a:solidFill>
                          <a:latin typeface="Arial"/>
                        </a:rPr>
                        <a:t>Limitations</a:t>
                      </a:r>
                      <a:endParaRPr lang="en-IN" sz="1800" b="0" strike="noStrike" spc="-1" dirty="0">
                        <a:latin typeface="Arial"/>
                      </a:endParaRPr>
                    </a:p>
                  </a:txBody>
                  <a:tcPr>
                    <a:lnL>
                      <a:noFill/>
                    </a:lnL>
                    <a:lnR>
                      <a:noFill/>
                    </a:lnR>
                    <a:lnT w="12240">
                      <a:solidFill>
                        <a:srgbClr val="FFFFFF"/>
                      </a:solidFill>
                    </a:lnT>
                    <a:lnB>
                      <a:noFill/>
                    </a:lnB>
                    <a:solidFill>
                      <a:srgbClr val="A1D68B"/>
                    </a:solidFill>
                  </a:tcPr>
                </a:tc>
                <a:tc>
                  <a:txBody>
                    <a:bodyPr/>
                    <a:lstStyle/>
                    <a:p>
                      <a:pPr algn="just">
                        <a:lnSpc>
                          <a:spcPct val="100000"/>
                        </a:lnSpc>
                        <a:buNone/>
                      </a:pPr>
                      <a:r>
                        <a:rPr lang="en-US" sz="1800" b="1" strike="noStrike" spc="-1" dirty="0">
                          <a:solidFill>
                            <a:srgbClr val="FFFFFF"/>
                          </a:solidFill>
                          <a:latin typeface="Arial"/>
                        </a:rPr>
                        <a:t>Proposed Improvements</a:t>
                      </a:r>
                      <a:endParaRPr lang="en-IN" sz="1800" b="0" strike="noStrike" spc="-1" dirty="0">
                        <a:latin typeface="Arial"/>
                      </a:endParaRPr>
                    </a:p>
                  </a:txBody>
                  <a:tcPr>
                    <a:lnL>
                      <a:noFill/>
                    </a:lnL>
                    <a:lnR w="12240">
                      <a:solidFill>
                        <a:srgbClr val="FFFFFF"/>
                      </a:solidFill>
                    </a:lnR>
                    <a:lnT w="12240">
                      <a:solidFill>
                        <a:srgbClr val="FFFFFF"/>
                      </a:solidFill>
                    </a:lnT>
                    <a:lnB>
                      <a:noFill/>
                    </a:lnB>
                    <a:solidFill>
                      <a:srgbClr val="A1D68B"/>
                    </a:solidFill>
                  </a:tcPr>
                </a:tc>
                <a:extLst>
                  <a:ext uri="{0D108BD9-81ED-4DB2-BD59-A6C34878D82A}">
                    <a16:rowId xmlns:a16="http://schemas.microsoft.com/office/drawing/2014/main" val="10000"/>
                  </a:ext>
                </a:extLst>
              </a:tr>
              <a:tr h="5578200">
                <a:tc>
                  <a:txBody>
                    <a:bodyPr/>
                    <a:lstStyle/>
                    <a:p>
                      <a:pPr algn="just">
                        <a:lnSpc>
                          <a:spcPct val="100000"/>
                        </a:lnSpc>
                        <a:buNone/>
                      </a:pPr>
                      <a:r>
                        <a:rPr lang="en-US" sz="1800" b="0" strike="noStrike" spc="-1">
                          <a:solidFill>
                            <a:srgbClr val="000000"/>
                          </a:solidFill>
                          <a:latin typeface="Arial"/>
                        </a:rPr>
                        <a:t>4. </a:t>
                      </a:r>
                      <a:endParaRPr lang="en-IN" sz="1800" b="0" strike="noStrike" spc="-1">
                        <a:latin typeface="Arial"/>
                      </a:endParaRPr>
                    </a:p>
                    <a:p>
                      <a:pPr algn="just">
                        <a:lnSpc>
                          <a:spcPct val="100000"/>
                        </a:lnSpc>
                        <a:buNone/>
                      </a:pPr>
                      <a:endParaRPr lang="en-IN" sz="1800" b="0" strike="noStrike" spc="-1">
                        <a:latin typeface="Arial"/>
                      </a:endParaRPr>
                    </a:p>
                    <a:p>
                      <a:pPr algn="just">
                        <a:lnSpc>
                          <a:spcPct val="100000"/>
                        </a:lnSpc>
                        <a:buNone/>
                      </a:pPr>
                      <a:endParaRPr lang="en-IN" sz="1800" b="0" strike="noStrike" spc="-1">
                        <a:latin typeface="Arial"/>
                      </a:endParaRPr>
                    </a:p>
                    <a:p>
                      <a:pPr algn="just">
                        <a:lnSpc>
                          <a:spcPct val="100000"/>
                        </a:lnSpc>
                        <a:buNone/>
                      </a:pPr>
                      <a:endParaRPr lang="en-IN" sz="1800" b="0" strike="noStrike" spc="-1">
                        <a:latin typeface="Arial"/>
                      </a:endParaRPr>
                    </a:p>
                    <a:p>
                      <a:pPr algn="just">
                        <a:lnSpc>
                          <a:spcPct val="100000"/>
                        </a:lnSpc>
                        <a:buNone/>
                      </a:pPr>
                      <a:endParaRPr lang="en-IN" sz="1800" b="0" strike="noStrike" spc="-1">
                        <a:latin typeface="Arial"/>
                      </a:endParaRPr>
                    </a:p>
                    <a:p>
                      <a:pPr algn="just">
                        <a:lnSpc>
                          <a:spcPct val="100000"/>
                        </a:lnSpc>
                        <a:buNone/>
                      </a:pPr>
                      <a:endParaRPr lang="en-IN" sz="1800" b="0" strike="noStrike" spc="-1">
                        <a:latin typeface="Arial"/>
                      </a:endParaRPr>
                    </a:p>
                    <a:p>
                      <a:pPr algn="just">
                        <a:lnSpc>
                          <a:spcPct val="100000"/>
                        </a:lnSpc>
                        <a:buNone/>
                      </a:pPr>
                      <a:endParaRPr lang="en-IN" sz="1800" b="0" strike="noStrike" spc="-1">
                        <a:latin typeface="Arial"/>
                      </a:endParaRPr>
                    </a:p>
                    <a:p>
                      <a:pPr algn="just">
                        <a:lnSpc>
                          <a:spcPct val="100000"/>
                        </a:lnSpc>
                        <a:buNone/>
                      </a:pPr>
                      <a:endParaRPr lang="en-IN" sz="1800" b="0" strike="noStrike" spc="-1">
                        <a:latin typeface="Arial"/>
                      </a:endParaRPr>
                    </a:p>
                    <a:p>
                      <a:pPr algn="just">
                        <a:lnSpc>
                          <a:spcPct val="100000"/>
                        </a:lnSpc>
                        <a:buNone/>
                      </a:pPr>
                      <a:r>
                        <a:rPr lang="en-US" sz="1800" b="0" strike="noStrike" spc="-1">
                          <a:solidFill>
                            <a:srgbClr val="000000"/>
                          </a:solidFill>
                          <a:latin typeface="Arial"/>
                        </a:rPr>
                        <a:t>5.</a:t>
                      </a:r>
                      <a:endParaRPr lang="en-IN" sz="1800" b="0" strike="noStrike" spc="-1">
                        <a:latin typeface="Arial"/>
                      </a:endParaRPr>
                    </a:p>
                    <a:p>
                      <a:pPr algn="just">
                        <a:lnSpc>
                          <a:spcPct val="100000"/>
                        </a:lnSpc>
                        <a:buNone/>
                      </a:pPr>
                      <a:endParaRPr lang="en-IN" sz="1800" b="0" strike="noStrike" spc="-1">
                        <a:latin typeface="Arial"/>
                      </a:endParaRPr>
                    </a:p>
                    <a:p>
                      <a:pPr algn="just">
                        <a:lnSpc>
                          <a:spcPct val="100000"/>
                        </a:lnSpc>
                        <a:buNone/>
                      </a:pPr>
                      <a:endParaRPr lang="en-IN" sz="1800" b="0" strike="noStrike" spc="-1">
                        <a:latin typeface="Arial"/>
                      </a:endParaRPr>
                    </a:p>
                    <a:p>
                      <a:pPr algn="just">
                        <a:lnSpc>
                          <a:spcPct val="100000"/>
                        </a:lnSpc>
                        <a:buNone/>
                      </a:pPr>
                      <a:endParaRPr lang="en-IN" sz="1800" b="0" strike="noStrike" spc="-1">
                        <a:latin typeface="Arial"/>
                      </a:endParaRPr>
                    </a:p>
                    <a:p>
                      <a:pPr algn="just">
                        <a:lnSpc>
                          <a:spcPct val="100000"/>
                        </a:lnSpc>
                        <a:buNone/>
                      </a:pPr>
                      <a:endParaRPr lang="en-IN" sz="1800" b="0" strike="noStrike" spc="-1">
                        <a:latin typeface="Arial"/>
                      </a:endParaRPr>
                    </a:p>
                    <a:p>
                      <a:pPr algn="just">
                        <a:lnSpc>
                          <a:spcPct val="100000"/>
                        </a:lnSpc>
                        <a:buNone/>
                      </a:pPr>
                      <a:endParaRPr lang="en-IN" sz="1800" b="0" strike="noStrike" spc="-1">
                        <a:latin typeface="Arial"/>
                      </a:endParaRPr>
                    </a:p>
                    <a:p>
                      <a:pPr algn="just">
                        <a:lnSpc>
                          <a:spcPct val="100000"/>
                        </a:lnSpc>
                        <a:buNone/>
                      </a:pPr>
                      <a:endParaRPr lang="en-IN" sz="1800" b="0" strike="noStrike" spc="-1">
                        <a:latin typeface="Arial"/>
                      </a:endParaRPr>
                    </a:p>
                    <a:p>
                      <a:pPr algn="just">
                        <a:lnSpc>
                          <a:spcPct val="100000"/>
                        </a:lnSpc>
                        <a:buNone/>
                      </a:pPr>
                      <a:endParaRPr lang="en-IN" sz="1800" b="0" strike="noStrike" spc="-1">
                        <a:latin typeface="Arial"/>
                      </a:endParaRPr>
                    </a:p>
                    <a:p>
                      <a:pPr algn="just">
                        <a:lnSpc>
                          <a:spcPct val="100000"/>
                        </a:lnSpc>
                        <a:buNone/>
                      </a:pPr>
                      <a:endParaRPr lang="en-IN" sz="1800" b="0" strike="noStrike" spc="-1">
                        <a:latin typeface="Arial"/>
                      </a:endParaRPr>
                    </a:p>
                    <a:p>
                      <a:pPr algn="just">
                        <a:lnSpc>
                          <a:spcPct val="100000"/>
                        </a:lnSpc>
                        <a:buNone/>
                      </a:pPr>
                      <a:endParaRPr lang="en-IN" sz="1800" b="0" strike="noStrike" spc="-1">
                        <a:latin typeface="Arial"/>
                      </a:endParaRPr>
                    </a:p>
                    <a:p>
                      <a:pPr algn="just">
                        <a:lnSpc>
                          <a:spcPct val="100000"/>
                        </a:lnSpc>
                        <a:buNone/>
                      </a:pPr>
                      <a:endParaRPr lang="en-IN" sz="1800" b="0" strike="noStrike" spc="-1">
                        <a:latin typeface="Arial"/>
                      </a:endParaRPr>
                    </a:p>
                    <a:p>
                      <a:pPr algn="just">
                        <a:lnSpc>
                          <a:spcPct val="100000"/>
                        </a:lnSpc>
                        <a:buNone/>
                      </a:pPr>
                      <a:endParaRPr lang="en-IN" sz="1800" b="0" strike="noStrike" spc="-1">
                        <a:latin typeface="Arial"/>
                      </a:endParaRPr>
                    </a:p>
                  </a:txBody>
                  <a:tcPr>
                    <a:lnL w="12240">
                      <a:solidFill>
                        <a:srgbClr val="FFFFFF"/>
                      </a:solidFill>
                    </a:lnL>
                    <a:lnR>
                      <a:noFill/>
                    </a:lnR>
                    <a:lnT>
                      <a:noFill/>
                    </a:lnT>
                    <a:lnB w="12240">
                      <a:solidFill>
                        <a:srgbClr val="FFFFFF"/>
                      </a:solidFill>
                    </a:lnB>
                    <a:solidFill>
                      <a:srgbClr val="DFEFDA"/>
                    </a:solidFill>
                  </a:tcPr>
                </a:tc>
                <a:tc>
                  <a:txBody>
                    <a:bodyPr/>
                    <a:lstStyle/>
                    <a:p>
                      <a:pPr>
                        <a:lnSpc>
                          <a:spcPct val="100000"/>
                        </a:lnSpc>
                        <a:buNone/>
                      </a:pPr>
                      <a:r>
                        <a:rPr lang="en-US" sz="1800" b="1" strike="noStrike" spc="-1" dirty="0">
                          <a:solidFill>
                            <a:srgbClr val="000000"/>
                          </a:solidFill>
                          <a:latin typeface="Arial"/>
                        </a:rPr>
                        <a:t>Interpretable Neural Collaborative Filtering for Explainable Recommendation Systems</a:t>
                      </a:r>
                      <a:endParaRPr lang="en-IN" sz="1800" b="0" strike="noStrike" spc="-1" dirty="0">
                        <a:latin typeface="Arial"/>
                      </a:endParaRPr>
                    </a:p>
                    <a:p>
                      <a:pPr>
                        <a:lnSpc>
                          <a:spcPct val="100000"/>
                        </a:lnSpc>
                        <a:buNone/>
                      </a:pPr>
                      <a:endParaRPr lang="en-IN" sz="1800" b="0" strike="noStrike" spc="-1" dirty="0">
                        <a:latin typeface="Arial"/>
                      </a:endParaRPr>
                    </a:p>
                    <a:p>
                      <a:pPr>
                        <a:lnSpc>
                          <a:spcPct val="100000"/>
                        </a:lnSpc>
                        <a:buNone/>
                      </a:pPr>
                      <a:endParaRPr lang="en-IN" sz="1800" b="0" strike="noStrike" spc="-1" dirty="0">
                        <a:latin typeface="Arial"/>
                      </a:endParaRPr>
                    </a:p>
                    <a:p>
                      <a:pPr>
                        <a:lnSpc>
                          <a:spcPct val="100000"/>
                        </a:lnSpc>
                        <a:buNone/>
                      </a:pPr>
                      <a:r>
                        <a:rPr lang="en-US" sz="1800" b="1" strike="noStrike" spc="-1" dirty="0">
                          <a:solidFill>
                            <a:srgbClr val="000000"/>
                          </a:solidFill>
                          <a:latin typeface="Arial"/>
                        </a:rPr>
                        <a:t>Human-Centered Explainable AI: A Survey</a:t>
                      </a:r>
                      <a:endParaRPr lang="en-IN" sz="1800" b="0" strike="noStrike" spc="-1" dirty="0">
                        <a:latin typeface="Arial"/>
                      </a:endParaRPr>
                    </a:p>
                    <a:p>
                      <a:pPr algn="just">
                        <a:lnSpc>
                          <a:spcPct val="100000"/>
                        </a:lnSpc>
                        <a:buNone/>
                      </a:pPr>
                      <a:endParaRPr lang="en-IN" sz="1800" b="0" strike="noStrike" spc="-1" dirty="0">
                        <a:latin typeface="Arial"/>
                      </a:endParaRPr>
                    </a:p>
                    <a:p>
                      <a:pPr algn="just">
                        <a:lnSpc>
                          <a:spcPct val="100000"/>
                        </a:lnSpc>
                        <a:buNone/>
                      </a:pPr>
                      <a:endParaRPr lang="en-IN" sz="1800" b="0" strike="noStrike" spc="-1" dirty="0">
                        <a:latin typeface="Arial"/>
                      </a:endParaRPr>
                    </a:p>
                    <a:p>
                      <a:pPr algn="just">
                        <a:lnSpc>
                          <a:spcPct val="100000"/>
                        </a:lnSpc>
                        <a:buNone/>
                      </a:pPr>
                      <a:endParaRPr lang="en-IN" sz="1800" b="0" strike="noStrike" spc="-1" dirty="0">
                        <a:latin typeface="Arial"/>
                      </a:endParaRPr>
                    </a:p>
                  </a:txBody>
                  <a:tcPr>
                    <a:lnL>
                      <a:noFill/>
                    </a:lnL>
                    <a:lnR>
                      <a:noFill/>
                    </a:lnR>
                    <a:lnT>
                      <a:noFill/>
                    </a:lnT>
                    <a:lnB w="12240">
                      <a:solidFill>
                        <a:srgbClr val="FFFFFF"/>
                      </a:solidFill>
                    </a:lnB>
                    <a:solidFill>
                      <a:srgbClr val="DFEFDA"/>
                    </a:solidFill>
                  </a:tcPr>
                </a:tc>
                <a:tc>
                  <a:txBody>
                    <a:bodyPr/>
                    <a:lstStyle/>
                    <a:p>
                      <a:pPr>
                        <a:lnSpc>
                          <a:spcPct val="100000"/>
                        </a:lnSpc>
                        <a:buNone/>
                      </a:pPr>
                      <a:r>
                        <a:rPr lang="en-US" sz="1800" b="1" strike="noStrike" spc="-1" dirty="0" err="1">
                          <a:solidFill>
                            <a:srgbClr val="000000"/>
                          </a:solidFill>
                          <a:latin typeface="Arial"/>
                        </a:rPr>
                        <a:t>Xiangnan</a:t>
                      </a:r>
                      <a:r>
                        <a:rPr lang="en-US" sz="1800" b="1" strike="noStrike" spc="-1" dirty="0">
                          <a:solidFill>
                            <a:srgbClr val="000000"/>
                          </a:solidFill>
                          <a:latin typeface="Arial"/>
                        </a:rPr>
                        <a:t> He et al</a:t>
                      </a:r>
                      <a:endParaRPr lang="en-IN" sz="1800" b="0" strike="noStrike" spc="-1" dirty="0">
                        <a:latin typeface="Arial"/>
                      </a:endParaRPr>
                    </a:p>
                    <a:p>
                      <a:pPr>
                        <a:lnSpc>
                          <a:spcPct val="100000"/>
                        </a:lnSpc>
                        <a:buNone/>
                      </a:pPr>
                      <a:endParaRPr lang="en-IN" sz="1800" b="0" strike="noStrike" spc="-1" dirty="0">
                        <a:latin typeface="Arial"/>
                      </a:endParaRPr>
                    </a:p>
                    <a:p>
                      <a:pPr>
                        <a:lnSpc>
                          <a:spcPct val="100000"/>
                        </a:lnSpc>
                        <a:buNone/>
                      </a:pPr>
                      <a:endParaRPr lang="en-IN" sz="1800" b="0" strike="noStrike" spc="-1" dirty="0">
                        <a:latin typeface="Arial"/>
                      </a:endParaRPr>
                    </a:p>
                    <a:p>
                      <a:pPr>
                        <a:lnSpc>
                          <a:spcPct val="100000"/>
                        </a:lnSpc>
                        <a:buNone/>
                      </a:pPr>
                      <a:endParaRPr lang="en-IN" sz="1800" b="0" strike="noStrike" spc="-1" dirty="0">
                        <a:latin typeface="Arial"/>
                      </a:endParaRPr>
                    </a:p>
                    <a:p>
                      <a:pPr>
                        <a:lnSpc>
                          <a:spcPct val="100000"/>
                        </a:lnSpc>
                        <a:buNone/>
                      </a:pPr>
                      <a:endParaRPr lang="en-IN" sz="1800" b="0" strike="noStrike" spc="-1" dirty="0">
                        <a:latin typeface="Arial"/>
                      </a:endParaRPr>
                    </a:p>
                    <a:p>
                      <a:pPr>
                        <a:lnSpc>
                          <a:spcPct val="100000"/>
                        </a:lnSpc>
                        <a:buNone/>
                      </a:pPr>
                      <a:endParaRPr lang="en-IN" sz="1800" b="0" strike="noStrike" spc="-1" dirty="0">
                        <a:latin typeface="Arial"/>
                      </a:endParaRPr>
                    </a:p>
                    <a:p>
                      <a:pPr>
                        <a:lnSpc>
                          <a:spcPct val="100000"/>
                        </a:lnSpc>
                        <a:buNone/>
                      </a:pPr>
                      <a:endParaRPr lang="en-IN" sz="1800" b="0" strike="noStrike" spc="-1" dirty="0">
                        <a:latin typeface="Arial"/>
                      </a:endParaRPr>
                    </a:p>
                    <a:p>
                      <a:pPr>
                        <a:lnSpc>
                          <a:spcPct val="100000"/>
                        </a:lnSpc>
                        <a:buNone/>
                      </a:pPr>
                      <a:r>
                        <a:rPr lang="en-US" sz="1800" b="1" strike="noStrike" spc="-1" dirty="0">
                          <a:solidFill>
                            <a:srgbClr val="000000"/>
                          </a:solidFill>
                          <a:latin typeface="Arial"/>
                        </a:rPr>
                        <a:t>Sameer Singh et al</a:t>
                      </a:r>
                      <a:endParaRPr lang="en-IN" sz="1800" b="0" strike="noStrike" spc="-1" dirty="0">
                        <a:latin typeface="Arial"/>
                      </a:endParaRPr>
                    </a:p>
                    <a:p>
                      <a:pPr>
                        <a:lnSpc>
                          <a:spcPct val="100000"/>
                        </a:lnSpc>
                        <a:buNone/>
                      </a:pPr>
                      <a:endParaRPr lang="en-IN" sz="1800" b="0" strike="noStrike" spc="-1" dirty="0">
                        <a:latin typeface="Arial"/>
                      </a:endParaRPr>
                    </a:p>
                  </a:txBody>
                  <a:tcPr>
                    <a:lnL>
                      <a:noFill/>
                    </a:lnL>
                    <a:lnR>
                      <a:noFill/>
                    </a:lnR>
                    <a:lnT>
                      <a:noFill/>
                    </a:lnT>
                    <a:lnB w="12240">
                      <a:solidFill>
                        <a:srgbClr val="FFFFFF"/>
                      </a:solidFill>
                    </a:lnB>
                    <a:solidFill>
                      <a:srgbClr val="DFEFDA"/>
                    </a:solidFill>
                  </a:tcPr>
                </a:tc>
                <a:tc>
                  <a:txBody>
                    <a:bodyPr/>
                    <a:lstStyle/>
                    <a:p>
                      <a:pPr>
                        <a:lnSpc>
                          <a:spcPct val="100000"/>
                        </a:lnSpc>
                        <a:buNone/>
                      </a:pPr>
                      <a:r>
                        <a:rPr lang="en-US" sz="1800" b="0" strike="noStrike" spc="-1" dirty="0">
                          <a:solidFill>
                            <a:srgbClr val="000000"/>
                          </a:solidFill>
                          <a:latin typeface="Arial"/>
                        </a:rPr>
                        <a:t>Focus on specific interaction data: The model relies on user-item interactions (ratings, clicks)</a:t>
                      </a:r>
                      <a:endParaRPr lang="en-IN" sz="1800" b="0" strike="noStrike" spc="-1" dirty="0">
                        <a:latin typeface="Arial"/>
                      </a:endParaRPr>
                    </a:p>
                    <a:p>
                      <a:pPr>
                        <a:lnSpc>
                          <a:spcPct val="100000"/>
                        </a:lnSpc>
                        <a:buNone/>
                      </a:pPr>
                      <a:endParaRPr lang="en-IN" sz="1800" b="0" strike="noStrike" spc="-1" dirty="0">
                        <a:latin typeface="Arial"/>
                      </a:endParaRPr>
                    </a:p>
                    <a:p>
                      <a:pPr>
                        <a:lnSpc>
                          <a:spcPct val="100000"/>
                        </a:lnSpc>
                        <a:buNone/>
                      </a:pPr>
                      <a:endParaRPr lang="en-IN" sz="1800" b="0" strike="noStrike" spc="-1" dirty="0">
                        <a:latin typeface="Arial"/>
                      </a:endParaRPr>
                    </a:p>
                    <a:p>
                      <a:pPr>
                        <a:lnSpc>
                          <a:spcPct val="100000"/>
                        </a:lnSpc>
                        <a:buNone/>
                      </a:pPr>
                      <a:r>
                        <a:rPr lang="en-US" sz="1800" b="0" strike="noStrike" spc="-1" dirty="0">
                          <a:solidFill>
                            <a:srgbClr val="000000"/>
                          </a:solidFill>
                          <a:latin typeface="Arial"/>
                        </a:rPr>
                        <a:t>Limited focus on technical details and user centricity.   </a:t>
                      </a:r>
                      <a:endParaRPr lang="en-IN" sz="1800" b="0" strike="noStrike" spc="-1" dirty="0">
                        <a:latin typeface="Arial"/>
                      </a:endParaRPr>
                    </a:p>
                    <a:p>
                      <a:pPr>
                        <a:lnSpc>
                          <a:spcPct val="100000"/>
                        </a:lnSpc>
                        <a:buNone/>
                      </a:pPr>
                      <a:endParaRPr lang="en-IN" sz="1800" b="0" strike="noStrike" spc="-1" dirty="0">
                        <a:latin typeface="Arial"/>
                      </a:endParaRPr>
                    </a:p>
                    <a:p>
                      <a:pPr>
                        <a:lnSpc>
                          <a:spcPct val="100000"/>
                        </a:lnSpc>
                        <a:buNone/>
                      </a:pPr>
                      <a:endParaRPr lang="en-IN" sz="1800" b="0" strike="noStrike" spc="-1" dirty="0">
                        <a:latin typeface="Arial"/>
                      </a:endParaRPr>
                    </a:p>
                  </a:txBody>
                  <a:tcPr>
                    <a:lnL>
                      <a:noFill/>
                    </a:lnL>
                    <a:lnR>
                      <a:noFill/>
                    </a:lnR>
                    <a:lnT>
                      <a:noFill/>
                    </a:lnT>
                    <a:lnB w="12240">
                      <a:solidFill>
                        <a:srgbClr val="FFFFFF"/>
                      </a:solidFill>
                    </a:lnB>
                    <a:solidFill>
                      <a:srgbClr val="DFEFDA"/>
                    </a:solidFill>
                  </a:tcPr>
                </a:tc>
                <a:tc>
                  <a:txBody>
                    <a:bodyPr/>
                    <a:lstStyle/>
                    <a:p>
                      <a:pPr>
                        <a:lnSpc>
                          <a:spcPct val="100000"/>
                        </a:lnSpc>
                        <a:buNone/>
                      </a:pPr>
                      <a:r>
                        <a:rPr lang="en-IN" sz="1800" b="0" strike="noStrike" spc="-1" dirty="0">
                          <a:latin typeface="Arial"/>
                        </a:rPr>
                        <a:t>Incorporate additional user data: Explore ways to integrate user reviews</a:t>
                      </a:r>
                    </a:p>
                    <a:p>
                      <a:pPr>
                        <a:lnSpc>
                          <a:spcPct val="100000"/>
                        </a:lnSpc>
                        <a:buNone/>
                      </a:pPr>
                      <a:endParaRPr lang="en-IN" sz="1800" b="0" strike="noStrike" spc="-1" dirty="0">
                        <a:latin typeface="Arial"/>
                      </a:endParaRPr>
                    </a:p>
                    <a:p>
                      <a:pPr>
                        <a:lnSpc>
                          <a:spcPct val="100000"/>
                        </a:lnSpc>
                        <a:buNone/>
                      </a:pPr>
                      <a:endParaRPr lang="en-IN" sz="1800" b="0" strike="noStrike" spc="-1" dirty="0">
                        <a:latin typeface="Arial"/>
                      </a:endParaRPr>
                    </a:p>
                    <a:p>
                      <a:pPr>
                        <a:lnSpc>
                          <a:spcPct val="100000"/>
                        </a:lnSpc>
                        <a:buNone/>
                      </a:pPr>
                      <a:endParaRPr lang="en-IN" sz="1800" b="0" strike="noStrike" spc="-1" dirty="0">
                        <a:latin typeface="Arial"/>
                      </a:endParaRPr>
                    </a:p>
                    <a:p>
                      <a:pPr>
                        <a:lnSpc>
                          <a:spcPct val="100000"/>
                        </a:lnSpc>
                        <a:buNone/>
                      </a:pPr>
                      <a:endParaRPr lang="en-IN" sz="1800" b="0" strike="noStrike" spc="-1" dirty="0">
                        <a:latin typeface="Arial"/>
                      </a:endParaRPr>
                    </a:p>
                    <a:p>
                      <a:pPr>
                        <a:lnSpc>
                          <a:spcPct val="100000"/>
                        </a:lnSpc>
                        <a:buNone/>
                      </a:pPr>
                      <a:r>
                        <a:rPr lang="en-IN" sz="1800" b="0" strike="noStrike" spc="-1" dirty="0">
                          <a:latin typeface="Arial"/>
                        </a:rPr>
                        <a:t>Focus on specific XAI techniques that align well with user-centricity </a:t>
                      </a:r>
                    </a:p>
                  </a:txBody>
                  <a:tcPr>
                    <a:lnL>
                      <a:noFill/>
                    </a:lnL>
                    <a:lnR w="12240">
                      <a:solidFill>
                        <a:srgbClr val="FFFFFF"/>
                      </a:solidFill>
                    </a:lnR>
                    <a:lnT>
                      <a:noFill/>
                    </a:lnT>
                    <a:lnB w="12240">
                      <a:solidFill>
                        <a:srgbClr val="FFFFFF"/>
                      </a:solidFill>
                    </a:lnB>
                    <a:solidFill>
                      <a:srgbClr val="DFEFDA"/>
                    </a:solidFill>
                  </a:tcPr>
                </a:tc>
                <a:extLst>
                  <a:ext uri="{0D108BD9-81ED-4DB2-BD59-A6C34878D82A}">
                    <a16:rowId xmlns:a16="http://schemas.microsoft.com/office/drawing/2014/main" val="10001"/>
                  </a:ext>
                </a:extLst>
              </a:tr>
            </a:tbl>
          </a:graphicData>
        </a:graphic>
      </p:graphicFrame>
      <p:sp>
        <p:nvSpPr>
          <p:cNvPr id="110" name="TextBox 2"/>
          <p:cNvSpPr/>
          <p:nvPr/>
        </p:nvSpPr>
        <p:spPr>
          <a:xfrm>
            <a:off x="1242360" y="0"/>
            <a:ext cx="7926840" cy="455040"/>
          </a:xfrm>
          <a:prstGeom prst="rect">
            <a:avLst/>
          </a:prstGeom>
          <a:noFill/>
          <a:ln w="0">
            <a:noFill/>
          </a:ln>
        </p:spPr>
        <p:style>
          <a:lnRef idx="0">
            <a:scrgbClr r="0" g="0" b="0"/>
          </a:lnRef>
          <a:fillRef idx="0">
            <a:scrgbClr r="0" g="0" b="0"/>
          </a:fillRef>
          <a:effectRef idx="0">
            <a:scrgbClr r="0" g="0" b="0"/>
          </a:effectRef>
          <a:fontRef idx="minor"/>
        </p:style>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p:nvPr>
        </p:nvSpPr>
        <p:spPr>
          <a:xfrm>
            <a:off x="1080000" y="-1440000"/>
            <a:ext cx="10519200" cy="4533480"/>
          </a:xfrm>
          <a:prstGeom prst="rect">
            <a:avLst/>
          </a:prstGeom>
          <a:noFill/>
          <a:ln w="0">
            <a:noFill/>
          </a:ln>
        </p:spPr>
        <p:txBody>
          <a:bodyPr lIns="90000" tIns="45000" rIns="90000" bIns="45000" numCol="1" spcCol="0" anchor="ctr">
            <a:noAutofit/>
          </a:bodyPr>
          <a:lstStyle/>
          <a:p>
            <a:pPr>
              <a:lnSpc>
                <a:spcPct val="120000"/>
              </a:lnSpc>
              <a:spcBef>
                <a:spcPts val="1001"/>
              </a:spcBef>
              <a:spcAft>
                <a:spcPts val="601"/>
              </a:spcAft>
              <a:buNone/>
              <a:tabLst>
                <a:tab pos="0" algn="l"/>
              </a:tabLst>
            </a:pPr>
            <a:r>
              <a:rPr lang="en-US" sz="2400" b="1" u="sng" strike="noStrike" spc="-1">
                <a:solidFill>
                  <a:srgbClr val="FFFFFF"/>
                </a:solidFill>
                <a:uFillTx/>
                <a:latin typeface="Arial"/>
              </a:rPr>
              <a:t>Module 1 : </a:t>
            </a:r>
            <a:r>
              <a:rPr lang="en-US" sz="2000" b="1" u="sng" strike="noStrike" spc="-1">
                <a:solidFill>
                  <a:srgbClr val="FFFFFF"/>
                </a:solidFill>
                <a:uFillTx/>
                <a:latin typeface="Arial"/>
              </a:rPr>
              <a:t>Data Collection and Preprocessing</a:t>
            </a:r>
            <a:endParaRPr lang="en-IN" sz="2000" b="0" strike="noStrike" spc="-1">
              <a:latin typeface="Arial"/>
            </a:endParaRPr>
          </a:p>
          <a:p>
            <a:pPr>
              <a:lnSpc>
                <a:spcPct val="120000"/>
              </a:lnSpc>
              <a:spcBef>
                <a:spcPts val="1001"/>
              </a:spcBef>
              <a:spcAft>
                <a:spcPts val="601"/>
              </a:spcAft>
              <a:buNone/>
              <a:tabLst>
                <a:tab pos="0" algn="l"/>
              </a:tabLst>
            </a:pPr>
            <a:endParaRPr lang="en-IN" sz="2000" b="0" strike="noStrike" spc="-1">
              <a:latin typeface="Arial"/>
            </a:endParaRPr>
          </a:p>
          <a:p>
            <a:pPr>
              <a:lnSpc>
                <a:spcPct val="120000"/>
              </a:lnSpc>
              <a:spcBef>
                <a:spcPts val="1001"/>
              </a:spcBef>
              <a:spcAft>
                <a:spcPts val="601"/>
              </a:spcAft>
              <a:buNone/>
              <a:tabLst>
                <a:tab pos="0" algn="l"/>
              </a:tabLst>
            </a:pPr>
            <a:endParaRPr lang="en-IN" sz="2000" b="0" strike="noStrike" spc="-1">
              <a:latin typeface="Arial"/>
            </a:endParaRPr>
          </a:p>
        </p:txBody>
      </p:sp>
      <p:pic>
        <p:nvPicPr>
          <p:cNvPr id="112" name="Picture 111"/>
          <p:cNvPicPr/>
          <p:nvPr/>
        </p:nvPicPr>
        <p:blipFill>
          <a:blip r:embed="rId2"/>
          <a:srcRect t="15608" r="32317" b="13519"/>
          <a:stretch/>
        </p:blipFill>
        <p:spPr>
          <a:xfrm>
            <a:off x="266124" y="826740"/>
            <a:ext cx="7692984" cy="4637880"/>
          </a:xfrm>
          <a:prstGeom prst="rect">
            <a:avLst/>
          </a:prstGeom>
          <a:ln w="0">
            <a:noFill/>
          </a:ln>
        </p:spPr>
      </p:pic>
      <p:pic>
        <p:nvPicPr>
          <p:cNvPr id="113" name="Picture 112"/>
          <p:cNvPicPr/>
          <p:nvPr/>
        </p:nvPicPr>
        <p:blipFill>
          <a:blip r:embed="rId3"/>
          <a:srcRect t="15608" r="38222" b="13519"/>
          <a:stretch/>
        </p:blipFill>
        <p:spPr>
          <a:xfrm>
            <a:off x="4770000" y="2137824"/>
            <a:ext cx="7242000" cy="4637880"/>
          </a:xfrm>
          <a:prstGeom prst="rect">
            <a:avLst/>
          </a:prstGeom>
          <a:ln w="0">
            <a:noFill/>
          </a:ln>
        </p:spPr>
      </p:pic>
      <p:sp>
        <p:nvSpPr>
          <p:cNvPr id="115" name="TextBox 114"/>
          <p:cNvSpPr txBox="1"/>
          <p:nvPr/>
        </p:nvSpPr>
        <p:spPr>
          <a:xfrm>
            <a:off x="3036000" y="493200"/>
            <a:ext cx="3060000" cy="232200"/>
          </a:xfrm>
          <a:prstGeom prst="rect">
            <a:avLst/>
          </a:prstGeom>
          <a:noFill/>
          <a:ln w="0">
            <a:noFill/>
          </a:ln>
        </p:spPr>
        <p:txBody>
          <a:bodyPr lIns="90000" tIns="45000" rIns="90000" bIns="45000" anchor="t">
            <a:noAutofit/>
          </a:bodyPr>
          <a:lstStyle/>
          <a:p>
            <a:r>
              <a:rPr lang="en-IN" sz="1000" b="0" strike="noStrike" spc="-1" dirty="0">
                <a:solidFill>
                  <a:srgbClr val="FFFFFF"/>
                </a:solidFill>
                <a:latin typeface="Arial"/>
              </a:rPr>
              <a:t>House Price Prediction</a:t>
            </a:r>
          </a:p>
        </p:txBody>
      </p:sp>
      <p:sp>
        <p:nvSpPr>
          <p:cNvPr id="116" name="TextBox 115"/>
          <p:cNvSpPr txBox="1"/>
          <p:nvPr/>
        </p:nvSpPr>
        <p:spPr>
          <a:xfrm>
            <a:off x="8188560" y="1905624"/>
            <a:ext cx="2235600" cy="232200"/>
          </a:xfrm>
          <a:prstGeom prst="rect">
            <a:avLst/>
          </a:prstGeom>
          <a:noFill/>
          <a:ln w="0">
            <a:noFill/>
          </a:ln>
        </p:spPr>
        <p:txBody>
          <a:bodyPr lIns="90000" tIns="45000" rIns="90000" bIns="45000" anchor="t">
            <a:noAutofit/>
          </a:bodyPr>
          <a:lstStyle/>
          <a:p>
            <a:r>
              <a:rPr lang="en-IN" sz="1000" b="0" strike="noStrike" spc="-1" dirty="0">
                <a:solidFill>
                  <a:srgbClr val="FFFFFF"/>
                </a:solidFill>
                <a:latin typeface="Arial"/>
              </a:rPr>
              <a:t>Titanic Survivor Prediction</a:t>
            </a:r>
            <a:endParaRPr lang="en-IN" sz="1000" b="0" strike="noStrike" spc="-1" dirty="0">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TM16401375[[fn=Madison]]</Template>
  <TotalTime>779</TotalTime>
  <Words>976</Words>
  <Application>Microsoft Office PowerPoint</Application>
  <PresentationFormat>Widescreen</PresentationFormat>
  <Paragraphs>178</Paragraphs>
  <Slides>20</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20</vt:i4>
      </vt:variant>
    </vt:vector>
  </HeadingPairs>
  <TitlesOfParts>
    <vt:vector size="27" baseType="lpstr">
      <vt:lpstr>Arial</vt:lpstr>
      <vt:lpstr>Symbol</vt:lpstr>
      <vt:lpstr>Times New Roman</vt:lpstr>
      <vt:lpstr>Wingdings</vt:lpstr>
      <vt:lpstr>Wingdings 3</vt:lpstr>
      <vt:lpstr>Office Theme</vt:lpstr>
      <vt:lpstr>Office Theme</vt:lpstr>
      <vt:lpstr>Explainable Artificial Intelligence (XAI)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Scopes: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Explainable Artificial Intelligence (XAI)</dc:title>
  <dc:subject/>
  <dc:creator>Abhi Ragh</dc:creator>
  <dc:description/>
  <cp:lastModifiedBy>Abhi Ragh</cp:lastModifiedBy>
  <cp:revision>17</cp:revision>
  <dcterms:created xsi:type="dcterms:W3CDTF">2024-02-08T15:00:04Z</dcterms:created>
  <dcterms:modified xsi:type="dcterms:W3CDTF">2024-05-06T15:45:07Z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r8>7</vt:r8>
  </property>
</Properties>
</file>