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Lst>
  <p:notesMasterIdLst>
    <p:notesMasterId r:id="rId48"/>
  </p:notesMasterIdLst>
  <p:sldIdLst>
    <p:sldId id="256" r:id="rId11"/>
    <p:sldId id="257" r:id="rId12"/>
    <p:sldId id="258" r:id="rId13"/>
    <p:sldId id="259" r:id="rId14"/>
    <p:sldId id="273" r:id="rId15"/>
    <p:sldId id="274" r:id="rId16"/>
    <p:sldId id="272" r:id="rId17"/>
    <p:sldId id="295" r:id="rId18"/>
    <p:sldId id="261" r:id="rId19"/>
    <p:sldId id="262" r:id="rId20"/>
    <p:sldId id="275" r:id="rId21"/>
    <p:sldId id="276" r:id="rId22"/>
    <p:sldId id="277" r:id="rId23"/>
    <p:sldId id="278" r:id="rId24"/>
    <p:sldId id="279" r:id="rId25"/>
    <p:sldId id="263" r:id="rId26"/>
    <p:sldId id="264" r:id="rId27"/>
    <p:sldId id="280" r:id="rId28"/>
    <p:sldId id="281" r:id="rId29"/>
    <p:sldId id="282" r:id="rId30"/>
    <p:sldId id="283" r:id="rId31"/>
    <p:sldId id="284" r:id="rId32"/>
    <p:sldId id="265" r:id="rId33"/>
    <p:sldId id="287" r:id="rId34"/>
    <p:sldId id="288" r:id="rId35"/>
    <p:sldId id="289" r:id="rId36"/>
    <p:sldId id="266" r:id="rId37"/>
    <p:sldId id="290" r:id="rId38"/>
    <p:sldId id="291" r:id="rId39"/>
    <p:sldId id="267" r:id="rId40"/>
    <p:sldId id="292" r:id="rId41"/>
    <p:sldId id="268" r:id="rId42"/>
    <p:sldId id="293" r:id="rId43"/>
    <p:sldId id="269" r:id="rId44"/>
    <p:sldId id="270" r:id="rId45"/>
    <p:sldId id="294" r:id="rId46"/>
    <p:sldId id="271"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3F4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F606C-0C5D-4D6C-B03D-98BF7C65556D}"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CAF1A-C442-4069-B38C-41416656790B}" type="slidenum">
              <a:rPr lang="en-IN" smtClean="0"/>
              <a:t>‹#›</a:t>
            </a:fld>
            <a:endParaRPr lang="en-IN"/>
          </a:p>
        </p:txBody>
      </p:sp>
    </p:spTree>
    <p:extLst>
      <p:ext uri="{BB962C8B-B14F-4D97-AF65-F5344CB8AC3E}">
        <p14:creationId xmlns:p14="http://schemas.microsoft.com/office/powerpoint/2010/main" val="41428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20000" y="444960"/>
            <a:ext cx="7703640" cy="57240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 name="PlaceHolder 2"/>
          <p:cNvSpPr>
            <a:spLocks noGrp="1"/>
          </p:cNvSpPr>
          <p:nvPr>
            <p:ph type="subTitle"/>
          </p:nvPr>
        </p:nvSpPr>
        <p:spPr>
          <a:xfrm>
            <a:off x="720000" y="1380960"/>
            <a:ext cx="7343280" cy="311832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_1_1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039920" y="1807200"/>
            <a:ext cx="4084200" cy="1923120"/>
          </a:xfrm>
          <a:prstGeom prst="rect">
            <a:avLst/>
          </a:prstGeom>
          <a:noFill/>
          <a:ln w="0">
            <a:noFill/>
          </a:ln>
        </p:spPr>
        <p:txBody>
          <a:bodyPr lIns="91440" tIns="91440" rIns="91440" bIns="91440" anchor="t">
            <a:noAutofit/>
          </a:bodyPr>
          <a:lstStyle/>
          <a:p>
            <a:pPr indent="0">
              <a:buNone/>
            </a:pPr>
            <a:r>
              <a:rPr lang="en-IN" sz="4400" b="0" strike="noStrike" spc="-1">
                <a:solidFill>
                  <a:srgbClr val="000000"/>
                </a:solidFill>
                <a:latin typeface="Arial"/>
              </a:rPr>
              <a:t>Click to edit the title text format</a:t>
            </a:r>
          </a:p>
        </p:txBody>
      </p:sp>
      <p:sp>
        <p:nvSpPr>
          <p:cNvPr id="4" name="Google Shape;11;p2"/>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Google Shape;131;p23"/>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444960"/>
            <a:ext cx="6070320" cy="572400"/>
          </a:xfrm>
          <a:prstGeom prst="rect">
            <a:avLst/>
          </a:prstGeom>
          <a:noFill/>
          <a:ln w="0">
            <a:noFill/>
          </a:ln>
        </p:spPr>
        <p:txBody>
          <a:bodyPr lIns="91440" tIns="91440" rIns="91440" bIns="91440" anchor="t">
            <a:noAutofit/>
          </a:bodyPr>
          <a:lstStyle/>
          <a:p>
            <a:pPr indent="0">
              <a:buNone/>
            </a:pPr>
            <a:r>
              <a:rPr lang="en-IN" sz="3000" b="0" strike="noStrike" spc="-1">
                <a:solidFill>
                  <a:srgbClr val="000000"/>
                </a:solidFill>
                <a:latin typeface="Arial"/>
              </a:rPr>
              <a:t>Click to edit the title text format</a:t>
            </a:r>
          </a:p>
        </p:txBody>
      </p:sp>
      <p:sp>
        <p:nvSpPr>
          <p:cNvPr id="6" name="Google Shape;29;p6"/>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4329360" y="826200"/>
            <a:ext cx="4014720" cy="572400"/>
          </a:xfrm>
          <a:prstGeom prst="rect">
            <a:avLst/>
          </a:prstGeom>
          <a:noFill/>
          <a:ln w="0">
            <a:noFill/>
          </a:ln>
        </p:spPr>
        <p:txBody>
          <a:bodyPr lIns="91440" tIns="91440" rIns="91440" bIns="91440" anchor="t">
            <a:noAutofit/>
          </a:bodyPr>
          <a:lstStyle/>
          <a:p>
            <a:pPr indent="0">
              <a:buNone/>
            </a:pPr>
            <a:r>
              <a:rPr lang="en-IN" sz="3000" b="0" strike="noStrike" spc="-1">
                <a:solidFill>
                  <a:srgbClr val="000000"/>
                </a:solidFill>
                <a:latin typeface="Arial"/>
              </a:rPr>
              <a:t>Click to edit the title text format</a:t>
            </a:r>
          </a:p>
        </p:txBody>
      </p:sp>
      <p:sp>
        <p:nvSpPr>
          <p:cNvPr id="10" name="PlaceHolder 2"/>
          <p:cNvSpPr>
            <a:spLocks noGrp="1"/>
          </p:cNvSpPr>
          <p:nvPr>
            <p:ph type="body"/>
          </p:nvPr>
        </p:nvSpPr>
        <p:spPr>
          <a:xfrm>
            <a:off x="4335840" y="1602360"/>
            <a:ext cx="3813120" cy="2371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1" name="Google Shape;33;p7"/>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713160" y="1033200"/>
            <a:ext cx="4401720" cy="1570320"/>
          </a:xfrm>
          <a:prstGeom prst="rect">
            <a:avLst/>
          </a:prstGeom>
          <a:noFill/>
          <a:ln w="0">
            <a:noFill/>
          </a:ln>
        </p:spPr>
        <p:txBody>
          <a:bodyPr lIns="91440" tIns="91440" rIns="91440" bIns="91440" anchor="t">
            <a:noAutofit/>
          </a:bodyPr>
          <a:lstStyle/>
          <a:p>
            <a:pPr indent="0">
              <a:buNone/>
            </a:pPr>
            <a:r>
              <a:rPr lang="en-IN" sz="4900" b="0" strike="noStrike" spc="-1">
                <a:solidFill>
                  <a:srgbClr val="000000"/>
                </a:solidFill>
                <a:latin typeface="Arial"/>
              </a:rPr>
              <a:t>Click to edit the title text format</a:t>
            </a:r>
          </a:p>
        </p:txBody>
      </p:sp>
      <p:sp>
        <p:nvSpPr>
          <p:cNvPr id="13" name="Google Shape;40;p9"/>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1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5571360" y="430200"/>
            <a:ext cx="306360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16" name="PlaceHolder 2"/>
          <p:cNvSpPr>
            <a:spLocks noGrp="1"/>
          </p:cNvSpPr>
          <p:nvPr>
            <p:ph type="title"/>
          </p:nvPr>
        </p:nvSpPr>
        <p:spPr>
          <a:xfrm>
            <a:off x="5571360" y="1505520"/>
            <a:ext cx="308592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17" name="PlaceHolder 3"/>
          <p:cNvSpPr>
            <a:spLocks noGrp="1"/>
          </p:cNvSpPr>
          <p:nvPr>
            <p:ph type="title"/>
          </p:nvPr>
        </p:nvSpPr>
        <p:spPr>
          <a:xfrm>
            <a:off x="5571360" y="2580840"/>
            <a:ext cx="306360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18" name="PlaceHolder 4"/>
          <p:cNvSpPr>
            <a:spLocks noGrp="1"/>
          </p:cNvSpPr>
          <p:nvPr>
            <p:ph type="title"/>
          </p:nvPr>
        </p:nvSpPr>
        <p:spPr>
          <a:xfrm>
            <a:off x="5571360" y="3655800"/>
            <a:ext cx="306360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19" name="PlaceHolder 5"/>
          <p:cNvSpPr>
            <a:spLocks noGrp="1"/>
          </p:cNvSpPr>
          <p:nvPr>
            <p:ph type="title"/>
          </p:nvPr>
        </p:nvSpPr>
        <p:spPr>
          <a:xfrm>
            <a:off x="720000" y="365760"/>
            <a:ext cx="1980720" cy="572400"/>
          </a:xfrm>
          <a:prstGeom prst="rect">
            <a:avLst/>
          </a:prstGeom>
          <a:noFill/>
          <a:ln w="0">
            <a:noFill/>
          </a:ln>
        </p:spPr>
        <p:txBody>
          <a:bodyPr lIns="91440" tIns="91440" rIns="91440" bIns="91440" anchor="t">
            <a:noAutofit/>
          </a:bodyPr>
          <a:lstStyle/>
          <a:p>
            <a:pPr indent="0">
              <a:buNone/>
            </a:pPr>
            <a:r>
              <a:rPr lang="en-IN" sz="3600" b="0" strike="noStrike" spc="-1">
                <a:solidFill>
                  <a:srgbClr val="000000"/>
                </a:solidFill>
                <a:latin typeface="Arial"/>
              </a:rPr>
              <a:t>Click to edit the title text format</a:t>
            </a:r>
          </a:p>
        </p:txBody>
      </p:sp>
      <p:sp>
        <p:nvSpPr>
          <p:cNvPr id="20" name="PlaceHolder 6"/>
          <p:cNvSpPr>
            <a:spLocks noGrp="1"/>
          </p:cNvSpPr>
          <p:nvPr>
            <p:ph type="title"/>
          </p:nvPr>
        </p:nvSpPr>
        <p:spPr>
          <a:xfrm>
            <a:off x="4099680" y="374040"/>
            <a:ext cx="1325520" cy="1022760"/>
          </a:xfrm>
          <a:prstGeom prst="rect">
            <a:avLst/>
          </a:prstGeom>
          <a:noFill/>
          <a:ln w="0">
            <a:noFill/>
          </a:ln>
        </p:spPr>
        <p:txBody>
          <a:bodyPr lIns="91440" tIns="91440" rIns="91440" bIns="91440" anchor="t">
            <a:noAutofit/>
          </a:bodyPr>
          <a:lstStyle/>
          <a:p>
            <a:pPr indent="0" algn="ctr">
              <a:lnSpc>
                <a:spcPct val="100000"/>
              </a:lnSpc>
              <a:buNone/>
            </a:pPr>
            <a:r>
              <a:rPr lang="en-IN" sz="5400" b="1" strike="noStrike" spc="-1">
                <a:solidFill>
                  <a:schemeClr val="dk1"/>
                </a:solidFill>
                <a:latin typeface="Questrial"/>
                <a:ea typeface="Questrial"/>
              </a:rPr>
              <a:t>xx%</a:t>
            </a:r>
            <a:endParaRPr lang="en-IN" sz="5400" b="0" strike="noStrike" spc="-1">
              <a:solidFill>
                <a:srgbClr val="000000"/>
              </a:solidFill>
              <a:latin typeface="Arial"/>
            </a:endParaRPr>
          </a:p>
        </p:txBody>
      </p:sp>
      <p:sp>
        <p:nvSpPr>
          <p:cNvPr id="21" name="PlaceHolder 7"/>
          <p:cNvSpPr>
            <a:spLocks noGrp="1"/>
          </p:cNvSpPr>
          <p:nvPr>
            <p:ph type="title"/>
          </p:nvPr>
        </p:nvSpPr>
        <p:spPr>
          <a:xfrm>
            <a:off x="4099680" y="2557800"/>
            <a:ext cx="1325520" cy="1022760"/>
          </a:xfrm>
          <a:prstGeom prst="rect">
            <a:avLst/>
          </a:prstGeom>
          <a:noFill/>
          <a:ln w="0">
            <a:noFill/>
          </a:ln>
        </p:spPr>
        <p:txBody>
          <a:bodyPr lIns="91440" tIns="91440" rIns="91440" bIns="91440" anchor="t">
            <a:noAutofit/>
          </a:bodyPr>
          <a:lstStyle/>
          <a:p>
            <a:pPr indent="0" algn="ctr">
              <a:lnSpc>
                <a:spcPct val="100000"/>
              </a:lnSpc>
              <a:buNone/>
            </a:pPr>
            <a:r>
              <a:rPr lang="en-IN" sz="5400" b="1" strike="noStrike" spc="-1">
                <a:solidFill>
                  <a:schemeClr val="dk1"/>
                </a:solidFill>
                <a:latin typeface="Questrial"/>
                <a:ea typeface="Questrial"/>
              </a:rPr>
              <a:t>xx%</a:t>
            </a:r>
            <a:endParaRPr lang="en-IN" sz="5400" b="0" strike="noStrike" spc="-1">
              <a:solidFill>
                <a:srgbClr val="000000"/>
              </a:solidFill>
              <a:latin typeface="Arial"/>
            </a:endParaRPr>
          </a:p>
        </p:txBody>
      </p:sp>
      <p:sp>
        <p:nvSpPr>
          <p:cNvPr id="22" name="PlaceHolder 8"/>
          <p:cNvSpPr>
            <a:spLocks noGrp="1"/>
          </p:cNvSpPr>
          <p:nvPr>
            <p:ph type="title"/>
          </p:nvPr>
        </p:nvSpPr>
        <p:spPr>
          <a:xfrm>
            <a:off x="4099680" y="1465920"/>
            <a:ext cx="1325520" cy="1022760"/>
          </a:xfrm>
          <a:prstGeom prst="rect">
            <a:avLst/>
          </a:prstGeom>
          <a:noFill/>
          <a:ln w="0">
            <a:noFill/>
          </a:ln>
        </p:spPr>
        <p:txBody>
          <a:bodyPr lIns="91440" tIns="91440" rIns="91440" bIns="91440" anchor="t">
            <a:noAutofit/>
          </a:bodyPr>
          <a:lstStyle/>
          <a:p>
            <a:pPr indent="0" algn="ctr">
              <a:lnSpc>
                <a:spcPct val="100000"/>
              </a:lnSpc>
              <a:buNone/>
            </a:pPr>
            <a:r>
              <a:rPr lang="en-IN" sz="5400" b="1" strike="noStrike" spc="-1">
                <a:solidFill>
                  <a:schemeClr val="dk1"/>
                </a:solidFill>
                <a:latin typeface="Questrial"/>
                <a:ea typeface="Questrial"/>
              </a:rPr>
              <a:t>xx%</a:t>
            </a:r>
            <a:endParaRPr lang="en-IN" sz="5400" b="0" strike="noStrike" spc="-1">
              <a:solidFill>
                <a:srgbClr val="000000"/>
              </a:solidFill>
              <a:latin typeface="Arial"/>
            </a:endParaRPr>
          </a:p>
        </p:txBody>
      </p:sp>
      <p:sp>
        <p:nvSpPr>
          <p:cNvPr id="23" name="PlaceHolder 9"/>
          <p:cNvSpPr>
            <a:spLocks noGrp="1"/>
          </p:cNvSpPr>
          <p:nvPr>
            <p:ph type="title"/>
          </p:nvPr>
        </p:nvSpPr>
        <p:spPr>
          <a:xfrm>
            <a:off x="4099680" y="3649680"/>
            <a:ext cx="1325520" cy="1022760"/>
          </a:xfrm>
          <a:prstGeom prst="rect">
            <a:avLst/>
          </a:prstGeom>
          <a:noFill/>
          <a:ln w="0">
            <a:noFill/>
          </a:ln>
        </p:spPr>
        <p:txBody>
          <a:bodyPr lIns="91440" tIns="91440" rIns="91440" bIns="91440" anchor="t">
            <a:noAutofit/>
          </a:bodyPr>
          <a:lstStyle/>
          <a:p>
            <a:pPr indent="0" algn="ctr">
              <a:lnSpc>
                <a:spcPct val="100000"/>
              </a:lnSpc>
              <a:buNone/>
            </a:pPr>
            <a:r>
              <a:rPr lang="en-IN" sz="5400" b="1" strike="noStrike" spc="-1">
                <a:solidFill>
                  <a:schemeClr val="dk1"/>
                </a:solidFill>
                <a:latin typeface="Questrial"/>
                <a:ea typeface="Questrial"/>
              </a:rPr>
              <a:t>xx%</a:t>
            </a:r>
            <a:endParaRPr lang="en-IN" sz="5400" b="0" strike="noStrike" spc="-1">
              <a:solidFill>
                <a:srgbClr val="000000"/>
              </a:solidFill>
              <a:latin typeface="Arial"/>
            </a:endParaRPr>
          </a:p>
        </p:txBody>
      </p:sp>
      <p:sp>
        <p:nvSpPr>
          <p:cNvPr id="24" name="Google Shape;63;p13"/>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25" name="PlaceHolder 10"/>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en-IN" sz="3000" b="0" strike="noStrike" spc="-1">
                <a:solidFill>
                  <a:srgbClr val="000000"/>
                </a:solidFill>
                <a:latin typeface="Arial"/>
              </a:rPr>
              <a:t>Click to edit the title text format</a:t>
            </a:r>
          </a:p>
        </p:txBody>
      </p:sp>
      <p:sp>
        <p:nvSpPr>
          <p:cNvPr id="27" name="PlaceHolder 2"/>
          <p:cNvSpPr>
            <a:spLocks noGrp="1"/>
          </p:cNvSpPr>
          <p:nvPr>
            <p:ph type="body"/>
          </p:nvPr>
        </p:nvSpPr>
        <p:spPr>
          <a:xfrm>
            <a:off x="720000" y="1380960"/>
            <a:ext cx="7343280" cy="3118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28" name="Google Shape;75;p16"/>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10640" y="3380040"/>
            <a:ext cx="180468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30" name="PlaceHolder 2"/>
          <p:cNvSpPr>
            <a:spLocks noGrp="1"/>
          </p:cNvSpPr>
          <p:nvPr>
            <p:ph type="title"/>
          </p:nvPr>
        </p:nvSpPr>
        <p:spPr>
          <a:xfrm>
            <a:off x="710640" y="1223280"/>
            <a:ext cx="180468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31" name="PlaceHolder 3"/>
          <p:cNvSpPr>
            <a:spLocks noGrp="1"/>
          </p:cNvSpPr>
          <p:nvPr>
            <p:ph type="title"/>
          </p:nvPr>
        </p:nvSpPr>
        <p:spPr>
          <a:xfrm>
            <a:off x="710640" y="2301120"/>
            <a:ext cx="1804680" cy="527400"/>
          </a:xfrm>
          <a:prstGeom prst="rect">
            <a:avLst/>
          </a:prstGeom>
          <a:noFill/>
          <a:ln w="0">
            <a:noFill/>
          </a:ln>
        </p:spPr>
        <p:txBody>
          <a:bodyPr lIns="91440" tIns="91440" rIns="91440" bIns="91440" anchor="t">
            <a:noAutofit/>
          </a:bodyPr>
          <a:lstStyle/>
          <a:p>
            <a:pPr indent="0">
              <a:buNone/>
            </a:pPr>
            <a:r>
              <a:rPr lang="en-IN" sz="2400" b="0" strike="noStrike" spc="-1">
                <a:solidFill>
                  <a:srgbClr val="000000"/>
                </a:solidFill>
                <a:latin typeface="Arial"/>
              </a:rPr>
              <a:t>Click to edit the title text format</a:t>
            </a:r>
          </a:p>
        </p:txBody>
      </p:sp>
      <p:sp>
        <p:nvSpPr>
          <p:cNvPr id="32" name="PlaceHolder 4"/>
          <p:cNvSpPr>
            <a:spLocks noGrp="1"/>
          </p:cNvSpPr>
          <p:nvPr>
            <p:ph type="title"/>
          </p:nvPr>
        </p:nvSpPr>
        <p:spPr>
          <a:xfrm>
            <a:off x="710640" y="387360"/>
            <a:ext cx="4724280" cy="776160"/>
          </a:xfrm>
          <a:prstGeom prst="rect">
            <a:avLst/>
          </a:prstGeom>
          <a:noFill/>
          <a:ln w="0">
            <a:noFill/>
          </a:ln>
        </p:spPr>
        <p:txBody>
          <a:bodyPr lIns="91440" tIns="91440" rIns="91440" bIns="91440" anchor="t">
            <a:noAutofit/>
          </a:bodyPr>
          <a:lstStyle/>
          <a:p>
            <a:pPr indent="0">
              <a:buNone/>
            </a:pPr>
            <a:r>
              <a:rPr lang="en-IN" sz="3600" b="0" strike="noStrike" spc="-1">
                <a:solidFill>
                  <a:srgbClr val="000000"/>
                </a:solidFill>
                <a:latin typeface="Arial"/>
              </a:rPr>
              <a:t>Click to edit the title text format</a:t>
            </a:r>
          </a:p>
        </p:txBody>
      </p:sp>
      <p:sp>
        <p:nvSpPr>
          <p:cNvPr id="33" name="Google Shape;91;p18"/>
          <p:cNvSpPr/>
          <p:nvPr/>
        </p:nvSpPr>
        <p:spPr>
          <a:xfrm>
            <a:off x="148320" y="148680"/>
            <a:ext cx="8869320" cy="4846320"/>
          </a:xfrm>
          <a:prstGeom prst="rect">
            <a:avLst/>
          </a:prstGeom>
          <a:noFill/>
          <a:ln w="19050">
            <a:solidFill>
              <a:srgbClr val="3F425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400" b="0" strike="noStrike" spc="-1">
              <a:solidFill>
                <a:srgbClr val="000000"/>
              </a:solidFill>
              <a:latin typeface="Arial"/>
              <a:ea typeface="Arial"/>
            </a:endParaRPr>
          </a:p>
        </p:txBody>
      </p:sp>
      <p:sp>
        <p:nvSpPr>
          <p:cNvPr id="3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770672" y="1586906"/>
            <a:ext cx="4480560" cy="835653"/>
          </a:xfrm>
          <a:prstGeom prst="rect">
            <a:avLst/>
          </a:prstGeom>
          <a:noFill/>
          <a:ln w="0">
            <a:noFill/>
          </a:ln>
        </p:spPr>
        <p:txBody>
          <a:bodyPr lIns="91440" tIns="91440" rIns="91440" bIns="91440" anchor="t">
            <a:noAutofit/>
          </a:bodyPr>
          <a:lstStyle/>
          <a:p>
            <a:pPr indent="0">
              <a:lnSpc>
                <a:spcPct val="90000"/>
              </a:lnSpc>
              <a:buNone/>
              <a:tabLst>
                <a:tab pos="0" algn="l"/>
              </a:tabLst>
            </a:pPr>
            <a:r>
              <a:rPr lang="es" sz="4400" b="1" strike="noStrike" spc="-1" dirty="0">
                <a:solidFill>
                  <a:schemeClr val="dk1"/>
                </a:solidFill>
                <a:latin typeface="Questrial"/>
                <a:ea typeface="Questrial"/>
              </a:rPr>
              <a:t>Edge </a:t>
            </a:r>
            <a:br>
              <a:rPr lang="es" sz="4400" b="1" strike="noStrike" spc="-1" dirty="0">
                <a:solidFill>
                  <a:schemeClr val="dk1"/>
                </a:solidFill>
                <a:latin typeface="Questrial"/>
                <a:ea typeface="Questrial"/>
              </a:rPr>
            </a:br>
            <a:r>
              <a:rPr lang="es" sz="4400" b="1" strike="noStrike" spc="-1" dirty="0">
                <a:solidFill>
                  <a:schemeClr val="dk1"/>
                </a:solidFill>
                <a:latin typeface="Questrial"/>
                <a:ea typeface="Questrial"/>
              </a:rPr>
              <a:t>Computing</a:t>
            </a:r>
            <a:endParaRPr lang="en-IN" sz="4400" b="0" strike="noStrike" spc="-1" dirty="0">
              <a:solidFill>
                <a:srgbClr val="000000"/>
              </a:solidFill>
              <a:latin typeface="Arial"/>
            </a:endParaRPr>
          </a:p>
        </p:txBody>
      </p:sp>
      <p:pic>
        <p:nvPicPr>
          <p:cNvPr id="15" name="Picture 14">
            <a:extLst>
              <a:ext uri="{FF2B5EF4-FFF2-40B4-BE49-F238E27FC236}">
                <a16:creationId xmlns:a16="http://schemas.microsoft.com/office/drawing/2014/main" id="{542083E1-127C-734A-7082-D3AB4CE45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639" y="742320"/>
            <a:ext cx="4461397" cy="3531653"/>
          </a:xfrm>
          <a:prstGeom prst="rect">
            <a:avLst/>
          </a:prstGeom>
        </p:spPr>
      </p:pic>
      <p:sp>
        <p:nvSpPr>
          <p:cNvPr id="37" name="PlaceHolder 2"/>
          <p:cNvSpPr>
            <a:spLocks noGrp="1"/>
          </p:cNvSpPr>
          <p:nvPr>
            <p:ph type="subTitle"/>
          </p:nvPr>
        </p:nvSpPr>
        <p:spPr>
          <a:xfrm>
            <a:off x="770672" y="4081073"/>
            <a:ext cx="4293165" cy="3858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1200" b="0" strike="noStrike" spc="-1" dirty="0">
                <a:solidFill>
                  <a:schemeClr val="dk1"/>
                </a:solidFill>
                <a:latin typeface="Questrial" pitchFamily="2" charset="0"/>
                <a:ea typeface="Questrial" pitchFamily="2" charset="0"/>
                <a:cs typeface="Questrial" pitchFamily="2" charset="0"/>
              </a:rPr>
              <a:t>Guided By:          Prof. Remya R </a:t>
            </a:r>
            <a:r>
              <a:rPr lang="es" sz="1200" spc="-1" dirty="0">
                <a:solidFill>
                  <a:schemeClr val="dk1"/>
                </a:solidFill>
                <a:latin typeface="Questrial" pitchFamily="2" charset="0"/>
                <a:ea typeface="Questrial" pitchFamily="2" charset="0"/>
                <a:cs typeface="Questrial" pitchFamily="2" charset="0"/>
              </a:rPr>
              <a:t>S, HOD, </a:t>
            </a:r>
            <a:r>
              <a:rPr lang="es" sz="1200" b="0" strike="noStrike" spc="-1" dirty="0">
                <a:solidFill>
                  <a:schemeClr val="dk1"/>
                </a:solidFill>
                <a:latin typeface="Questrial" pitchFamily="2" charset="0"/>
                <a:ea typeface="Questrial" pitchFamily="2" charset="0"/>
                <a:cs typeface="Questrial" pitchFamily="2" charset="0"/>
              </a:rPr>
              <a:t>Dept Of CSE</a:t>
            </a:r>
            <a:r>
              <a:rPr lang="es" sz="1600" b="0" strike="noStrike" spc="-1" dirty="0">
                <a:solidFill>
                  <a:schemeClr val="dk1"/>
                </a:solidFill>
                <a:latin typeface="Questrial" pitchFamily="2" charset="0"/>
                <a:ea typeface="Questrial" pitchFamily="2" charset="0"/>
                <a:cs typeface="Questrial" pitchFamily="2" charset="0"/>
              </a:rPr>
              <a:t>						      </a:t>
            </a:r>
            <a:endParaRPr lang="en-IN" sz="1600" b="0" strike="noStrike" spc="-1" dirty="0">
              <a:solidFill>
                <a:srgbClr val="000000"/>
              </a:solidFill>
              <a:latin typeface="Questrial" pitchFamily="2" charset="0"/>
              <a:ea typeface="Questrial" pitchFamily="2" charset="0"/>
              <a:cs typeface="Questrial" pitchFamily="2" charset="0"/>
            </a:endParaRPr>
          </a:p>
        </p:txBody>
      </p:sp>
      <p:sp>
        <p:nvSpPr>
          <p:cNvPr id="16" name="PlaceHolder 2">
            <a:extLst>
              <a:ext uri="{FF2B5EF4-FFF2-40B4-BE49-F238E27FC236}">
                <a16:creationId xmlns:a16="http://schemas.microsoft.com/office/drawing/2014/main" id="{3E17FB29-B7D4-92E7-342B-CBB0396B71A7}"/>
              </a:ext>
            </a:extLst>
          </p:cNvPr>
          <p:cNvSpPr>
            <a:spLocks noGrp="1"/>
          </p:cNvSpPr>
          <p:nvPr>
            <p:ph type="subTitle"/>
          </p:nvPr>
        </p:nvSpPr>
        <p:spPr>
          <a:xfrm>
            <a:off x="770672" y="4396615"/>
            <a:ext cx="4293165" cy="399146"/>
          </a:xfrm>
          <a:prstGeom prst="rect">
            <a:avLst/>
          </a:prstGeom>
          <a:noFill/>
          <a:ln w="0">
            <a:noFill/>
          </a:ln>
        </p:spPr>
        <p:txBody>
          <a:bodyPr lIns="91440" tIns="91440" rIns="91440" bIns="91440" anchor="t">
            <a:noAutofit/>
          </a:bodyPr>
          <a:lstStyle/>
          <a:p>
            <a:pPr indent="0">
              <a:lnSpc>
                <a:spcPct val="100000"/>
              </a:lnSpc>
              <a:buNone/>
              <a:tabLst>
                <a:tab pos="0" algn="l"/>
              </a:tabLst>
            </a:pPr>
            <a:r>
              <a:rPr lang="es" sz="1200" spc="-1" dirty="0">
                <a:solidFill>
                  <a:schemeClr val="dk1"/>
                </a:solidFill>
                <a:latin typeface="Questrial" pitchFamily="2" charset="0"/>
                <a:ea typeface="Questrial" pitchFamily="2" charset="0"/>
                <a:cs typeface="Questrial" pitchFamily="2" charset="0"/>
              </a:rPr>
              <a:t>Presented b</a:t>
            </a:r>
            <a:r>
              <a:rPr lang="es" sz="1200" b="0" strike="noStrike" spc="-1" dirty="0">
                <a:solidFill>
                  <a:schemeClr val="dk1"/>
                </a:solidFill>
                <a:latin typeface="Questrial" pitchFamily="2" charset="0"/>
                <a:ea typeface="Questrial" pitchFamily="2" charset="0"/>
                <a:cs typeface="Questrial" pitchFamily="2" charset="0"/>
              </a:rPr>
              <a:t>y:</a:t>
            </a:r>
            <a:r>
              <a:rPr lang="es" sz="1200" spc="-1" dirty="0">
                <a:solidFill>
                  <a:schemeClr val="dk1"/>
                </a:solidFill>
                <a:latin typeface="Questrial" pitchFamily="2" charset="0"/>
                <a:ea typeface="Questrial" pitchFamily="2" charset="0"/>
                <a:cs typeface="Questrial" pitchFamily="2" charset="0"/>
              </a:rPr>
              <a:t>    </a:t>
            </a:r>
            <a:r>
              <a:rPr lang="es" sz="1200" b="0" strike="noStrike" spc="-1" dirty="0">
                <a:solidFill>
                  <a:schemeClr val="dk1"/>
                </a:solidFill>
                <a:latin typeface="Questrial" pitchFamily="2" charset="0"/>
                <a:ea typeface="Questrial" pitchFamily="2" charset="0"/>
                <a:cs typeface="Questrial" pitchFamily="2" charset="0"/>
              </a:rPr>
              <a:t>Abhiragh A R, </a:t>
            </a:r>
            <a:r>
              <a:rPr lang="es" sz="1200" spc="-1" dirty="0">
                <a:solidFill>
                  <a:schemeClr val="dk1"/>
                </a:solidFill>
                <a:latin typeface="Questrial" pitchFamily="2" charset="0"/>
                <a:ea typeface="Questrial" pitchFamily="2" charset="0"/>
                <a:cs typeface="Questrial" pitchFamily="2" charset="0"/>
              </a:rPr>
              <a:t>MCC21CS005, </a:t>
            </a:r>
            <a:r>
              <a:rPr lang="es" sz="1200" b="0" strike="noStrike" spc="-1" dirty="0">
                <a:solidFill>
                  <a:schemeClr val="dk1"/>
                </a:solidFill>
                <a:latin typeface="Questrial" pitchFamily="2" charset="0"/>
                <a:ea typeface="Questrial" pitchFamily="2" charset="0"/>
                <a:cs typeface="Questrial" pitchFamily="2" charset="0"/>
              </a:rPr>
              <a:t>S7 CSE</a:t>
            </a:r>
            <a:endParaRPr lang="en-IN" sz="1200" b="0" strike="noStrike" spc="-1" dirty="0">
              <a:solidFill>
                <a:srgbClr val="000000"/>
              </a:solidFill>
              <a:latin typeface="Questrial" pitchFamily="2" charset="0"/>
              <a:ea typeface="Questrial" pitchFamily="2" charset="0"/>
              <a:cs typeface="Questrial"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4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dirty="0">
                <a:solidFill>
                  <a:schemeClr val="dk1"/>
                </a:solidFill>
                <a:latin typeface="Questrial"/>
                <a:ea typeface="Questrial"/>
              </a:rPr>
              <a:t>Evolution of </a:t>
            </a:r>
            <a:r>
              <a:rPr lang="es" sz="3000" b="1" strike="noStrike" spc="-1" dirty="0">
                <a:solidFill>
                  <a:schemeClr val="dk1"/>
                </a:solidFill>
                <a:latin typeface="Questrial"/>
                <a:ea typeface="Questrial"/>
              </a:rPr>
              <a:t>Edge Computing</a:t>
            </a:r>
            <a:endParaRPr lang="en-IN" sz="3000" b="0" strike="noStrike" spc="-1" dirty="0">
              <a:solidFill>
                <a:srgbClr val="000000"/>
              </a:solidFill>
              <a:latin typeface="Arial"/>
            </a:endParaRPr>
          </a:p>
        </p:txBody>
      </p:sp>
      <p:sp>
        <p:nvSpPr>
          <p:cNvPr id="54" name="Google Shape;280;p38"/>
          <p:cNvSpPr/>
          <p:nvPr/>
        </p:nvSpPr>
        <p:spPr>
          <a:xfrm>
            <a:off x="2198880" y="3042360"/>
            <a:ext cx="19620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2000" spc="-1" dirty="0">
                <a:solidFill>
                  <a:schemeClr val="dk1"/>
                </a:solidFill>
                <a:latin typeface="Questrial"/>
                <a:ea typeface="Questrial"/>
              </a:rPr>
              <a:t>c</a:t>
            </a:r>
            <a:r>
              <a:rPr lang="es" sz="2000" b="0" strike="noStrike" spc="-1" dirty="0">
                <a:solidFill>
                  <a:schemeClr val="dk1"/>
                </a:solidFill>
                <a:latin typeface="Questrial"/>
                <a:ea typeface="Questrial"/>
              </a:rPr>
              <a:t>loudlets</a:t>
            </a:r>
            <a:endParaRPr lang="en-IN" sz="2000" b="0" strike="noStrike" spc="-1" dirty="0">
              <a:solidFill>
                <a:srgbClr val="000000"/>
              </a:solidFill>
              <a:latin typeface="Arial"/>
            </a:endParaRPr>
          </a:p>
        </p:txBody>
      </p:sp>
      <p:sp>
        <p:nvSpPr>
          <p:cNvPr id="55" name="Google Shape;281;p38"/>
          <p:cNvSpPr/>
          <p:nvPr/>
        </p:nvSpPr>
        <p:spPr>
          <a:xfrm>
            <a:off x="219888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a:p>
            <a:pPr algn="ctr">
              <a:lnSpc>
                <a:spcPct val="100000"/>
              </a:lnSpc>
              <a:tabLst>
                <a:tab pos="0" algn="l"/>
              </a:tabLst>
            </a:pPr>
            <a:endParaRPr lang="en-IN" sz="1400" b="0" strike="noStrike" spc="-1">
              <a:solidFill>
                <a:srgbClr val="000000"/>
              </a:solidFill>
              <a:latin typeface="Arial"/>
            </a:endParaRPr>
          </a:p>
        </p:txBody>
      </p:sp>
      <p:sp>
        <p:nvSpPr>
          <p:cNvPr id="56" name="Google Shape;282;p38"/>
          <p:cNvSpPr/>
          <p:nvPr/>
        </p:nvSpPr>
        <p:spPr>
          <a:xfrm>
            <a:off x="3601492" y="1997695"/>
            <a:ext cx="19620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f</a:t>
            </a:r>
            <a:r>
              <a:rPr lang="en-IN" sz="2000" spc="-1" dirty="0" err="1">
                <a:solidFill>
                  <a:schemeClr val="dk1"/>
                </a:solidFill>
                <a:latin typeface="Questrial"/>
                <a:ea typeface="Questrial"/>
              </a:rPr>
              <a:t>og</a:t>
            </a:r>
            <a:r>
              <a:rPr lang="en-IN" sz="2000" spc="-1" dirty="0">
                <a:solidFill>
                  <a:schemeClr val="dk1"/>
                </a:solidFill>
                <a:latin typeface="Questrial"/>
                <a:ea typeface="Questrial"/>
              </a:rPr>
              <a:t> computing</a:t>
            </a:r>
            <a:endParaRPr lang="en-IN" sz="2000" b="0" strike="noStrike" spc="-1" dirty="0">
              <a:solidFill>
                <a:srgbClr val="000000"/>
              </a:solidFill>
              <a:latin typeface="Arial"/>
            </a:endParaRPr>
          </a:p>
        </p:txBody>
      </p:sp>
      <p:sp>
        <p:nvSpPr>
          <p:cNvPr id="57" name="Google Shape;283;p38"/>
          <p:cNvSpPr/>
          <p:nvPr/>
        </p:nvSpPr>
        <p:spPr>
          <a:xfrm>
            <a:off x="359100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58" name="Google Shape;284;p38"/>
          <p:cNvSpPr/>
          <p:nvPr/>
        </p:nvSpPr>
        <p:spPr>
          <a:xfrm>
            <a:off x="4568213" y="3057532"/>
            <a:ext cx="2801173" cy="90966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2000" spc="-1" dirty="0">
                <a:solidFill>
                  <a:schemeClr val="dk1"/>
                </a:solidFill>
                <a:latin typeface="Questrial"/>
                <a:ea typeface="Questrial"/>
              </a:rPr>
              <a:t>m</a:t>
            </a:r>
            <a:r>
              <a:rPr lang="es" sz="2000" b="0" strike="noStrike" spc="-1" dirty="0">
                <a:solidFill>
                  <a:schemeClr val="dk1"/>
                </a:solidFill>
                <a:latin typeface="Questrial"/>
                <a:ea typeface="Questrial"/>
              </a:rPr>
              <a:t>obile</a:t>
            </a:r>
            <a:br>
              <a:rPr lang="es" sz="2000" b="0" strike="noStrike" spc="-1" dirty="0">
                <a:solidFill>
                  <a:schemeClr val="dk1"/>
                </a:solidFill>
                <a:latin typeface="Questrial"/>
                <a:ea typeface="Questrial"/>
              </a:rPr>
            </a:br>
            <a:r>
              <a:rPr lang="es" sz="2000" b="0" strike="noStrike" spc="-1" dirty="0">
                <a:solidFill>
                  <a:schemeClr val="dk1"/>
                </a:solidFill>
                <a:latin typeface="Questrial"/>
                <a:ea typeface="Questrial"/>
              </a:rPr>
              <a:t>edge </a:t>
            </a:r>
            <a:r>
              <a:rPr lang="es" sz="2000" spc="-1" dirty="0">
                <a:solidFill>
                  <a:schemeClr val="dk1"/>
                </a:solidFill>
                <a:latin typeface="Questrial"/>
                <a:ea typeface="Questrial"/>
              </a:rPr>
              <a:t>computing</a:t>
            </a:r>
            <a:endParaRPr lang="en-IN" sz="2000" b="0" strike="noStrike" spc="-1" dirty="0">
              <a:solidFill>
                <a:srgbClr val="000000"/>
              </a:solidFill>
              <a:latin typeface="Arial"/>
            </a:endParaRPr>
          </a:p>
        </p:txBody>
      </p:sp>
      <p:sp>
        <p:nvSpPr>
          <p:cNvPr id="59" name="Google Shape;285;p38"/>
          <p:cNvSpPr/>
          <p:nvPr/>
        </p:nvSpPr>
        <p:spPr>
          <a:xfrm>
            <a:off x="498816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60" name="Google Shape;286;p38"/>
          <p:cNvSpPr/>
          <p:nvPr/>
        </p:nvSpPr>
        <p:spPr>
          <a:xfrm>
            <a:off x="6051640" y="1752843"/>
            <a:ext cx="26236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m</a:t>
            </a:r>
            <a:r>
              <a:rPr lang="en-IN" sz="2000" spc="-1" dirty="0" err="1">
                <a:solidFill>
                  <a:schemeClr val="dk1"/>
                </a:solidFill>
                <a:latin typeface="Questrial"/>
                <a:ea typeface="Questrial"/>
              </a:rPr>
              <a:t>ulti</a:t>
            </a:r>
            <a:r>
              <a:rPr lang="en-IN" sz="2000" spc="-1" dirty="0">
                <a:solidFill>
                  <a:schemeClr val="dk1"/>
                </a:solidFill>
                <a:latin typeface="Questrial"/>
                <a:ea typeface="Questrial"/>
              </a:rPr>
              <a:t> access edge computing</a:t>
            </a:r>
            <a:endParaRPr lang="en-IN" sz="2000" b="0" strike="noStrike" spc="-1" dirty="0">
              <a:solidFill>
                <a:srgbClr val="000000"/>
              </a:solidFill>
              <a:latin typeface="Arial"/>
            </a:endParaRPr>
          </a:p>
        </p:txBody>
      </p:sp>
      <p:sp>
        <p:nvSpPr>
          <p:cNvPr id="61" name="Google Shape;287;p38"/>
          <p:cNvSpPr/>
          <p:nvPr/>
        </p:nvSpPr>
        <p:spPr>
          <a:xfrm>
            <a:off x="638244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cxnSp>
        <p:nvCxnSpPr>
          <p:cNvPr id="62" name="Google Shape;288;p38"/>
          <p:cNvCxnSpPr/>
          <p:nvPr/>
        </p:nvCxnSpPr>
        <p:spPr>
          <a:xfrm>
            <a:off x="3179880" y="2824560"/>
            <a:ext cx="360" cy="141840"/>
          </a:xfrm>
          <a:prstGeom prst="straightConnector1">
            <a:avLst/>
          </a:prstGeom>
          <a:ln w="19050">
            <a:solidFill>
              <a:srgbClr val="3F4252"/>
            </a:solidFill>
            <a:round/>
          </a:ln>
        </p:spPr>
      </p:cxnSp>
      <p:cxnSp>
        <p:nvCxnSpPr>
          <p:cNvPr id="63" name="Google Shape;289;p38"/>
          <p:cNvCxnSpPr/>
          <p:nvPr/>
        </p:nvCxnSpPr>
        <p:spPr>
          <a:xfrm>
            <a:off x="5968800" y="2824560"/>
            <a:ext cx="360" cy="141840"/>
          </a:xfrm>
          <a:prstGeom prst="straightConnector1">
            <a:avLst/>
          </a:prstGeom>
          <a:ln w="19050">
            <a:solidFill>
              <a:srgbClr val="3F4252"/>
            </a:solidFill>
            <a:round/>
          </a:ln>
        </p:spPr>
      </p:cxnSp>
      <p:cxnSp>
        <p:nvCxnSpPr>
          <p:cNvPr id="64" name="Google Shape;290;p38"/>
          <p:cNvCxnSpPr/>
          <p:nvPr/>
        </p:nvCxnSpPr>
        <p:spPr>
          <a:xfrm>
            <a:off x="802800" y="1045440"/>
            <a:ext cx="4185360" cy="360"/>
          </a:xfrm>
          <a:prstGeom prst="straightConnector1">
            <a:avLst/>
          </a:prstGeom>
          <a:ln w="19050">
            <a:solidFill>
              <a:srgbClr val="3F4252"/>
            </a:solidFill>
            <a:round/>
          </a:ln>
        </p:spPr>
      </p:cxnSp>
      <p:sp>
        <p:nvSpPr>
          <p:cNvPr id="65" name="Google Shape;291;p38"/>
          <p:cNvSpPr/>
          <p:nvPr/>
        </p:nvSpPr>
        <p:spPr>
          <a:xfrm>
            <a:off x="647608" y="1791991"/>
            <a:ext cx="2289664" cy="774269"/>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2000" spc="-1" dirty="0">
                <a:solidFill>
                  <a:schemeClr val="dk1"/>
                </a:solidFill>
                <a:latin typeface="Questrial"/>
                <a:ea typeface="Questrial"/>
              </a:rPr>
              <a:t>content delivery</a:t>
            </a:r>
            <a:br>
              <a:rPr lang="es" sz="2000" spc="-1" dirty="0">
                <a:solidFill>
                  <a:schemeClr val="dk1"/>
                </a:solidFill>
                <a:latin typeface="Questrial"/>
                <a:ea typeface="Questrial"/>
              </a:rPr>
            </a:br>
            <a:r>
              <a:rPr lang="es" sz="2000" spc="-1" dirty="0">
                <a:solidFill>
                  <a:schemeClr val="dk1"/>
                </a:solidFill>
                <a:latin typeface="Questrial"/>
                <a:ea typeface="Questrial"/>
              </a:rPr>
              <a:t>networks</a:t>
            </a:r>
            <a:endParaRPr lang="en-IN" sz="2000" b="0" strike="noStrike" spc="-1" dirty="0">
              <a:solidFill>
                <a:srgbClr val="000000"/>
              </a:solidFill>
              <a:latin typeface="Arial"/>
            </a:endParaRPr>
          </a:p>
        </p:txBody>
      </p:sp>
      <p:sp>
        <p:nvSpPr>
          <p:cNvPr id="66" name="Google Shape;292;p38"/>
          <p:cNvSpPr/>
          <p:nvPr/>
        </p:nvSpPr>
        <p:spPr>
          <a:xfrm>
            <a:off x="799200" y="167544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p:txBody>
      </p:sp>
      <p:cxnSp>
        <p:nvCxnSpPr>
          <p:cNvPr id="67" name="Google Shape;293;p38"/>
          <p:cNvCxnSpPr>
            <a:stCxn id="57" idx="2"/>
            <a:endCxn id="54" idx="0"/>
          </p:cNvCxnSpPr>
          <p:nvPr/>
        </p:nvCxnSpPr>
        <p:spPr>
          <a:xfrm rot="5400000">
            <a:off x="3633120" y="2103840"/>
            <a:ext cx="485640" cy="1392480"/>
          </a:xfrm>
          <a:prstGeom prst="bentConnector3">
            <a:avLst>
              <a:gd name="adj1" fmla="val 49925"/>
            </a:avLst>
          </a:prstGeom>
          <a:ln w="19050">
            <a:solidFill>
              <a:srgbClr val="3F4252"/>
            </a:solidFill>
            <a:round/>
          </a:ln>
        </p:spPr>
      </p:cxnSp>
      <p:cxnSp>
        <p:nvCxnSpPr>
          <p:cNvPr id="68" name="Google Shape;294;p38"/>
          <p:cNvCxnSpPr>
            <a:endCxn id="54" idx="0"/>
          </p:cNvCxnSpPr>
          <p:nvPr/>
        </p:nvCxnSpPr>
        <p:spPr>
          <a:xfrm rot="16200000" flipH="1">
            <a:off x="2241360" y="2103480"/>
            <a:ext cx="490320" cy="1387440"/>
          </a:xfrm>
          <a:prstGeom prst="bentConnector3">
            <a:avLst>
              <a:gd name="adj1" fmla="val 50036"/>
            </a:avLst>
          </a:prstGeom>
          <a:ln w="19050">
            <a:solidFill>
              <a:srgbClr val="3F4252"/>
            </a:solidFill>
            <a:round/>
          </a:ln>
        </p:spPr>
      </p:cxnSp>
      <p:cxnSp>
        <p:nvCxnSpPr>
          <p:cNvPr id="69" name="Google Shape;295;p38"/>
          <p:cNvCxnSpPr>
            <a:cxnSpLocks/>
            <a:stCxn id="58" idx="0"/>
            <a:endCxn id="57" idx="2"/>
          </p:cNvCxnSpPr>
          <p:nvPr/>
        </p:nvCxnSpPr>
        <p:spPr>
          <a:xfrm rot="16200000" flipV="1">
            <a:off x="5020174" y="2108906"/>
            <a:ext cx="500452" cy="1396800"/>
          </a:xfrm>
          <a:prstGeom prst="bentConnector3">
            <a:avLst>
              <a:gd name="adj1" fmla="val 50000"/>
            </a:avLst>
          </a:prstGeom>
          <a:ln w="19050">
            <a:solidFill>
              <a:srgbClr val="3F4252"/>
            </a:solidFill>
            <a:round/>
          </a:ln>
        </p:spPr>
      </p:cxnSp>
      <p:cxnSp>
        <p:nvCxnSpPr>
          <p:cNvPr id="70" name="Google Shape;296;p38"/>
          <p:cNvCxnSpPr>
            <a:cxnSpLocks/>
            <a:stCxn id="58" idx="0"/>
            <a:endCxn id="61" idx="2"/>
          </p:cNvCxnSpPr>
          <p:nvPr/>
        </p:nvCxnSpPr>
        <p:spPr>
          <a:xfrm rot="5400000" flipH="1" flipV="1">
            <a:off x="6415894" y="2109986"/>
            <a:ext cx="500452" cy="1394640"/>
          </a:xfrm>
          <a:prstGeom prst="bentConnector3">
            <a:avLst>
              <a:gd name="adj1" fmla="val 50000"/>
            </a:avLst>
          </a:prstGeom>
          <a:ln w="19050">
            <a:solidFill>
              <a:srgbClr val="3F4252"/>
            </a:solidFill>
            <a:round/>
          </a:ln>
        </p:spPr>
      </p:cxnSp>
      <p:sp>
        <p:nvSpPr>
          <p:cNvPr id="8" name="TextBox 7">
            <a:extLst>
              <a:ext uri="{FF2B5EF4-FFF2-40B4-BE49-F238E27FC236}">
                <a16:creationId xmlns:a16="http://schemas.microsoft.com/office/drawing/2014/main" id="{44631551-1EF7-1F34-832C-2108FE7AF4C0}"/>
              </a:ext>
            </a:extLst>
          </p:cNvPr>
          <p:cNvSpPr txBox="1"/>
          <p:nvPr/>
        </p:nvSpPr>
        <p:spPr>
          <a:xfrm>
            <a:off x="8720667" y="4754507"/>
            <a:ext cx="423333" cy="261610"/>
          </a:xfrm>
          <a:prstGeom prst="rect">
            <a:avLst/>
          </a:prstGeom>
          <a:noFill/>
        </p:spPr>
        <p:txBody>
          <a:bodyPr wrap="square">
            <a:spAutoFit/>
          </a:bodyPr>
          <a:lstStyle/>
          <a:p>
            <a:r>
              <a:rPr lang="en-IN" sz="1100" dirty="0"/>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4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a:solidFill>
                  <a:schemeClr val="dk1"/>
                </a:solidFill>
                <a:latin typeface="Questrial"/>
                <a:ea typeface="Questrial"/>
              </a:rPr>
              <a:t>Evolution of </a:t>
            </a:r>
            <a:r>
              <a:rPr lang="es" sz="3000" b="1" strike="noStrike" spc="-1">
                <a:solidFill>
                  <a:schemeClr val="dk1"/>
                </a:solidFill>
                <a:latin typeface="Questrial"/>
                <a:ea typeface="Questrial"/>
              </a:rPr>
              <a:t>Edge Computing</a:t>
            </a:r>
            <a:endParaRPr lang="en-IN" sz="3000" b="0" strike="noStrike" spc="-1">
              <a:solidFill>
                <a:srgbClr val="000000"/>
              </a:solidFill>
              <a:latin typeface="Arial"/>
            </a:endParaRPr>
          </a:p>
        </p:txBody>
      </p:sp>
      <p:sp>
        <p:nvSpPr>
          <p:cNvPr id="54" name="Google Shape;280;p38"/>
          <p:cNvSpPr/>
          <p:nvPr/>
        </p:nvSpPr>
        <p:spPr>
          <a:xfrm>
            <a:off x="2198880" y="3042360"/>
            <a:ext cx="19620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2000" spc="-1" dirty="0">
                <a:solidFill>
                  <a:schemeClr val="dk1"/>
                </a:solidFill>
                <a:latin typeface="Questrial"/>
                <a:ea typeface="Questrial"/>
              </a:rPr>
              <a:t>c</a:t>
            </a:r>
            <a:r>
              <a:rPr lang="es" sz="2000" b="0" strike="noStrike" spc="-1" dirty="0">
                <a:solidFill>
                  <a:schemeClr val="dk1"/>
                </a:solidFill>
                <a:latin typeface="Questrial"/>
                <a:ea typeface="Questrial"/>
              </a:rPr>
              <a:t>loudlets</a:t>
            </a:r>
            <a:endParaRPr lang="en-IN" sz="2000" b="0" strike="noStrike" spc="-1" dirty="0">
              <a:solidFill>
                <a:srgbClr val="000000"/>
              </a:solidFill>
              <a:latin typeface="Arial"/>
            </a:endParaRPr>
          </a:p>
        </p:txBody>
      </p:sp>
      <p:sp>
        <p:nvSpPr>
          <p:cNvPr id="55" name="Google Shape;281;p38"/>
          <p:cNvSpPr/>
          <p:nvPr/>
        </p:nvSpPr>
        <p:spPr>
          <a:xfrm>
            <a:off x="219888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a:p>
            <a:pPr algn="ctr">
              <a:lnSpc>
                <a:spcPct val="100000"/>
              </a:lnSpc>
              <a:tabLst>
                <a:tab pos="0" algn="l"/>
              </a:tabLst>
            </a:pPr>
            <a:endParaRPr lang="en-IN" sz="1400" b="0" strike="noStrike" spc="-1">
              <a:solidFill>
                <a:srgbClr val="000000"/>
              </a:solidFill>
              <a:latin typeface="Arial"/>
            </a:endParaRPr>
          </a:p>
        </p:txBody>
      </p:sp>
      <p:sp>
        <p:nvSpPr>
          <p:cNvPr id="56" name="Google Shape;282;p38"/>
          <p:cNvSpPr/>
          <p:nvPr/>
        </p:nvSpPr>
        <p:spPr>
          <a:xfrm>
            <a:off x="3601492" y="1997695"/>
            <a:ext cx="19620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f</a:t>
            </a:r>
            <a:r>
              <a:rPr lang="en-IN" sz="2000" spc="-1" dirty="0" err="1">
                <a:solidFill>
                  <a:schemeClr val="dk1"/>
                </a:solidFill>
                <a:latin typeface="Questrial"/>
                <a:ea typeface="Questrial"/>
              </a:rPr>
              <a:t>og</a:t>
            </a:r>
            <a:r>
              <a:rPr lang="en-IN" sz="2000" spc="-1" dirty="0">
                <a:solidFill>
                  <a:schemeClr val="dk1"/>
                </a:solidFill>
                <a:latin typeface="Questrial"/>
                <a:ea typeface="Questrial"/>
              </a:rPr>
              <a:t> computing</a:t>
            </a:r>
            <a:endParaRPr lang="en-IN" sz="2000" b="0" strike="noStrike" spc="-1" dirty="0">
              <a:solidFill>
                <a:srgbClr val="000000"/>
              </a:solidFill>
              <a:latin typeface="Arial"/>
            </a:endParaRPr>
          </a:p>
        </p:txBody>
      </p:sp>
      <p:sp>
        <p:nvSpPr>
          <p:cNvPr id="57" name="Google Shape;283;p38"/>
          <p:cNvSpPr/>
          <p:nvPr/>
        </p:nvSpPr>
        <p:spPr>
          <a:xfrm>
            <a:off x="359100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58" name="Google Shape;284;p38"/>
          <p:cNvSpPr/>
          <p:nvPr/>
        </p:nvSpPr>
        <p:spPr>
          <a:xfrm>
            <a:off x="4568213" y="3057532"/>
            <a:ext cx="2801173" cy="90966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2000" spc="-1" dirty="0">
                <a:solidFill>
                  <a:schemeClr val="dk1"/>
                </a:solidFill>
                <a:latin typeface="Questrial"/>
                <a:ea typeface="Questrial"/>
              </a:rPr>
              <a:t>m</a:t>
            </a:r>
            <a:r>
              <a:rPr lang="es" sz="2000" b="0" strike="noStrike" spc="-1" dirty="0">
                <a:solidFill>
                  <a:schemeClr val="dk1"/>
                </a:solidFill>
                <a:latin typeface="Questrial"/>
                <a:ea typeface="Questrial"/>
              </a:rPr>
              <a:t>obile</a:t>
            </a:r>
            <a:br>
              <a:rPr lang="es" sz="2000" b="0" strike="noStrike" spc="-1" dirty="0">
                <a:solidFill>
                  <a:schemeClr val="dk1"/>
                </a:solidFill>
                <a:latin typeface="Questrial"/>
                <a:ea typeface="Questrial"/>
              </a:rPr>
            </a:br>
            <a:r>
              <a:rPr lang="es" sz="2000" b="0" strike="noStrike" spc="-1" dirty="0">
                <a:solidFill>
                  <a:schemeClr val="dk1"/>
                </a:solidFill>
                <a:latin typeface="Questrial"/>
                <a:ea typeface="Questrial"/>
              </a:rPr>
              <a:t>edge </a:t>
            </a:r>
            <a:r>
              <a:rPr lang="es" sz="2000" spc="-1" dirty="0">
                <a:solidFill>
                  <a:schemeClr val="dk1"/>
                </a:solidFill>
                <a:latin typeface="Questrial"/>
                <a:ea typeface="Questrial"/>
              </a:rPr>
              <a:t>computing</a:t>
            </a:r>
            <a:endParaRPr lang="en-IN" sz="2000" b="0" strike="noStrike" spc="-1" dirty="0">
              <a:solidFill>
                <a:srgbClr val="000000"/>
              </a:solidFill>
              <a:latin typeface="Arial"/>
            </a:endParaRPr>
          </a:p>
        </p:txBody>
      </p:sp>
      <p:sp>
        <p:nvSpPr>
          <p:cNvPr id="59" name="Google Shape;285;p38"/>
          <p:cNvSpPr/>
          <p:nvPr/>
        </p:nvSpPr>
        <p:spPr>
          <a:xfrm>
            <a:off x="498816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60" name="Google Shape;286;p38"/>
          <p:cNvSpPr/>
          <p:nvPr/>
        </p:nvSpPr>
        <p:spPr>
          <a:xfrm>
            <a:off x="6051640" y="1752843"/>
            <a:ext cx="26236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m</a:t>
            </a:r>
            <a:r>
              <a:rPr lang="en-IN" sz="2000" spc="-1" dirty="0" err="1">
                <a:solidFill>
                  <a:schemeClr val="dk1"/>
                </a:solidFill>
                <a:latin typeface="Questrial"/>
                <a:ea typeface="Questrial"/>
              </a:rPr>
              <a:t>ulti</a:t>
            </a:r>
            <a:r>
              <a:rPr lang="en-IN" sz="2000" spc="-1" dirty="0">
                <a:solidFill>
                  <a:schemeClr val="dk1"/>
                </a:solidFill>
                <a:latin typeface="Questrial"/>
                <a:ea typeface="Questrial"/>
              </a:rPr>
              <a:t> access edge computing</a:t>
            </a:r>
            <a:endParaRPr lang="en-IN" sz="2000" b="0" strike="noStrike" spc="-1" dirty="0">
              <a:solidFill>
                <a:srgbClr val="000000"/>
              </a:solidFill>
              <a:latin typeface="Arial"/>
            </a:endParaRPr>
          </a:p>
        </p:txBody>
      </p:sp>
      <p:sp>
        <p:nvSpPr>
          <p:cNvPr id="61" name="Google Shape;287;p38"/>
          <p:cNvSpPr/>
          <p:nvPr/>
        </p:nvSpPr>
        <p:spPr>
          <a:xfrm>
            <a:off x="638244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cxnSp>
        <p:nvCxnSpPr>
          <p:cNvPr id="62" name="Google Shape;288;p38"/>
          <p:cNvCxnSpPr/>
          <p:nvPr/>
        </p:nvCxnSpPr>
        <p:spPr>
          <a:xfrm>
            <a:off x="3179880" y="2824560"/>
            <a:ext cx="360" cy="141840"/>
          </a:xfrm>
          <a:prstGeom prst="straightConnector1">
            <a:avLst/>
          </a:prstGeom>
          <a:ln w="19050">
            <a:solidFill>
              <a:srgbClr val="3F4252"/>
            </a:solidFill>
            <a:round/>
          </a:ln>
        </p:spPr>
      </p:cxnSp>
      <p:cxnSp>
        <p:nvCxnSpPr>
          <p:cNvPr id="63" name="Google Shape;289;p38"/>
          <p:cNvCxnSpPr/>
          <p:nvPr/>
        </p:nvCxnSpPr>
        <p:spPr>
          <a:xfrm>
            <a:off x="5968800" y="2824560"/>
            <a:ext cx="360" cy="141840"/>
          </a:xfrm>
          <a:prstGeom prst="straightConnector1">
            <a:avLst/>
          </a:prstGeom>
          <a:ln w="19050">
            <a:solidFill>
              <a:srgbClr val="3F4252"/>
            </a:solidFill>
            <a:round/>
          </a:ln>
        </p:spPr>
      </p:cxnSp>
      <p:cxnSp>
        <p:nvCxnSpPr>
          <p:cNvPr id="64" name="Google Shape;290;p38"/>
          <p:cNvCxnSpPr/>
          <p:nvPr/>
        </p:nvCxnSpPr>
        <p:spPr>
          <a:xfrm>
            <a:off x="802800" y="1045440"/>
            <a:ext cx="4185360" cy="360"/>
          </a:xfrm>
          <a:prstGeom prst="straightConnector1">
            <a:avLst/>
          </a:prstGeom>
          <a:ln w="19050">
            <a:solidFill>
              <a:srgbClr val="3F4252"/>
            </a:solidFill>
            <a:round/>
          </a:ln>
        </p:spPr>
      </p:cxnSp>
      <p:sp>
        <p:nvSpPr>
          <p:cNvPr id="66" name="Google Shape;292;p38"/>
          <p:cNvSpPr/>
          <p:nvPr/>
        </p:nvSpPr>
        <p:spPr>
          <a:xfrm>
            <a:off x="799200" y="167544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p:txBody>
      </p:sp>
      <p:cxnSp>
        <p:nvCxnSpPr>
          <p:cNvPr id="67" name="Google Shape;293;p38"/>
          <p:cNvCxnSpPr>
            <a:stCxn id="57" idx="2"/>
            <a:endCxn id="54" idx="0"/>
          </p:cNvCxnSpPr>
          <p:nvPr/>
        </p:nvCxnSpPr>
        <p:spPr>
          <a:xfrm rot="5400000">
            <a:off x="3633120" y="2103840"/>
            <a:ext cx="485640" cy="1392480"/>
          </a:xfrm>
          <a:prstGeom prst="bentConnector3">
            <a:avLst>
              <a:gd name="adj1" fmla="val 49925"/>
            </a:avLst>
          </a:prstGeom>
          <a:ln w="19050">
            <a:solidFill>
              <a:srgbClr val="3F4252"/>
            </a:solidFill>
            <a:round/>
          </a:ln>
        </p:spPr>
      </p:cxnSp>
      <p:cxnSp>
        <p:nvCxnSpPr>
          <p:cNvPr id="68" name="Google Shape;294;p38"/>
          <p:cNvCxnSpPr>
            <a:endCxn id="54" idx="0"/>
          </p:cNvCxnSpPr>
          <p:nvPr/>
        </p:nvCxnSpPr>
        <p:spPr>
          <a:xfrm rot="16200000" flipH="1">
            <a:off x="2241360" y="2103480"/>
            <a:ext cx="490320" cy="1387440"/>
          </a:xfrm>
          <a:prstGeom prst="bentConnector3">
            <a:avLst>
              <a:gd name="adj1" fmla="val 50036"/>
            </a:avLst>
          </a:prstGeom>
          <a:ln w="19050">
            <a:solidFill>
              <a:srgbClr val="3F4252"/>
            </a:solidFill>
            <a:round/>
          </a:ln>
        </p:spPr>
      </p:cxnSp>
      <p:cxnSp>
        <p:nvCxnSpPr>
          <p:cNvPr id="69" name="Google Shape;295;p38"/>
          <p:cNvCxnSpPr>
            <a:cxnSpLocks/>
            <a:stCxn id="58" idx="0"/>
            <a:endCxn id="57" idx="2"/>
          </p:cNvCxnSpPr>
          <p:nvPr/>
        </p:nvCxnSpPr>
        <p:spPr>
          <a:xfrm rot="16200000" flipV="1">
            <a:off x="5020174" y="2108906"/>
            <a:ext cx="500452" cy="1396800"/>
          </a:xfrm>
          <a:prstGeom prst="bentConnector3">
            <a:avLst>
              <a:gd name="adj1" fmla="val 50000"/>
            </a:avLst>
          </a:prstGeom>
          <a:ln w="19050">
            <a:solidFill>
              <a:srgbClr val="3F4252"/>
            </a:solidFill>
            <a:round/>
          </a:ln>
        </p:spPr>
      </p:cxnSp>
      <p:cxnSp>
        <p:nvCxnSpPr>
          <p:cNvPr id="70" name="Google Shape;296;p38"/>
          <p:cNvCxnSpPr>
            <a:cxnSpLocks/>
            <a:stCxn id="58" idx="0"/>
            <a:endCxn id="61" idx="2"/>
          </p:cNvCxnSpPr>
          <p:nvPr/>
        </p:nvCxnSpPr>
        <p:spPr>
          <a:xfrm rot="5400000" flipH="1" flipV="1">
            <a:off x="6415894" y="2109986"/>
            <a:ext cx="500452" cy="1394640"/>
          </a:xfrm>
          <a:prstGeom prst="bentConnector3">
            <a:avLst>
              <a:gd name="adj1" fmla="val 50000"/>
            </a:avLst>
          </a:prstGeom>
          <a:ln w="19050">
            <a:solidFill>
              <a:srgbClr val="3F4252"/>
            </a:solidFill>
            <a:round/>
          </a:ln>
        </p:spPr>
      </p:cxnSp>
      <p:sp>
        <p:nvSpPr>
          <p:cNvPr id="4" name="Google Shape;291;p38">
            <a:extLst>
              <a:ext uri="{FF2B5EF4-FFF2-40B4-BE49-F238E27FC236}">
                <a16:creationId xmlns:a16="http://schemas.microsoft.com/office/drawing/2014/main" id="{1E94B48B-6047-13E9-EDA8-02389DCAC02E}"/>
              </a:ext>
            </a:extLst>
          </p:cNvPr>
          <p:cNvSpPr/>
          <p:nvPr/>
        </p:nvSpPr>
        <p:spPr>
          <a:xfrm>
            <a:off x="621297" y="1317481"/>
            <a:ext cx="2317805" cy="1133692"/>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200" b="1" spc="-1" dirty="0">
                <a:solidFill>
                  <a:schemeClr val="dk1"/>
                </a:solidFill>
                <a:latin typeface="Questrial"/>
                <a:ea typeface="Questrial"/>
              </a:rPr>
              <a:t>Content Delivery Networks</a:t>
            </a:r>
          </a:p>
          <a:p>
            <a:pPr algn="ctr">
              <a:lnSpc>
                <a:spcPct val="100000"/>
              </a:lnSpc>
              <a:tabLst>
                <a:tab pos="0" algn="l"/>
              </a:tabLst>
            </a:pPr>
            <a:r>
              <a:rPr lang="en-US" sz="1200" b="0" i="0" dirty="0">
                <a:effectLst/>
                <a:latin typeface="Nunito" pitchFamily="2" charset="0"/>
                <a:ea typeface="Questrial" pitchFamily="2" charset="0"/>
                <a:cs typeface="Questrial" pitchFamily="2" charset="0"/>
              </a:rPr>
              <a:t>CDNs are systems of distributed servers that deliver web content to users based on their geographic location.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5" name="Rectangle: Rounded Corners 4">
            <a:extLst>
              <a:ext uri="{FF2B5EF4-FFF2-40B4-BE49-F238E27FC236}">
                <a16:creationId xmlns:a16="http://schemas.microsoft.com/office/drawing/2014/main" id="{62B97C77-098F-1949-7FF3-F71F4D92C98A}"/>
              </a:ext>
            </a:extLst>
          </p:cNvPr>
          <p:cNvSpPr/>
          <p:nvPr/>
        </p:nvSpPr>
        <p:spPr>
          <a:xfrm>
            <a:off x="559057" y="1225601"/>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6" name="TextBox 5">
            <a:extLst>
              <a:ext uri="{FF2B5EF4-FFF2-40B4-BE49-F238E27FC236}">
                <a16:creationId xmlns:a16="http://schemas.microsoft.com/office/drawing/2014/main" id="{4F6903F5-C994-66A1-10EE-E3DEF0A043E4}"/>
              </a:ext>
            </a:extLst>
          </p:cNvPr>
          <p:cNvSpPr txBox="1"/>
          <p:nvPr/>
        </p:nvSpPr>
        <p:spPr>
          <a:xfrm>
            <a:off x="8720667" y="4754507"/>
            <a:ext cx="423333" cy="261610"/>
          </a:xfrm>
          <a:prstGeom prst="rect">
            <a:avLst/>
          </a:prstGeom>
          <a:noFill/>
        </p:spPr>
        <p:txBody>
          <a:bodyPr wrap="square">
            <a:spAutoFit/>
          </a:bodyPr>
          <a:lstStyle/>
          <a:p>
            <a:r>
              <a:rPr lang="en-US" sz="1100" dirty="0"/>
              <a:t>10</a:t>
            </a:r>
            <a:endParaRPr lang="en-IN" sz="1100" dirty="0"/>
          </a:p>
        </p:txBody>
      </p:sp>
    </p:spTree>
    <p:extLst>
      <p:ext uri="{BB962C8B-B14F-4D97-AF65-F5344CB8AC3E}">
        <p14:creationId xmlns:p14="http://schemas.microsoft.com/office/powerpoint/2010/main" val="3924274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4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a:solidFill>
                  <a:schemeClr val="dk1"/>
                </a:solidFill>
                <a:latin typeface="Questrial"/>
                <a:ea typeface="Questrial"/>
              </a:rPr>
              <a:t>Evolution of </a:t>
            </a:r>
            <a:r>
              <a:rPr lang="es" sz="3000" b="1" strike="noStrike" spc="-1">
                <a:solidFill>
                  <a:schemeClr val="dk1"/>
                </a:solidFill>
                <a:latin typeface="Questrial"/>
                <a:ea typeface="Questrial"/>
              </a:rPr>
              <a:t>Edge Computing</a:t>
            </a:r>
            <a:endParaRPr lang="en-IN" sz="3000" b="0" strike="noStrike" spc="-1">
              <a:solidFill>
                <a:srgbClr val="000000"/>
              </a:solidFill>
              <a:latin typeface="Arial"/>
            </a:endParaRPr>
          </a:p>
        </p:txBody>
      </p:sp>
      <p:sp>
        <p:nvSpPr>
          <p:cNvPr id="55" name="Google Shape;281;p38"/>
          <p:cNvSpPr/>
          <p:nvPr/>
        </p:nvSpPr>
        <p:spPr>
          <a:xfrm>
            <a:off x="219888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a:p>
            <a:pPr algn="ctr">
              <a:lnSpc>
                <a:spcPct val="100000"/>
              </a:lnSpc>
              <a:tabLst>
                <a:tab pos="0" algn="l"/>
              </a:tabLst>
            </a:pPr>
            <a:endParaRPr lang="en-IN" sz="1400" b="0" strike="noStrike" spc="-1">
              <a:solidFill>
                <a:srgbClr val="000000"/>
              </a:solidFill>
              <a:latin typeface="Arial"/>
            </a:endParaRPr>
          </a:p>
        </p:txBody>
      </p:sp>
      <p:sp>
        <p:nvSpPr>
          <p:cNvPr id="56" name="Google Shape;282;p38"/>
          <p:cNvSpPr/>
          <p:nvPr/>
        </p:nvSpPr>
        <p:spPr>
          <a:xfrm>
            <a:off x="3601492" y="1997695"/>
            <a:ext cx="19620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f</a:t>
            </a:r>
            <a:r>
              <a:rPr lang="en-IN" sz="2000" spc="-1" dirty="0" err="1">
                <a:solidFill>
                  <a:schemeClr val="dk1"/>
                </a:solidFill>
                <a:latin typeface="Questrial"/>
                <a:ea typeface="Questrial"/>
              </a:rPr>
              <a:t>og</a:t>
            </a:r>
            <a:r>
              <a:rPr lang="en-IN" sz="2000" spc="-1" dirty="0">
                <a:solidFill>
                  <a:schemeClr val="dk1"/>
                </a:solidFill>
                <a:latin typeface="Questrial"/>
                <a:ea typeface="Questrial"/>
              </a:rPr>
              <a:t> computing</a:t>
            </a:r>
            <a:endParaRPr lang="en-IN" sz="2000" b="0" strike="noStrike" spc="-1" dirty="0">
              <a:solidFill>
                <a:srgbClr val="000000"/>
              </a:solidFill>
              <a:latin typeface="Arial"/>
            </a:endParaRPr>
          </a:p>
        </p:txBody>
      </p:sp>
      <p:sp>
        <p:nvSpPr>
          <p:cNvPr id="57" name="Google Shape;283;p38"/>
          <p:cNvSpPr/>
          <p:nvPr/>
        </p:nvSpPr>
        <p:spPr>
          <a:xfrm>
            <a:off x="359100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58" name="Google Shape;284;p38"/>
          <p:cNvSpPr/>
          <p:nvPr/>
        </p:nvSpPr>
        <p:spPr>
          <a:xfrm>
            <a:off x="4568213" y="3057532"/>
            <a:ext cx="2801173" cy="90966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2000" spc="-1" dirty="0">
                <a:solidFill>
                  <a:schemeClr val="dk1"/>
                </a:solidFill>
                <a:latin typeface="Questrial"/>
                <a:ea typeface="Questrial"/>
              </a:rPr>
              <a:t>m</a:t>
            </a:r>
            <a:r>
              <a:rPr lang="es" sz="2000" b="0" strike="noStrike" spc="-1" dirty="0">
                <a:solidFill>
                  <a:schemeClr val="dk1"/>
                </a:solidFill>
                <a:latin typeface="Questrial"/>
                <a:ea typeface="Questrial"/>
              </a:rPr>
              <a:t>obile</a:t>
            </a:r>
            <a:br>
              <a:rPr lang="es" sz="2000" b="0" strike="noStrike" spc="-1" dirty="0">
                <a:solidFill>
                  <a:schemeClr val="dk1"/>
                </a:solidFill>
                <a:latin typeface="Questrial"/>
                <a:ea typeface="Questrial"/>
              </a:rPr>
            </a:br>
            <a:r>
              <a:rPr lang="es" sz="2000" b="0" strike="noStrike" spc="-1" dirty="0">
                <a:solidFill>
                  <a:schemeClr val="dk1"/>
                </a:solidFill>
                <a:latin typeface="Questrial"/>
                <a:ea typeface="Questrial"/>
              </a:rPr>
              <a:t>edge </a:t>
            </a:r>
            <a:r>
              <a:rPr lang="es" sz="2000" spc="-1" dirty="0">
                <a:solidFill>
                  <a:schemeClr val="dk1"/>
                </a:solidFill>
                <a:latin typeface="Questrial"/>
                <a:ea typeface="Questrial"/>
              </a:rPr>
              <a:t>computing</a:t>
            </a:r>
            <a:endParaRPr lang="en-IN" sz="2000" b="0" strike="noStrike" spc="-1" dirty="0">
              <a:solidFill>
                <a:srgbClr val="000000"/>
              </a:solidFill>
              <a:latin typeface="Arial"/>
            </a:endParaRPr>
          </a:p>
        </p:txBody>
      </p:sp>
      <p:sp>
        <p:nvSpPr>
          <p:cNvPr id="59" name="Google Shape;285;p38"/>
          <p:cNvSpPr/>
          <p:nvPr/>
        </p:nvSpPr>
        <p:spPr>
          <a:xfrm>
            <a:off x="498816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60" name="Google Shape;286;p38"/>
          <p:cNvSpPr/>
          <p:nvPr/>
        </p:nvSpPr>
        <p:spPr>
          <a:xfrm>
            <a:off x="6051640" y="1752843"/>
            <a:ext cx="26236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m</a:t>
            </a:r>
            <a:r>
              <a:rPr lang="en-IN" sz="2000" spc="-1" dirty="0" err="1">
                <a:solidFill>
                  <a:schemeClr val="dk1"/>
                </a:solidFill>
                <a:latin typeface="Questrial"/>
                <a:ea typeface="Questrial"/>
              </a:rPr>
              <a:t>ulti</a:t>
            </a:r>
            <a:r>
              <a:rPr lang="en-IN" sz="2000" spc="-1" dirty="0">
                <a:solidFill>
                  <a:schemeClr val="dk1"/>
                </a:solidFill>
                <a:latin typeface="Questrial"/>
                <a:ea typeface="Questrial"/>
              </a:rPr>
              <a:t> access edge computing</a:t>
            </a:r>
            <a:endParaRPr lang="en-IN" sz="2000" b="0" strike="noStrike" spc="-1" dirty="0">
              <a:solidFill>
                <a:srgbClr val="000000"/>
              </a:solidFill>
              <a:latin typeface="Arial"/>
            </a:endParaRPr>
          </a:p>
        </p:txBody>
      </p:sp>
      <p:sp>
        <p:nvSpPr>
          <p:cNvPr id="61" name="Google Shape;287;p38"/>
          <p:cNvSpPr/>
          <p:nvPr/>
        </p:nvSpPr>
        <p:spPr>
          <a:xfrm>
            <a:off x="638244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cxnSp>
        <p:nvCxnSpPr>
          <p:cNvPr id="62" name="Google Shape;288;p38"/>
          <p:cNvCxnSpPr/>
          <p:nvPr/>
        </p:nvCxnSpPr>
        <p:spPr>
          <a:xfrm>
            <a:off x="3179880" y="2824560"/>
            <a:ext cx="360" cy="141840"/>
          </a:xfrm>
          <a:prstGeom prst="straightConnector1">
            <a:avLst/>
          </a:prstGeom>
          <a:ln w="19050">
            <a:solidFill>
              <a:srgbClr val="3F4252"/>
            </a:solidFill>
            <a:round/>
          </a:ln>
        </p:spPr>
      </p:cxnSp>
      <p:cxnSp>
        <p:nvCxnSpPr>
          <p:cNvPr id="63" name="Google Shape;289;p38"/>
          <p:cNvCxnSpPr/>
          <p:nvPr/>
        </p:nvCxnSpPr>
        <p:spPr>
          <a:xfrm>
            <a:off x="5968800" y="2824560"/>
            <a:ext cx="360" cy="141840"/>
          </a:xfrm>
          <a:prstGeom prst="straightConnector1">
            <a:avLst/>
          </a:prstGeom>
          <a:ln w="19050">
            <a:solidFill>
              <a:srgbClr val="3F4252"/>
            </a:solidFill>
            <a:round/>
          </a:ln>
        </p:spPr>
      </p:cxnSp>
      <p:cxnSp>
        <p:nvCxnSpPr>
          <p:cNvPr id="64" name="Google Shape;290;p38"/>
          <p:cNvCxnSpPr/>
          <p:nvPr/>
        </p:nvCxnSpPr>
        <p:spPr>
          <a:xfrm>
            <a:off x="802800" y="1045440"/>
            <a:ext cx="4185360" cy="360"/>
          </a:xfrm>
          <a:prstGeom prst="straightConnector1">
            <a:avLst/>
          </a:prstGeom>
          <a:ln w="19050">
            <a:solidFill>
              <a:srgbClr val="3F4252"/>
            </a:solidFill>
            <a:round/>
          </a:ln>
        </p:spPr>
      </p:cxnSp>
      <p:sp>
        <p:nvSpPr>
          <p:cNvPr id="66" name="Google Shape;292;p38"/>
          <p:cNvSpPr/>
          <p:nvPr/>
        </p:nvSpPr>
        <p:spPr>
          <a:xfrm>
            <a:off x="799200" y="167544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p:txBody>
      </p:sp>
      <p:cxnSp>
        <p:nvCxnSpPr>
          <p:cNvPr id="67" name="Google Shape;293;p38"/>
          <p:cNvCxnSpPr>
            <a:cxnSpLocks/>
            <a:stCxn id="57" idx="2"/>
          </p:cNvCxnSpPr>
          <p:nvPr/>
        </p:nvCxnSpPr>
        <p:spPr>
          <a:xfrm rot="5400000">
            <a:off x="3633120" y="2103840"/>
            <a:ext cx="485640" cy="1392480"/>
          </a:xfrm>
          <a:prstGeom prst="bentConnector3">
            <a:avLst>
              <a:gd name="adj1" fmla="val 49925"/>
            </a:avLst>
          </a:prstGeom>
          <a:ln w="19050">
            <a:solidFill>
              <a:srgbClr val="3F4252"/>
            </a:solidFill>
            <a:round/>
          </a:ln>
        </p:spPr>
      </p:cxnSp>
      <p:cxnSp>
        <p:nvCxnSpPr>
          <p:cNvPr id="68" name="Google Shape;294;p38"/>
          <p:cNvCxnSpPr>
            <a:cxnSpLocks/>
          </p:cNvCxnSpPr>
          <p:nvPr/>
        </p:nvCxnSpPr>
        <p:spPr>
          <a:xfrm rot="16200000" flipH="1">
            <a:off x="2241360" y="2103480"/>
            <a:ext cx="490320" cy="1387440"/>
          </a:xfrm>
          <a:prstGeom prst="bentConnector3">
            <a:avLst>
              <a:gd name="adj1" fmla="val 50036"/>
            </a:avLst>
          </a:prstGeom>
          <a:ln w="19050">
            <a:solidFill>
              <a:srgbClr val="3F4252"/>
            </a:solidFill>
            <a:round/>
          </a:ln>
        </p:spPr>
      </p:cxnSp>
      <p:cxnSp>
        <p:nvCxnSpPr>
          <p:cNvPr id="69" name="Google Shape;295;p38"/>
          <p:cNvCxnSpPr>
            <a:cxnSpLocks/>
            <a:stCxn id="58" idx="0"/>
            <a:endCxn id="57" idx="2"/>
          </p:cNvCxnSpPr>
          <p:nvPr/>
        </p:nvCxnSpPr>
        <p:spPr>
          <a:xfrm rot="16200000" flipV="1">
            <a:off x="5020174" y="2108906"/>
            <a:ext cx="500452" cy="1396800"/>
          </a:xfrm>
          <a:prstGeom prst="bentConnector3">
            <a:avLst>
              <a:gd name="adj1" fmla="val 50000"/>
            </a:avLst>
          </a:prstGeom>
          <a:ln w="19050">
            <a:solidFill>
              <a:srgbClr val="3F4252"/>
            </a:solidFill>
            <a:round/>
          </a:ln>
        </p:spPr>
      </p:cxnSp>
      <p:cxnSp>
        <p:nvCxnSpPr>
          <p:cNvPr id="70" name="Google Shape;296;p38"/>
          <p:cNvCxnSpPr>
            <a:cxnSpLocks/>
            <a:stCxn id="58" idx="0"/>
            <a:endCxn id="61" idx="2"/>
          </p:cNvCxnSpPr>
          <p:nvPr/>
        </p:nvCxnSpPr>
        <p:spPr>
          <a:xfrm rot="5400000" flipH="1" flipV="1">
            <a:off x="6415894" y="2109986"/>
            <a:ext cx="500452" cy="1394640"/>
          </a:xfrm>
          <a:prstGeom prst="bentConnector3">
            <a:avLst>
              <a:gd name="adj1" fmla="val 50000"/>
            </a:avLst>
          </a:prstGeom>
          <a:ln w="19050">
            <a:solidFill>
              <a:srgbClr val="3F4252"/>
            </a:solidFill>
            <a:round/>
          </a:ln>
        </p:spPr>
      </p:cxnSp>
      <p:sp>
        <p:nvSpPr>
          <p:cNvPr id="8" name="Google Shape;280;p38">
            <a:extLst>
              <a:ext uri="{FF2B5EF4-FFF2-40B4-BE49-F238E27FC236}">
                <a16:creationId xmlns:a16="http://schemas.microsoft.com/office/drawing/2014/main" id="{BEFE2D4C-D605-2C03-4E87-2A502467A89C}"/>
              </a:ext>
            </a:extLst>
          </p:cNvPr>
          <p:cNvSpPr/>
          <p:nvPr/>
        </p:nvSpPr>
        <p:spPr>
          <a:xfrm>
            <a:off x="1903149" y="3141524"/>
            <a:ext cx="2505795"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1200" b="1" spc="-1" dirty="0">
                <a:solidFill>
                  <a:schemeClr val="dk1"/>
                </a:solidFill>
                <a:latin typeface="Questrial"/>
                <a:ea typeface="Questrial"/>
              </a:rPr>
              <a:t>C</a:t>
            </a:r>
            <a:r>
              <a:rPr lang="es" sz="1200" b="1" strike="noStrike" spc="-1" dirty="0">
                <a:solidFill>
                  <a:schemeClr val="dk1"/>
                </a:solidFill>
                <a:latin typeface="Questrial"/>
                <a:ea typeface="Questrial"/>
              </a:rPr>
              <a:t>loudlets</a:t>
            </a:r>
            <a:br>
              <a:rPr lang="es" sz="1200" b="1" strike="noStrike" spc="-1" dirty="0">
                <a:solidFill>
                  <a:schemeClr val="dk1"/>
                </a:solidFill>
                <a:latin typeface="Questrial"/>
                <a:ea typeface="Questrial"/>
              </a:rPr>
            </a:br>
            <a:r>
              <a:rPr lang="en-US" sz="1200" strike="noStrike" spc="-1" dirty="0">
                <a:solidFill>
                  <a:schemeClr val="dk1"/>
                </a:solidFill>
                <a:latin typeface="Nunito" pitchFamily="2" charset="0"/>
                <a:ea typeface="Questrial"/>
              </a:rPr>
              <a:t>Cloudlets are small-scale data centers that provide cloud computing capabilities at the edge of the network.</a:t>
            </a:r>
            <a:endParaRPr lang="en-IN" sz="1200" strike="noStrike" spc="-1" dirty="0">
              <a:solidFill>
                <a:srgbClr val="000000"/>
              </a:solidFill>
              <a:latin typeface="Nunito" pitchFamily="2" charset="0"/>
            </a:endParaRPr>
          </a:p>
        </p:txBody>
      </p:sp>
      <p:sp>
        <p:nvSpPr>
          <p:cNvPr id="9" name="Rectangle: Rounded Corners 8">
            <a:extLst>
              <a:ext uri="{FF2B5EF4-FFF2-40B4-BE49-F238E27FC236}">
                <a16:creationId xmlns:a16="http://schemas.microsoft.com/office/drawing/2014/main" id="{BF5C53BE-D5D1-067D-CE94-80A0E4B2E66A}"/>
              </a:ext>
            </a:extLst>
          </p:cNvPr>
          <p:cNvSpPr/>
          <p:nvPr/>
        </p:nvSpPr>
        <p:spPr>
          <a:xfrm>
            <a:off x="1943617" y="3042180"/>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0" name="Google Shape;291;p38">
            <a:extLst>
              <a:ext uri="{FF2B5EF4-FFF2-40B4-BE49-F238E27FC236}">
                <a16:creationId xmlns:a16="http://schemas.microsoft.com/office/drawing/2014/main" id="{812D93F7-89B6-105B-3B9B-B7953295426A}"/>
              </a:ext>
            </a:extLst>
          </p:cNvPr>
          <p:cNvSpPr/>
          <p:nvPr/>
        </p:nvSpPr>
        <p:spPr>
          <a:xfrm>
            <a:off x="621297" y="1317481"/>
            <a:ext cx="2317805" cy="1133692"/>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200" b="1" spc="-1" dirty="0">
                <a:solidFill>
                  <a:schemeClr val="dk1"/>
                </a:solidFill>
                <a:latin typeface="Questrial"/>
                <a:ea typeface="Questrial"/>
              </a:rPr>
              <a:t>Content Delivery Networks</a:t>
            </a:r>
          </a:p>
          <a:p>
            <a:pPr algn="ctr">
              <a:lnSpc>
                <a:spcPct val="100000"/>
              </a:lnSpc>
              <a:tabLst>
                <a:tab pos="0" algn="l"/>
              </a:tabLst>
            </a:pPr>
            <a:r>
              <a:rPr lang="en-US" sz="1200" b="0" i="0" dirty="0">
                <a:effectLst/>
                <a:latin typeface="Nunito" pitchFamily="2" charset="0"/>
                <a:ea typeface="Questrial" pitchFamily="2" charset="0"/>
                <a:cs typeface="Questrial" pitchFamily="2" charset="0"/>
              </a:rPr>
              <a:t>CDNs are systems of distributed servers that deliver web content to users based on their geographic location.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11" name="Rectangle: Rounded Corners 10">
            <a:extLst>
              <a:ext uri="{FF2B5EF4-FFF2-40B4-BE49-F238E27FC236}">
                <a16:creationId xmlns:a16="http://schemas.microsoft.com/office/drawing/2014/main" id="{002C6A05-CD88-EA9B-9963-F776DCAAEA48}"/>
              </a:ext>
            </a:extLst>
          </p:cNvPr>
          <p:cNvSpPr/>
          <p:nvPr/>
        </p:nvSpPr>
        <p:spPr>
          <a:xfrm>
            <a:off x="559057" y="1225601"/>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2" name="TextBox 11">
            <a:extLst>
              <a:ext uri="{FF2B5EF4-FFF2-40B4-BE49-F238E27FC236}">
                <a16:creationId xmlns:a16="http://schemas.microsoft.com/office/drawing/2014/main" id="{5B59AA9B-F7B2-3A86-52BE-54EA8A0E4DA0}"/>
              </a:ext>
            </a:extLst>
          </p:cNvPr>
          <p:cNvSpPr txBox="1"/>
          <p:nvPr/>
        </p:nvSpPr>
        <p:spPr>
          <a:xfrm>
            <a:off x="8720667" y="4754507"/>
            <a:ext cx="423333" cy="261610"/>
          </a:xfrm>
          <a:prstGeom prst="rect">
            <a:avLst/>
          </a:prstGeom>
          <a:noFill/>
        </p:spPr>
        <p:txBody>
          <a:bodyPr wrap="square">
            <a:spAutoFit/>
          </a:bodyPr>
          <a:lstStyle/>
          <a:p>
            <a:r>
              <a:rPr lang="en-US" sz="1100" dirty="0"/>
              <a:t>11</a:t>
            </a:r>
            <a:endParaRPr lang="en-IN" sz="1100" dirty="0"/>
          </a:p>
        </p:txBody>
      </p:sp>
    </p:spTree>
    <p:extLst>
      <p:ext uri="{BB962C8B-B14F-4D97-AF65-F5344CB8AC3E}">
        <p14:creationId xmlns:p14="http://schemas.microsoft.com/office/powerpoint/2010/main" val="12704885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4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a:solidFill>
                  <a:schemeClr val="dk1"/>
                </a:solidFill>
                <a:latin typeface="Questrial"/>
                <a:ea typeface="Questrial"/>
              </a:rPr>
              <a:t>Evolution of </a:t>
            </a:r>
            <a:r>
              <a:rPr lang="es" sz="3000" b="1" strike="noStrike" spc="-1">
                <a:solidFill>
                  <a:schemeClr val="dk1"/>
                </a:solidFill>
                <a:latin typeface="Questrial"/>
                <a:ea typeface="Questrial"/>
              </a:rPr>
              <a:t>Edge Computing</a:t>
            </a:r>
            <a:endParaRPr lang="en-IN" sz="3000" b="0" strike="noStrike" spc="-1">
              <a:solidFill>
                <a:srgbClr val="000000"/>
              </a:solidFill>
              <a:latin typeface="Arial"/>
            </a:endParaRPr>
          </a:p>
        </p:txBody>
      </p:sp>
      <p:sp>
        <p:nvSpPr>
          <p:cNvPr id="55" name="Google Shape;281;p38"/>
          <p:cNvSpPr/>
          <p:nvPr/>
        </p:nvSpPr>
        <p:spPr>
          <a:xfrm>
            <a:off x="219888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a:p>
            <a:pPr algn="ctr">
              <a:lnSpc>
                <a:spcPct val="100000"/>
              </a:lnSpc>
              <a:tabLst>
                <a:tab pos="0" algn="l"/>
              </a:tabLst>
            </a:pPr>
            <a:endParaRPr lang="en-IN" sz="1400" b="0" strike="noStrike" spc="-1">
              <a:solidFill>
                <a:srgbClr val="000000"/>
              </a:solidFill>
              <a:latin typeface="Arial"/>
            </a:endParaRPr>
          </a:p>
        </p:txBody>
      </p:sp>
      <p:sp>
        <p:nvSpPr>
          <p:cNvPr id="57" name="Google Shape;283;p38"/>
          <p:cNvSpPr/>
          <p:nvPr/>
        </p:nvSpPr>
        <p:spPr>
          <a:xfrm>
            <a:off x="359100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58" name="Google Shape;284;p38"/>
          <p:cNvSpPr/>
          <p:nvPr/>
        </p:nvSpPr>
        <p:spPr>
          <a:xfrm>
            <a:off x="4568213" y="3057532"/>
            <a:ext cx="2801173" cy="90966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2000" spc="-1" dirty="0">
                <a:solidFill>
                  <a:schemeClr val="dk1"/>
                </a:solidFill>
                <a:latin typeface="Questrial"/>
                <a:ea typeface="Questrial"/>
              </a:rPr>
              <a:t>m</a:t>
            </a:r>
            <a:r>
              <a:rPr lang="es" sz="2000" b="0" strike="noStrike" spc="-1" dirty="0">
                <a:solidFill>
                  <a:schemeClr val="dk1"/>
                </a:solidFill>
                <a:latin typeface="Questrial"/>
                <a:ea typeface="Questrial"/>
              </a:rPr>
              <a:t>obile</a:t>
            </a:r>
            <a:br>
              <a:rPr lang="es" sz="2000" b="0" strike="noStrike" spc="-1" dirty="0">
                <a:solidFill>
                  <a:schemeClr val="dk1"/>
                </a:solidFill>
                <a:latin typeface="Questrial"/>
                <a:ea typeface="Questrial"/>
              </a:rPr>
            </a:br>
            <a:r>
              <a:rPr lang="es" sz="2000" b="0" strike="noStrike" spc="-1" dirty="0">
                <a:solidFill>
                  <a:schemeClr val="dk1"/>
                </a:solidFill>
                <a:latin typeface="Questrial"/>
                <a:ea typeface="Questrial"/>
              </a:rPr>
              <a:t>edge </a:t>
            </a:r>
            <a:r>
              <a:rPr lang="es" sz="2000" spc="-1" dirty="0">
                <a:solidFill>
                  <a:schemeClr val="dk1"/>
                </a:solidFill>
                <a:latin typeface="Questrial"/>
                <a:ea typeface="Questrial"/>
              </a:rPr>
              <a:t>computing</a:t>
            </a:r>
            <a:endParaRPr lang="en-IN" sz="2000" b="0" strike="noStrike" spc="-1" dirty="0">
              <a:solidFill>
                <a:srgbClr val="000000"/>
              </a:solidFill>
              <a:latin typeface="Arial"/>
            </a:endParaRPr>
          </a:p>
        </p:txBody>
      </p:sp>
      <p:sp>
        <p:nvSpPr>
          <p:cNvPr id="59" name="Google Shape;285;p38"/>
          <p:cNvSpPr/>
          <p:nvPr/>
        </p:nvSpPr>
        <p:spPr>
          <a:xfrm>
            <a:off x="498816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60" name="Google Shape;286;p38"/>
          <p:cNvSpPr/>
          <p:nvPr/>
        </p:nvSpPr>
        <p:spPr>
          <a:xfrm>
            <a:off x="6051640" y="1752843"/>
            <a:ext cx="26236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m</a:t>
            </a:r>
            <a:r>
              <a:rPr lang="en-IN" sz="2000" spc="-1" dirty="0" err="1">
                <a:solidFill>
                  <a:schemeClr val="dk1"/>
                </a:solidFill>
                <a:latin typeface="Questrial"/>
                <a:ea typeface="Questrial"/>
              </a:rPr>
              <a:t>ulti</a:t>
            </a:r>
            <a:r>
              <a:rPr lang="en-IN" sz="2000" spc="-1" dirty="0">
                <a:solidFill>
                  <a:schemeClr val="dk1"/>
                </a:solidFill>
                <a:latin typeface="Questrial"/>
                <a:ea typeface="Questrial"/>
              </a:rPr>
              <a:t> access edge computing</a:t>
            </a:r>
            <a:endParaRPr lang="en-IN" sz="2000" b="0" strike="noStrike" spc="-1" dirty="0">
              <a:solidFill>
                <a:srgbClr val="000000"/>
              </a:solidFill>
              <a:latin typeface="Arial"/>
            </a:endParaRPr>
          </a:p>
        </p:txBody>
      </p:sp>
      <p:sp>
        <p:nvSpPr>
          <p:cNvPr id="61" name="Google Shape;287;p38"/>
          <p:cNvSpPr/>
          <p:nvPr/>
        </p:nvSpPr>
        <p:spPr>
          <a:xfrm>
            <a:off x="638244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cxnSp>
        <p:nvCxnSpPr>
          <p:cNvPr id="62" name="Google Shape;288;p38"/>
          <p:cNvCxnSpPr/>
          <p:nvPr/>
        </p:nvCxnSpPr>
        <p:spPr>
          <a:xfrm>
            <a:off x="3179880" y="2824560"/>
            <a:ext cx="360" cy="141840"/>
          </a:xfrm>
          <a:prstGeom prst="straightConnector1">
            <a:avLst/>
          </a:prstGeom>
          <a:ln w="19050">
            <a:solidFill>
              <a:srgbClr val="3F4252"/>
            </a:solidFill>
            <a:round/>
          </a:ln>
        </p:spPr>
      </p:cxnSp>
      <p:cxnSp>
        <p:nvCxnSpPr>
          <p:cNvPr id="63" name="Google Shape;289;p38"/>
          <p:cNvCxnSpPr/>
          <p:nvPr/>
        </p:nvCxnSpPr>
        <p:spPr>
          <a:xfrm>
            <a:off x="5968800" y="2824560"/>
            <a:ext cx="360" cy="141840"/>
          </a:xfrm>
          <a:prstGeom prst="straightConnector1">
            <a:avLst/>
          </a:prstGeom>
          <a:ln w="19050">
            <a:solidFill>
              <a:srgbClr val="3F4252"/>
            </a:solidFill>
            <a:round/>
          </a:ln>
        </p:spPr>
      </p:cxnSp>
      <p:cxnSp>
        <p:nvCxnSpPr>
          <p:cNvPr id="64" name="Google Shape;290;p38"/>
          <p:cNvCxnSpPr/>
          <p:nvPr/>
        </p:nvCxnSpPr>
        <p:spPr>
          <a:xfrm>
            <a:off x="802800" y="1045440"/>
            <a:ext cx="4185360" cy="360"/>
          </a:xfrm>
          <a:prstGeom prst="straightConnector1">
            <a:avLst/>
          </a:prstGeom>
          <a:ln w="19050">
            <a:solidFill>
              <a:srgbClr val="3F4252"/>
            </a:solidFill>
            <a:round/>
          </a:ln>
        </p:spPr>
      </p:cxnSp>
      <p:sp>
        <p:nvSpPr>
          <p:cNvPr id="66" name="Google Shape;292;p38"/>
          <p:cNvSpPr/>
          <p:nvPr/>
        </p:nvSpPr>
        <p:spPr>
          <a:xfrm>
            <a:off x="799200" y="167544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p:txBody>
      </p:sp>
      <p:cxnSp>
        <p:nvCxnSpPr>
          <p:cNvPr id="67" name="Google Shape;293;p38"/>
          <p:cNvCxnSpPr>
            <a:cxnSpLocks/>
            <a:stCxn id="57" idx="2"/>
          </p:cNvCxnSpPr>
          <p:nvPr/>
        </p:nvCxnSpPr>
        <p:spPr>
          <a:xfrm rot="5400000">
            <a:off x="3633120" y="2103840"/>
            <a:ext cx="485640" cy="1392480"/>
          </a:xfrm>
          <a:prstGeom prst="bentConnector3">
            <a:avLst>
              <a:gd name="adj1" fmla="val 49925"/>
            </a:avLst>
          </a:prstGeom>
          <a:ln w="19050">
            <a:solidFill>
              <a:srgbClr val="3F4252"/>
            </a:solidFill>
            <a:round/>
          </a:ln>
        </p:spPr>
      </p:cxnSp>
      <p:cxnSp>
        <p:nvCxnSpPr>
          <p:cNvPr id="68" name="Google Shape;294;p38"/>
          <p:cNvCxnSpPr>
            <a:cxnSpLocks/>
          </p:cNvCxnSpPr>
          <p:nvPr/>
        </p:nvCxnSpPr>
        <p:spPr>
          <a:xfrm rot="16200000" flipH="1">
            <a:off x="2241360" y="2103480"/>
            <a:ext cx="490320" cy="1387440"/>
          </a:xfrm>
          <a:prstGeom prst="bentConnector3">
            <a:avLst>
              <a:gd name="adj1" fmla="val 50036"/>
            </a:avLst>
          </a:prstGeom>
          <a:ln w="19050">
            <a:solidFill>
              <a:srgbClr val="3F4252"/>
            </a:solidFill>
            <a:round/>
          </a:ln>
        </p:spPr>
      </p:cxnSp>
      <p:cxnSp>
        <p:nvCxnSpPr>
          <p:cNvPr id="69" name="Google Shape;295;p38"/>
          <p:cNvCxnSpPr>
            <a:cxnSpLocks/>
            <a:stCxn id="58" idx="0"/>
            <a:endCxn id="57" idx="2"/>
          </p:cNvCxnSpPr>
          <p:nvPr/>
        </p:nvCxnSpPr>
        <p:spPr>
          <a:xfrm rot="16200000" flipV="1">
            <a:off x="5020174" y="2108906"/>
            <a:ext cx="500452" cy="1396800"/>
          </a:xfrm>
          <a:prstGeom prst="bentConnector3">
            <a:avLst>
              <a:gd name="adj1" fmla="val 50000"/>
            </a:avLst>
          </a:prstGeom>
          <a:ln w="19050">
            <a:solidFill>
              <a:srgbClr val="3F4252"/>
            </a:solidFill>
            <a:round/>
          </a:ln>
        </p:spPr>
      </p:cxnSp>
      <p:cxnSp>
        <p:nvCxnSpPr>
          <p:cNvPr id="70" name="Google Shape;296;p38"/>
          <p:cNvCxnSpPr>
            <a:cxnSpLocks/>
            <a:stCxn id="58" idx="0"/>
            <a:endCxn id="61" idx="2"/>
          </p:cNvCxnSpPr>
          <p:nvPr/>
        </p:nvCxnSpPr>
        <p:spPr>
          <a:xfrm rot="5400000" flipH="1" flipV="1">
            <a:off x="6415894" y="2109986"/>
            <a:ext cx="500452" cy="1394640"/>
          </a:xfrm>
          <a:prstGeom prst="bentConnector3">
            <a:avLst>
              <a:gd name="adj1" fmla="val 50000"/>
            </a:avLst>
          </a:prstGeom>
          <a:ln w="19050">
            <a:solidFill>
              <a:srgbClr val="3F4252"/>
            </a:solidFill>
            <a:round/>
          </a:ln>
        </p:spPr>
      </p:cxnSp>
      <p:sp>
        <p:nvSpPr>
          <p:cNvPr id="6" name="Google Shape;280;p38">
            <a:extLst>
              <a:ext uri="{FF2B5EF4-FFF2-40B4-BE49-F238E27FC236}">
                <a16:creationId xmlns:a16="http://schemas.microsoft.com/office/drawing/2014/main" id="{8A2955E3-4344-9BC8-30E8-4E72AC75F932}"/>
              </a:ext>
            </a:extLst>
          </p:cNvPr>
          <p:cNvSpPr/>
          <p:nvPr/>
        </p:nvSpPr>
        <p:spPr>
          <a:xfrm>
            <a:off x="1903149" y="3141524"/>
            <a:ext cx="2505795"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1200" b="1" spc="-1" dirty="0">
                <a:solidFill>
                  <a:schemeClr val="dk1"/>
                </a:solidFill>
                <a:latin typeface="Questrial"/>
                <a:ea typeface="Questrial"/>
              </a:rPr>
              <a:t>C</a:t>
            </a:r>
            <a:r>
              <a:rPr lang="es" sz="1200" b="1" strike="noStrike" spc="-1" dirty="0">
                <a:solidFill>
                  <a:schemeClr val="dk1"/>
                </a:solidFill>
                <a:latin typeface="Questrial"/>
                <a:ea typeface="Questrial"/>
              </a:rPr>
              <a:t>loudlets</a:t>
            </a:r>
            <a:br>
              <a:rPr lang="es" sz="1200" b="1" strike="noStrike" spc="-1" dirty="0">
                <a:solidFill>
                  <a:schemeClr val="dk1"/>
                </a:solidFill>
                <a:latin typeface="Questrial"/>
                <a:ea typeface="Questrial"/>
              </a:rPr>
            </a:br>
            <a:r>
              <a:rPr lang="en-US" sz="1200" strike="noStrike" spc="-1" dirty="0">
                <a:solidFill>
                  <a:schemeClr val="dk1"/>
                </a:solidFill>
                <a:latin typeface="Nunito" pitchFamily="2" charset="0"/>
                <a:ea typeface="Questrial"/>
              </a:rPr>
              <a:t>Cloudlets are small-scale data centers that provide cloud computing capabilities at the edge of the network.</a:t>
            </a:r>
            <a:endParaRPr lang="en-IN" sz="1200" strike="noStrike" spc="-1" dirty="0">
              <a:solidFill>
                <a:srgbClr val="000000"/>
              </a:solidFill>
              <a:latin typeface="Nunito" pitchFamily="2" charset="0"/>
            </a:endParaRPr>
          </a:p>
        </p:txBody>
      </p:sp>
      <p:sp>
        <p:nvSpPr>
          <p:cNvPr id="7" name="Rectangle: Rounded Corners 6">
            <a:extLst>
              <a:ext uri="{FF2B5EF4-FFF2-40B4-BE49-F238E27FC236}">
                <a16:creationId xmlns:a16="http://schemas.microsoft.com/office/drawing/2014/main" id="{EB33BCD6-1F70-35BF-8868-28E5AF50BD96}"/>
              </a:ext>
            </a:extLst>
          </p:cNvPr>
          <p:cNvSpPr/>
          <p:nvPr/>
        </p:nvSpPr>
        <p:spPr>
          <a:xfrm>
            <a:off x="1943617" y="3042180"/>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8" name="Google Shape;282;p38">
            <a:extLst>
              <a:ext uri="{FF2B5EF4-FFF2-40B4-BE49-F238E27FC236}">
                <a16:creationId xmlns:a16="http://schemas.microsoft.com/office/drawing/2014/main" id="{195E8D19-B359-49E5-D775-6EC861FC5D60}"/>
              </a:ext>
            </a:extLst>
          </p:cNvPr>
          <p:cNvSpPr/>
          <p:nvPr/>
        </p:nvSpPr>
        <p:spPr>
          <a:xfrm>
            <a:off x="3318494" y="1326074"/>
            <a:ext cx="2528618" cy="130967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1200" b="1" spc="-1" dirty="0">
                <a:solidFill>
                  <a:schemeClr val="dk1"/>
                </a:solidFill>
                <a:latin typeface="Questrial"/>
                <a:ea typeface="Questrial"/>
              </a:rPr>
              <a:t>F</a:t>
            </a:r>
            <a:r>
              <a:rPr lang="en-IN" sz="1200" b="1" spc="-1" dirty="0" err="1">
                <a:solidFill>
                  <a:schemeClr val="dk1"/>
                </a:solidFill>
                <a:latin typeface="Questrial"/>
                <a:ea typeface="Questrial"/>
              </a:rPr>
              <a:t>og</a:t>
            </a:r>
            <a:r>
              <a:rPr lang="en-IN" sz="1200" b="1" spc="-1" dirty="0">
                <a:solidFill>
                  <a:schemeClr val="dk1"/>
                </a:solidFill>
                <a:latin typeface="Questrial"/>
                <a:ea typeface="Questrial"/>
              </a:rPr>
              <a:t> Computing</a:t>
            </a:r>
          </a:p>
          <a:p>
            <a:pPr algn="ctr">
              <a:lnSpc>
                <a:spcPct val="100000"/>
              </a:lnSpc>
              <a:tabLst>
                <a:tab pos="0" algn="l"/>
              </a:tabLst>
            </a:pPr>
            <a:r>
              <a:rPr lang="en-US" sz="1200" dirty="0">
                <a:latin typeface="Nunito" pitchFamily="2" charset="0"/>
                <a:ea typeface="Questrial" pitchFamily="2" charset="0"/>
                <a:cs typeface="Questrial" pitchFamily="2" charset="0"/>
              </a:rPr>
              <a:t>A decentralized computing system that extends cloud computing to the edge of a network. </a:t>
            </a:r>
            <a:endParaRPr lang="en-IN" sz="1200" strike="noStrike" spc="-1" dirty="0">
              <a:solidFill>
                <a:srgbClr val="000000"/>
              </a:solidFill>
              <a:latin typeface="Nunito" pitchFamily="2" charset="0"/>
              <a:ea typeface="Questrial" pitchFamily="2" charset="0"/>
              <a:cs typeface="Questrial" pitchFamily="2" charset="0"/>
            </a:endParaRPr>
          </a:p>
        </p:txBody>
      </p:sp>
      <p:sp>
        <p:nvSpPr>
          <p:cNvPr id="9" name="Google Shape;291;p38">
            <a:extLst>
              <a:ext uri="{FF2B5EF4-FFF2-40B4-BE49-F238E27FC236}">
                <a16:creationId xmlns:a16="http://schemas.microsoft.com/office/drawing/2014/main" id="{57632AA9-1F5C-DBD6-8AB5-EA067450937B}"/>
              </a:ext>
            </a:extLst>
          </p:cNvPr>
          <p:cNvSpPr/>
          <p:nvPr/>
        </p:nvSpPr>
        <p:spPr>
          <a:xfrm>
            <a:off x="621297" y="1317481"/>
            <a:ext cx="2317805" cy="1133692"/>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200" b="1" spc="-1" dirty="0">
                <a:solidFill>
                  <a:schemeClr val="dk1"/>
                </a:solidFill>
                <a:latin typeface="Questrial"/>
                <a:ea typeface="Questrial"/>
              </a:rPr>
              <a:t>Content Delivery Networks</a:t>
            </a:r>
          </a:p>
          <a:p>
            <a:pPr algn="ctr">
              <a:lnSpc>
                <a:spcPct val="100000"/>
              </a:lnSpc>
              <a:tabLst>
                <a:tab pos="0" algn="l"/>
              </a:tabLst>
            </a:pPr>
            <a:r>
              <a:rPr lang="en-US" sz="1200" b="0" i="0" dirty="0">
                <a:effectLst/>
                <a:latin typeface="Nunito" pitchFamily="2" charset="0"/>
                <a:ea typeface="Questrial" pitchFamily="2" charset="0"/>
                <a:cs typeface="Questrial" pitchFamily="2" charset="0"/>
              </a:rPr>
              <a:t>CDNs are systems of distributed servers that deliver web content to users based on their geographic location.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10" name="Rectangle: Rounded Corners 9">
            <a:extLst>
              <a:ext uri="{FF2B5EF4-FFF2-40B4-BE49-F238E27FC236}">
                <a16:creationId xmlns:a16="http://schemas.microsoft.com/office/drawing/2014/main" id="{588713F1-DBBB-9543-F440-95DB78303D8A}"/>
              </a:ext>
            </a:extLst>
          </p:cNvPr>
          <p:cNvSpPr/>
          <p:nvPr/>
        </p:nvSpPr>
        <p:spPr>
          <a:xfrm>
            <a:off x="559057" y="1225601"/>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1" name="Rectangle: Rounded Corners 10">
            <a:extLst>
              <a:ext uri="{FF2B5EF4-FFF2-40B4-BE49-F238E27FC236}">
                <a16:creationId xmlns:a16="http://schemas.microsoft.com/office/drawing/2014/main" id="{B49D91CF-1860-4FC8-A5AC-0F75130826BB}"/>
              </a:ext>
            </a:extLst>
          </p:cNvPr>
          <p:cNvSpPr/>
          <p:nvPr/>
        </p:nvSpPr>
        <p:spPr>
          <a:xfrm>
            <a:off x="3340778" y="1230054"/>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2" name="TextBox 11">
            <a:extLst>
              <a:ext uri="{FF2B5EF4-FFF2-40B4-BE49-F238E27FC236}">
                <a16:creationId xmlns:a16="http://schemas.microsoft.com/office/drawing/2014/main" id="{9FD6ABF9-6390-2A80-8412-9FB08BA4F90C}"/>
              </a:ext>
            </a:extLst>
          </p:cNvPr>
          <p:cNvSpPr txBox="1"/>
          <p:nvPr/>
        </p:nvSpPr>
        <p:spPr>
          <a:xfrm>
            <a:off x="8720667" y="4754507"/>
            <a:ext cx="423333" cy="261610"/>
          </a:xfrm>
          <a:prstGeom prst="rect">
            <a:avLst/>
          </a:prstGeom>
          <a:noFill/>
        </p:spPr>
        <p:txBody>
          <a:bodyPr wrap="square">
            <a:spAutoFit/>
          </a:bodyPr>
          <a:lstStyle/>
          <a:p>
            <a:r>
              <a:rPr lang="en-US" sz="1100" dirty="0"/>
              <a:t>1</a:t>
            </a:r>
            <a:r>
              <a:rPr lang="en-IN" sz="1100" dirty="0"/>
              <a:t>2</a:t>
            </a:r>
          </a:p>
        </p:txBody>
      </p:sp>
    </p:spTree>
    <p:extLst>
      <p:ext uri="{BB962C8B-B14F-4D97-AF65-F5344CB8AC3E}">
        <p14:creationId xmlns:p14="http://schemas.microsoft.com/office/powerpoint/2010/main" val="11911595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4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a:solidFill>
                  <a:schemeClr val="dk1"/>
                </a:solidFill>
                <a:latin typeface="Questrial"/>
                <a:ea typeface="Questrial"/>
              </a:rPr>
              <a:t>Evolution of </a:t>
            </a:r>
            <a:r>
              <a:rPr lang="es" sz="3000" b="1" strike="noStrike" spc="-1">
                <a:solidFill>
                  <a:schemeClr val="dk1"/>
                </a:solidFill>
                <a:latin typeface="Questrial"/>
                <a:ea typeface="Questrial"/>
              </a:rPr>
              <a:t>Edge Computing</a:t>
            </a:r>
            <a:endParaRPr lang="en-IN" sz="3000" b="0" strike="noStrike" spc="-1">
              <a:solidFill>
                <a:srgbClr val="000000"/>
              </a:solidFill>
              <a:latin typeface="Arial"/>
            </a:endParaRPr>
          </a:p>
        </p:txBody>
      </p:sp>
      <p:sp>
        <p:nvSpPr>
          <p:cNvPr id="55" name="Google Shape;281;p38"/>
          <p:cNvSpPr/>
          <p:nvPr/>
        </p:nvSpPr>
        <p:spPr>
          <a:xfrm>
            <a:off x="219888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a:p>
            <a:pPr algn="ctr">
              <a:lnSpc>
                <a:spcPct val="100000"/>
              </a:lnSpc>
              <a:tabLst>
                <a:tab pos="0" algn="l"/>
              </a:tabLst>
            </a:pPr>
            <a:endParaRPr lang="en-IN" sz="1400" b="0" strike="noStrike" spc="-1">
              <a:solidFill>
                <a:srgbClr val="000000"/>
              </a:solidFill>
              <a:latin typeface="Arial"/>
            </a:endParaRPr>
          </a:p>
        </p:txBody>
      </p:sp>
      <p:sp>
        <p:nvSpPr>
          <p:cNvPr id="57" name="Google Shape;283;p38"/>
          <p:cNvSpPr/>
          <p:nvPr/>
        </p:nvSpPr>
        <p:spPr>
          <a:xfrm>
            <a:off x="359100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59" name="Google Shape;285;p38"/>
          <p:cNvSpPr/>
          <p:nvPr/>
        </p:nvSpPr>
        <p:spPr>
          <a:xfrm>
            <a:off x="498816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60" name="Google Shape;286;p38"/>
          <p:cNvSpPr/>
          <p:nvPr/>
        </p:nvSpPr>
        <p:spPr>
          <a:xfrm>
            <a:off x="6051640" y="1752843"/>
            <a:ext cx="26236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2000" spc="-1" dirty="0">
                <a:solidFill>
                  <a:schemeClr val="dk1"/>
                </a:solidFill>
                <a:latin typeface="Questrial"/>
                <a:ea typeface="Questrial"/>
              </a:rPr>
              <a:t>m</a:t>
            </a:r>
            <a:r>
              <a:rPr lang="en-IN" sz="2000" spc="-1" dirty="0" err="1">
                <a:solidFill>
                  <a:schemeClr val="dk1"/>
                </a:solidFill>
                <a:latin typeface="Questrial"/>
                <a:ea typeface="Questrial"/>
              </a:rPr>
              <a:t>ulti</a:t>
            </a:r>
            <a:r>
              <a:rPr lang="en-IN" sz="2000" spc="-1" dirty="0">
                <a:solidFill>
                  <a:schemeClr val="dk1"/>
                </a:solidFill>
                <a:latin typeface="Questrial"/>
                <a:ea typeface="Questrial"/>
              </a:rPr>
              <a:t> access edge computing</a:t>
            </a:r>
            <a:endParaRPr lang="en-IN" sz="2000" b="0" strike="noStrike" spc="-1" dirty="0">
              <a:solidFill>
                <a:srgbClr val="000000"/>
              </a:solidFill>
              <a:latin typeface="Arial"/>
            </a:endParaRPr>
          </a:p>
        </p:txBody>
      </p:sp>
      <p:sp>
        <p:nvSpPr>
          <p:cNvPr id="61" name="Google Shape;287;p38"/>
          <p:cNvSpPr/>
          <p:nvPr/>
        </p:nvSpPr>
        <p:spPr>
          <a:xfrm>
            <a:off x="638244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cxnSp>
        <p:nvCxnSpPr>
          <p:cNvPr id="62" name="Google Shape;288;p38"/>
          <p:cNvCxnSpPr/>
          <p:nvPr/>
        </p:nvCxnSpPr>
        <p:spPr>
          <a:xfrm>
            <a:off x="3179880" y="2824560"/>
            <a:ext cx="360" cy="141840"/>
          </a:xfrm>
          <a:prstGeom prst="straightConnector1">
            <a:avLst/>
          </a:prstGeom>
          <a:ln w="19050">
            <a:solidFill>
              <a:srgbClr val="3F4252"/>
            </a:solidFill>
            <a:round/>
          </a:ln>
        </p:spPr>
      </p:cxnSp>
      <p:cxnSp>
        <p:nvCxnSpPr>
          <p:cNvPr id="63" name="Google Shape;289;p38"/>
          <p:cNvCxnSpPr/>
          <p:nvPr/>
        </p:nvCxnSpPr>
        <p:spPr>
          <a:xfrm>
            <a:off x="5968800" y="2824560"/>
            <a:ext cx="360" cy="141840"/>
          </a:xfrm>
          <a:prstGeom prst="straightConnector1">
            <a:avLst/>
          </a:prstGeom>
          <a:ln w="19050">
            <a:solidFill>
              <a:srgbClr val="3F4252"/>
            </a:solidFill>
            <a:round/>
          </a:ln>
        </p:spPr>
      </p:cxnSp>
      <p:cxnSp>
        <p:nvCxnSpPr>
          <p:cNvPr id="64" name="Google Shape;290;p38"/>
          <p:cNvCxnSpPr/>
          <p:nvPr/>
        </p:nvCxnSpPr>
        <p:spPr>
          <a:xfrm>
            <a:off x="802800" y="1045440"/>
            <a:ext cx="4185360" cy="360"/>
          </a:xfrm>
          <a:prstGeom prst="straightConnector1">
            <a:avLst/>
          </a:prstGeom>
          <a:ln w="19050">
            <a:solidFill>
              <a:srgbClr val="3F4252"/>
            </a:solidFill>
            <a:round/>
          </a:ln>
        </p:spPr>
      </p:cxnSp>
      <p:sp>
        <p:nvSpPr>
          <p:cNvPr id="66" name="Google Shape;292;p38"/>
          <p:cNvSpPr/>
          <p:nvPr/>
        </p:nvSpPr>
        <p:spPr>
          <a:xfrm>
            <a:off x="799200" y="167544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p:txBody>
      </p:sp>
      <p:cxnSp>
        <p:nvCxnSpPr>
          <p:cNvPr id="67" name="Google Shape;293;p38"/>
          <p:cNvCxnSpPr>
            <a:cxnSpLocks/>
            <a:stCxn id="57" idx="2"/>
          </p:cNvCxnSpPr>
          <p:nvPr/>
        </p:nvCxnSpPr>
        <p:spPr>
          <a:xfrm rot="5400000">
            <a:off x="3633120" y="2103840"/>
            <a:ext cx="485640" cy="1392480"/>
          </a:xfrm>
          <a:prstGeom prst="bentConnector3">
            <a:avLst>
              <a:gd name="adj1" fmla="val 49925"/>
            </a:avLst>
          </a:prstGeom>
          <a:ln w="19050">
            <a:solidFill>
              <a:srgbClr val="3F4252"/>
            </a:solidFill>
            <a:round/>
          </a:ln>
        </p:spPr>
      </p:cxnSp>
      <p:cxnSp>
        <p:nvCxnSpPr>
          <p:cNvPr id="68" name="Google Shape;294;p38"/>
          <p:cNvCxnSpPr>
            <a:cxnSpLocks/>
          </p:cNvCxnSpPr>
          <p:nvPr/>
        </p:nvCxnSpPr>
        <p:spPr>
          <a:xfrm rot="16200000" flipH="1">
            <a:off x="2241360" y="2103480"/>
            <a:ext cx="490320" cy="1387440"/>
          </a:xfrm>
          <a:prstGeom prst="bentConnector3">
            <a:avLst>
              <a:gd name="adj1" fmla="val 50036"/>
            </a:avLst>
          </a:prstGeom>
          <a:ln w="19050">
            <a:solidFill>
              <a:srgbClr val="3F4252"/>
            </a:solidFill>
            <a:round/>
          </a:ln>
        </p:spPr>
      </p:cxnSp>
      <p:cxnSp>
        <p:nvCxnSpPr>
          <p:cNvPr id="69" name="Google Shape;295;p38"/>
          <p:cNvCxnSpPr>
            <a:cxnSpLocks/>
            <a:endCxn id="57" idx="2"/>
          </p:cNvCxnSpPr>
          <p:nvPr/>
        </p:nvCxnSpPr>
        <p:spPr>
          <a:xfrm rot="16200000" flipV="1">
            <a:off x="5019927" y="2109154"/>
            <a:ext cx="500947" cy="1396800"/>
          </a:xfrm>
          <a:prstGeom prst="bentConnector3">
            <a:avLst>
              <a:gd name="adj1" fmla="val 50000"/>
            </a:avLst>
          </a:prstGeom>
          <a:ln w="19050">
            <a:solidFill>
              <a:srgbClr val="3F4252"/>
            </a:solidFill>
            <a:round/>
          </a:ln>
        </p:spPr>
      </p:cxnSp>
      <p:cxnSp>
        <p:nvCxnSpPr>
          <p:cNvPr id="70" name="Google Shape;296;p38"/>
          <p:cNvCxnSpPr>
            <a:cxnSpLocks/>
            <a:endCxn id="61" idx="2"/>
          </p:cNvCxnSpPr>
          <p:nvPr/>
        </p:nvCxnSpPr>
        <p:spPr>
          <a:xfrm rot="5400000" flipH="1" flipV="1">
            <a:off x="6415647" y="2110234"/>
            <a:ext cx="500947" cy="1394640"/>
          </a:xfrm>
          <a:prstGeom prst="bentConnector3">
            <a:avLst>
              <a:gd name="adj1" fmla="val 50000"/>
            </a:avLst>
          </a:prstGeom>
          <a:ln w="19050">
            <a:solidFill>
              <a:srgbClr val="3F4252"/>
            </a:solidFill>
            <a:round/>
          </a:ln>
        </p:spPr>
      </p:cxnSp>
      <p:sp>
        <p:nvSpPr>
          <p:cNvPr id="10" name="Google Shape;284;p38">
            <a:extLst>
              <a:ext uri="{FF2B5EF4-FFF2-40B4-BE49-F238E27FC236}">
                <a16:creationId xmlns:a16="http://schemas.microsoft.com/office/drawing/2014/main" id="{FA2244E6-0964-4241-E0E1-6EB92F7C8A90}"/>
              </a:ext>
            </a:extLst>
          </p:cNvPr>
          <p:cNvSpPr/>
          <p:nvPr/>
        </p:nvSpPr>
        <p:spPr>
          <a:xfrm>
            <a:off x="4735057" y="3174847"/>
            <a:ext cx="2467485" cy="90966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1200" b="1" spc="-1" dirty="0">
                <a:solidFill>
                  <a:schemeClr val="dk1"/>
                </a:solidFill>
                <a:latin typeface="Questrial"/>
                <a:ea typeface="Questrial"/>
              </a:rPr>
              <a:t>M</a:t>
            </a:r>
            <a:r>
              <a:rPr lang="es" sz="1200" b="1" strike="noStrike" spc="-1" dirty="0">
                <a:solidFill>
                  <a:schemeClr val="dk1"/>
                </a:solidFill>
                <a:latin typeface="Questrial"/>
                <a:ea typeface="Questrial"/>
              </a:rPr>
              <a:t>obile edge </a:t>
            </a:r>
            <a:r>
              <a:rPr lang="es" sz="1200" b="1" spc="-1" dirty="0">
                <a:solidFill>
                  <a:schemeClr val="dk1"/>
                </a:solidFill>
                <a:latin typeface="Questrial"/>
                <a:ea typeface="Questrial"/>
              </a:rPr>
              <a:t>computing</a:t>
            </a:r>
          </a:p>
          <a:p>
            <a:pPr algn="ctr">
              <a:lnSpc>
                <a:spcPct val="100000"/>
              </a:lnSpc>
              <a:tabLst>
                <a:tab pos="0" algn="l"/>
              </a:tabLst>
            </a:pPr>
            <a:r>
              <a:rPr lang="en-US" sz="1200" b="0" strike="noStrike" spc="-1" dirty="0">
                <a:latin typeface="Nunito" pitchFamily="2" charset="0"/>
                <a:ea typeface="Questrial" pitchFamily="2" charset="0"/>
                <a:cs typeface="Questrial" pitchFamily="2" charset="0"/>
              </a:rPr>
              <a:t>MEC is a network architecture that brings computation and storage resources closer to mobile users.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11" name="Rectangle: Rounded Corners 10">
            <a:extLst>
              <a:ext uri="{FF2B5EF4-FFF2-40B4-BE49-F238E27FC236}">
                <a16:creationId xmlns:a16="http://schemas.microsoft.com/office/drawing/2014/main" id="{6C663078-F41A-68CC-740A-A482AB52BA9B}"/>
              </a:ext>
            </a:extLst>
          </p:cNvPr>
          <p:cNvSpPr/>
          <p:nvPr/>
        </p:nvSpPr>
        <p:spPr>
          <a:xfrm>
            <a:off x="4738844" y="3042180"/>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2" name="Google Shape;280;p38">
            <a:extLst>
              <a:ext uri="{FF2B5EF4-FFF2-40B4-BE49-F238E27FC236}">
                <a16:creationId xmlns:a16="http://schemas.microsoft.com/office/drawing/2014/main" id="{9D3B75E1-D111-FFF0-DD07-3C0899FC4960}"/>
              </a:ext>
            </a:extLst>
          </p:cNvPr>
          <p:cNvSpPr/>
          <p:nvPr/>
        </p:nvSpPr>
        <p:spPr>
          <a:xfrm>
            <a:off x="1903149" y="3141524"/>
            <a:ext cx="2505795"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1200" b="1" spc="-1" dirty="0">
                <a:solidFill>
                  <a:schemeClr val="dk1"/>
                </a:solidFill>
                <a:latin typeface="Questrial"/>
                <a:ea typeface="Questrial"/>
              </a:rPr>
              <a:t>C</a:t>
            </a:r>
            <a:r>
              <a:rPr lang="es" sz="1200" b="1" strike="noStrike" spc="-1" dirty="0">
                <a:solidFill>
                  <a:schemeClr val="dk1"/>
                </a:solidFill>
                <a:latin typeface="Questrial"/>
                <a:ea typeface="Questrial"/>
              </a:rPr>
              <a:t>loudlets</a:t>
            </a:r>
            <a:br>
              <a:rPr lang="es" sz="1200" b="1" strike="noStrike" spc="-1" dirty="0">
                <a:solidFill>
                  <a:schemeClr val="dk1"/>
                </a:solidFill>
                <a:latin typeface="Questrial"/>
                <a:ea typeface="Questrial"/>
              </a:rPr>
            </a:br>
            <a:r>
              <a:rPr lang="en-US" sz="1200" strike="noStrike" spc="-1" dirty="0">
                <a:solidFill>
                  <a:schemeClr val="dk1"/>
                </a:solidFill>
                <a:latin typeface="Nunito" pitchFamily="2" charset="0"/>
                <a:ea typeface="Questrial"/>
              </a:rPr>
              <a:t>Cloudlets are small-scale data centers that provide cloud computing capabilities at the edge of the network.</a:t>
            </a:r>
            <a:endParaRPr lang="en-IN" sz="1200" strike="noStrike" spc="-1" dirty="0">
              <a:solidFill>
                <a:srgbClr val="000000"/>
              </a:solidFill>
              <a:latin typeface="Nunito" pitchFamily="2" charset="0"/>
            </a:endParaRPr>
          </a:p>
        </p:txBody>
      </p:sp>
      <p:sp>
        <p:nvSpPr>
          <p:cNvPr id="13" name="Rectangle: Rounded Corners 12">
            <a:extLst>
              <a:ext uri="{FF2B5EF4-FFF2-40B4-BE49-F238E27FC236}">
                <a16:creationId xmlns:a16="http://schemas.microsoft.com/office/drawing/2014/main" id="{4E45A8A1-CC4B-DEFA-50A4-882A9669D5A9}"/>
              </a:ext>
            </a:extLst>
          </p:cNvPr>
          <p:cNvSpPr/>
          <p:nvPr/>
        </p:nvSpPr>
        <p:spPr>
          <a:xfrm>
            <a:off x="1943617" y="3042180"/>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5" name="Google Shape;291;p38">
            <a:extLst>
              <a:ext uri="{FF2B5EF4-FFF2-40B4-BE49-F238E27FC236}">
                <a16:creationId xmlns:a16="http://schemas.microsoft.com/office/drawing/2014/main" id="{76AE5C15-84C8-3F01-B120-4AA138A61892}"/>
              </a:ext>
            </a:extLst>
          </p:cNvPr>
          <p:cNvSpPr/>
          <p:nvPr/>
        </p:nvSpPr>
        <p:spPr>
          <a:xfrm>
            <a:off x="621297" y="1317481"/>
            <a:ext cx="2317805" cy="1133692"/>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200" b="1" spc="-1" dirty="0">
                <a:solidFill>
                  <a:schemeClr val="dk1"/>
                </a:solidFill>
                <a:latin typeface="Questrial"/>
                <a:ea typeface="Questrial"/>
              </a:rPr>
              <a:t>Content Delivery Networks</a:t>
            </a:r>
          </a:p>
          <a:p>
            <a:pPr algn="ctr">
              <a:lnSpc>
                <a:spcPct val="100000"/>
              </a:lnSpc>
              <a:tabLst>
                <a:tab pos="0" algn="l"/>
              </a:tabLst>
            </a:pPr>
            <a:r>
              <a:rPr lang="en-US" sz="1200" b="0" i="0" dirty="0">
                <a:effectLst/>
                <a:latin typeface="Nunito" pitchFamily="2" charset="0"/>
                <a:ea typeface="Questrial" pitchFamily="2" charset="0"/>
                <a:cs typeface="Questrial" pitchFamily="2" charset="0"/>
              </a:rPr>
              <a:t>CDNs are systems of distributed servers that deliver web content to users based on their geographic location.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16" name="Rectangle: Rounded Corners 15">
            <a:extLst>
              <a:ext uri="{FF2B5EF4-FFF2-40B4-BE49-F238E27FC236}">
                <a16:creationId xmlns:a16="http://schemas.microsoft.com/office/drawing/2014/main" id="{DE47B29F-1907-6573-8C7D-D27455A4FFB1}"/>
              </a:ext>
            </a:extLst>
          </p:cNvPr>
          <p:cNvSpPr/>
          <p:nvPr/>
        </p:nvSpPr>
        <p:spPr>
          <a:xfrm>
            <a:off x="559057" y="1225601"/>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18" name="TextBox 17">
            <a:extLst>
              <a:ext uri="{FF2B5EF4-FFF2-40B4-BE49-F238E27FC236}">
                <a16:creationId xmlns:a16="http://schemas.microsoft.com/office/drawing/2014/main" id="{4180A5CC-93CF-EB0A-C248-7668F84D8D4E}"/>
              </a:ext>
            </a:extLst>
          </p:cNvPr>
          <p:cNvSpPr txBox="1"/>
          <p:nvPr/>
        </p:nvSpPr>
        <p:spPr>
          <a:xfrm>
            <a:off x="8720667" y="4754507"/>
            <a:ext cx="423333" cy="261610"/>
          </a:xfrm>
          <a:prstGeom prst="rect">
            <a:avLst/>
          </a:prstGeom>
          <a:noFill/>
        </p:spPr>
        <p:txBody>
          <a:bodyPr wrap="square">
            <a:spAutoFit/>
          </a:bodyPr>
          <a:lstStyle/>
          <a:p>
            <a:r>
              <a:rPr lang="en-IN" sz="1100" dirty="0"/>
              <a:t>13</a:t>
            </a:r>
          </a:p>
        </p:txBody>
      </p:sp>
      <p:sp>
        <p:nvSpPr>
          <p:cNvPr id="2" name="Google Shape;282;p38">
            <a:extLst>
              <a:ext uri="{FF2B5EF4-FFF2-40B4-BE49-F238E27FC236}">
                <a16:creationId xmlns:a16="http://schemas.microsoft.com/office/drawing/2014/main" id="{D5CDC871-36B3-8B08-E85A-27A2AC2431DF}"/>
              </a:ext>
            </a:extLst>
          </p:cNvPr>
          <p:cNvSpPr/>
          <p:nvPr/>
        </p:nvSpPr>
        <p:spPr>
          <a:xfrm>
            <a:off x="3318494" y="1326074"/>
            <a:ext cx="2528618" cy="130967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1200" b="1" spc="-1" dirty="0">
                <a:solidFill>
                  <a:schemeClr val="dk1"/>
                </a:solidFill>
                <a:latin typeface="Questrial"/>
                <a:ea typeface="Questrial"/>
              </a:rPr>
              <a:t>F</a:t>
            </a:r>
            <a:r>
              <a:rPr lang="en-IN" sz="1200" b="1" spc="-1" dirty="0" err="1">
                <a:solidFill>
                  <a:schemeClr val="dk1"/>
                </a:solidFill>
                <a:latin typeface="Questrial"/>
                <a:ea typeface="Questrial"/>
              </a:rPr>
              <a:t>og</a:t>
            </a:r>
            <a:r>
              <a:rPr lang="en-IN" sz="1200" b="1" spc="-1" dirty="0">
                <a:solidFill>
                  <a:schemeClr val="dk1"/>
                </a:solidFill>
                <a:latin typeface="Questrial"/>
                <a:ea typeface="Questrial"/>
              </a:rPr>
              <a:t> Computing</a:t>
            </a:r>
          </a:p>
          <a:p>
            <a:pPr algn="ctr">
              <a:lnSpc>
                <a:spcPct val="100000"/>
              </a:lnSpc>
              <a:tabLst>
                <a:tab pos="0" algn="l"/>
              </a:tabLst>
            </a:pPr>
            <a:r>
              <a:rPr lang="en-US" sz="1200" dirty="0">
                <a:latin typeface="Nunito" pitchFamily="2" charset="0"/>
                <a:ea typeface="Questrial" pitchFamily="2" charset="0"/>
                <a:cs typeface="Questrial" pitchFamily="2" charset="0"/>
              </a:rPr>
              <a:t>A decentralized computing system that extends cloud computing to the edge of a network. </a:t>
            </a:r>
            <a:endParaRPr lang="en-IN" sz="1200" strike="noStrike" spc="-1" dirty="0">
              <a:solidFill>
                <a:srgbClr val="000000"/>
              </a:solidFill>
              <a:latin typeface="Nunito" pitchFamily="2" charset="0"/>
              <a:ea typeface="Questrial" pitchFamily="2" charset="0"/>
              <a:cs typeface="Questrial" pitchFamily="2" charset="0"/>
            </a:endParaRPr>
          </a:p>
        </p:txBody>
      </p:sp>
      <p:sp>
        <p:nvSpPr>
          <p:cNvPr id="3" name="Rectangle: Rounded Corners 2">
            <a:extLst>
              <a:ext uri="{FF2B5EF4-FFF2-40B4-BE49-F238E27FC236}">
                <a16:creationId xmlns:a16="http://schemas.microsoft.com/office/drawing/2014/main" id="{80C52815-7D07-3ACA-1027-081296821ADD}"/>
              </a:ext>
            </a:extLst>
          </p:cNvPr>
          <p:cNvSpPr/>
          <p:nvPr/>
        </p:nvSpPr>
        <p:spPr>
          <a:xfrm>
            <a:off x="3340778" y="1230054"/>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Tree>
    <p:extLst>
      <p:ext uri="{BB962C8B-B14F-4D97-AF65-F5344CB8AC3E}">
        <p14:creationId xmlns:p14="http://schemas.microsoft.com/office/powerpoint/2010/main" val="574224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4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dirty="0">
                <a:solidFill>
                  <a:schemeClr val="dk1"/>
                </a:solidFill>
                <a:latin typeface="Questrial"/>
                <a:ea typeface="Questrial"/>
              </a:rPr>
              <a:t>Evolution of </a:t>
            </a:r>
            <a:r>
              <a:rPr lang="es" sz="3000" b="1" strike="noStrike" spc="-1" dirty="0">
                <a:solidFill>
                  <a:schemeClr val="dk1"/>
                </a:solidFill>
                <a:latin typeface="Questrial"/>
                <a:ea typeface="Questrial"/>
              </a:rPr>
              <a:t>Edge Computing</a:t>
            </a:r>
            <a:endParaRPr lang="en-IN" sz="3000" b="0" strike="noStrike" spc="-1" dirty="0">
              <a:solidFill>
                <a:srgbClr val="000000"/>
              </a:solidFill>
              <a:latin typeface="Arial"/>
            </a:endParaRPr>
          </a:p>
        </p:txBody>
      </p:sp>
      <p:sp>
        <p:nvSpPr>
          <p:cNvPr id="54" name="Google Shape;280;p38"/>
          <p:cNvSpPr/>
          <p:nvPr/>
        </p:nvSpPr>
        <p:spPr>
          <a:xfrm>
            <a:off x="1903149" y="3141524"/>
            <a:ext cx="2505795"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1200" b="1" spc="-1" dirty="0">
                <a:solidFill>
                  <a:schemeClr val="dk1"/>
                </a:solidFill>
                <a:latin typeface="Questrial"/>
                <a:ea typeface="Questrial"/>
              </a:rPr>
              <a:t>C</a:t>
            </a:r>
            <a:r>
              <a:rPr lang="es" sz="1200" b="1" strike="noStrike" spc="-1" dirty="0">
                <a:solidFill>
                  <a:schemeClr val="dk1"/>
                </a:solidFill>
                <a:latin typeface="Questrial"/>
                <a:ea typeface="Questrial"/>
              </a:rPr>
              <a:t>loudlets</a:t>
            </a:r>
            <a:br>
              <a:rPr lang="es" sz="1200" b="1" strike="noStrike" spc="-1" dirty="0">
                <a:solidFill>
                  <a:schemeClr val="dk1"/>
                </a:solidFill>
                <a:latin typeface="Questrial"/>
                <a:ea typeface="Questrial"/>
              </a:rPr>
            </a:br>
            <a:r>
              <a:rPr lang="en-US" sz="1200" strike="noStrike" spc="-1" dirty="0">
                <a:solidFill>
                  <a:schemeClr val="dk1"/>
                </a:solidFill>
                <a:latin typeface="Nunito" pitchFamily="2" charset="0"/>
                <a:ea typeface="Questrial"/>
              </a:rPr>
              <a:t>Cloudlets are small-scale data centers that provide cloud computing capabilities at the edge of the network.</a:t>
            </a:r>
            <a:endParaRPr lang="en-IN" sz="1200" strike="noStrike" spc="-1" dirty="0">
              <a:solidFill>
                <a:srgbClr val="000000"/>
              </a:solidFill>
              <a:latin typeface="Nunito" pitchFamily="2" charset="0"/>
            </a:endParaRPr>
          </a:p>
        </p:txBody>
      </p:sp>
      <p:sp>
        <p:nvSpPr>
          <p:cNvPr id="55" name="Google Shape;281;p38"/>
          <p:cNvSpPr/>
          <p:nvPr/>
        </p:nvSpPr>
        <p:spPr>
          <a:xfrm>
            <a:off x="219888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a:p>
            <a:pPr algn="ctr">
              <a:lnSpc>
                <a:spcPct val="100000"/>
              </a:lnSpc>
              <a:tabLst>
                <a:tab pos="0" algn="l"/>
              </a:tabLst>
            </a:pPr>
            <a:endParaRPr lang="en-IN" sz="1400" b="0" strike="noStrike" spc="-1">
              <a:solidFill>
                <a:srgbClr val="000000"/>
              </a:solidFill>
              <a:latin typeface="Arial"/>
            </a:endParaRPr>
          </a:p>
        </p:txBody>
      </p:sp>
      <p:sp>
        <p:nvSpPr>
          <p:cNvPr id="57" name="Google Shape;283;p38"/>
          <p:cNvSpPr/>
          <p:nvPr/>
        </p:nvSpPr>
        <p:spPr>
          <a:xfrm>
            <a:off x="359100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58" name="Google Shape;284;p38"/>
          <p:cNvSpPr/>
          <p:nvPr/>
        </p:nvSpPr>
        <p:spPr>
          <a:xfrm>
            <a:off x="4735057" y="3174847"/>
            <a:ext cx="2467485" cy="90966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IN" sz="1200" b="1" spc="-1" dirty="0">
                <a:solidFill>
                  <a:schemeClr val="dk1"/>
                </a:solidFill>
                <a:latin typeface="Questrial"/>
                <a:ea typeface="Questrial"/>
              </a:rPr>
              <a:t>M</a:t>
            </a:r>
            <a:r>
              <a:rPr lang="es" sz="1200" b="1" strike="noStrike" spc="-1" dirty="0">
                <a:solidFill>
                  <a:schemeClr val="dk1"/>
                </a:solidFill>
                <a:latin typeface="Questrial"/>
                <a:ea typeface="Questrial"/>
              </a:rPr>
              <a:t>obile edge </a:t>
            </a:r>
            <a:r>
              <a:rPr lang="es" sz="1200" b="1" spc="-1" dirty="0">
                <a:solidFill>
                  <a:schemeClr val="dk1"/>
                </a:solidFill>
                <a:latin typeface="Questrial"/>
                <a:ea typeface="Questrial"/>
              </a:rPr>
              <a:t>computing</a:t>
            </a:r>
          </a:p>
          <a:p>
            <a:pPr algn="ctr">
              <a:lnSpc>
                <a:spcPct val="100000"/>
              </a:lnSpc>
              <a:tabLst>
                <a:tab pos="0" algn="l"/>
              </a:tabLst>
            </a:pPr>
            <a:r>
              <a:rPr lang="en-US" sz="1200" b="0" strike="noStrike" spc="-1" dirty="0">
                <a:latin typeface="Nunito" pitchFamily="2" charset="0"/>
                <a:ea typeface="Questrial" pitchFamily="2" charset="0"/>
                <a:cs typeface="Questrial" pitchFamily="2" charset="0"/>
              </a:rPr>
              <a:t>MEC is a network architecture that brings computation and storage resources closer to mobile users.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59" name="Google Shape;285;p38"/>
          <p:cNvSpPr/>
          <p:nvPr/>
        </p:nvSpPr>
        <p:spPr>
          <a:xfrm>
            <a:off x="4988160" y="344916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sp>
        <p:nvSpPr>
          <p:cNvPr id="60" name="Google Shape;286;p38"/>
          <p:cNvSpPr/>
          <p:nvPr/>
        </p:nvSpPr>
        <p:spPr>
          <a:xfrm>
            <a:off x="6019276" y="1327894"/>
            <a:ext cx="2623600" cy="527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1200" b="1" spc="-1" dirty="0">
                <a:solidFill>
                  <a:schemeClr val="dk1"/>
                </a:solidFill>
                <a:latin typeface="Questrial"/>
                <a:ea typeface="Questrial"/>
              </a:rPr>
              <a:t>M</a:t>
            </a:r>
            <a:r>
              <a:rPr lang="en-IN" sz="1200" b="1" spc="-1" dirty="0" err="1">
                <a:solidFill>
                  <a:schemeClr val="dk1"/>
                </a:solidFill>
                <a:latin typeface="Questrial"/>
                <a:ea typeface="Questrial"/>
              </a:rPr>
              <a:t>ulti</a:t>
            </a:r>
            <a:r>
              <a:rPr lang="en-IN" sz="1200" b="1" spc="-1" dirty="0">
                <a:solidFill>
                  <a:schemeClr val="dk1"/>
                </a:solidFill>
                <a:latin typeface="Questrial"/>
                <a:ea typeface="Questrial"/>
              </a:rPr>
              <a:t> Access Edge Computing</a:t>
            </a:r>
          </a:p>
          <a:p>
            <a:pPr algn="ctr">
              <a:lnSpc>
                <a:spcPct val="100000"/>
              </a:lnSpc>
              <a:tabLst>
                <a:tab pos="0" algn="l"/>
              </a:tabLst>
            </a:pPr>
            <a:r>
              <a:rPr lang="en-US" sz="1200" dirty="0">
                <a:latin typeface="Nunito" pitchFamily="2" charset="0"/>
                <a:ea typeface="Questrial" pitchFamily="2" charset="0"/>
                <a:cs typeface="Questrial" pitchFamily="2" charset="0"/>
              </a:rPr>
              <a:t>A</a:t>
            </a:r>
            <a:r>
              <a:rPr lang="en-US" sz="1200" b="0" i="0" dirty="0">
                <a:effectLst/>
                <a:latin typeface="Nunito" pitchFamily="2" charset="0"/>
                <a:ea typeface="Questrial" pitchFamily="2" charset="0"/>
                <a:cs typeface="Questrial" pitchFamily="2" charset="0"/>
              </a:rPr>
              <a:t>n evolution of mobile edge computing that allows multiple access technologies to leverage edge computing resources. </a:t>
            </a:r>
            <a:endParaRPr lang="en-IN" sz="1200" b="1" strike="noStrike" spc="-1" dirty="0">
              <a:solidFill>
                <a:srgbClr val="000000"/>
              </a:solidFill>
              <a:latin typeface="Nunito" pitchFamily="2" charset="0"/>
              <a:ea typeface="Questrial" pitchFamily="2" charset="0"/>
              <a:cs typeface="Questrial" pitchFamily="2" charset="0"/>
            </a:endParaRPr>
          </a:p>
        </p:txBody>
      </p:sp>
      <p:sp>
        <p:nvSpPr>
          <p:cNvPr id="61" name="Google Shape;287;p38"/>
          <p:cNvSpPr/>
          <p:nvPr/>
        </p:nvSpPr>
        <p:spPr>
          <a:xfrm>
            <a:off x="6382440" y="207252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endParaRPr lang="en-IN" sz="1400" b="0" strike="noStrike" spc="-1">
              <a:solidFill>
                <a:srgbClr val="000000"/>
              </a:solidFill>
              <a:latin typeface="Arial"/>
            </a:endParaRPr>
          </a:p>
        </p:txBody>
      </p:sp>
      <p:cxnSp>
        <p:nvCxnSpPr>
          <p:cNvPr id="62" name="Google Shape;288;p38"/>
          <p:cNvCxnSpPr/>
          <p:nvPr/>
        </p:nvCxnSpPr>
        <p:spPr>
          <a:xfrm>
            <a:off x="3179880" y="2824560"/>
            <a:ext cx="360" cy="141840"/>
          </a:xfrm>
          <a:prstGeom prst="straightConnector1">
            <a:avLst/>
          </a:prstGeom>
          <a:ln w="19050">
            <a:solidFill>
              <a:srgbClr val="3F4252"/>
            </a:solidFill>
            <a:round/>
          </a:ln>
        </p:spPr>
      </p:cxnSp>
      <p:cxnSp>
        <p:nvCxnSpPr>
          <p:cNvPr id="63" name="Google Shape;289;p38"/>
          <p:cNvCxnSpPr/>
          <p:nvPr/>
        </p:nvCxnSpPr>
        <p:spPr>
          <a:xfrm>
            <a:off x="5968800" y="2824560"/>
            <a:ext cx="360" cy="141840"/>
          </a:xfrm>
          <a:prstGeom prst="straightConnector1">
            <a:avLst/>
          </a:prstGeom>
          <a:ln w="19050">
            <a:solidFill>
              <a:srgbClr val="3F4252"/>
            </a:solidFill>
            <a:round/>
          </a:ln>
        </p:spPr>
      </p:cxnSp>
      <p:cxnSp>
        <p:nvCxnSpPr>
          <p:cNvPr id="64" name="Google Shape;290;p38"/>
          <p:cNvCxnSpPr/>
          <p:nvPr/>
        </p:nvCxnSpPr>
        <p:spPr>
          <a:xfrm>
            <a:off x="802800" y="1045440"/>
            <a:ext cx="4185360" cy="360"/>
          </a:xfrm>
          <a:prstGeom prst="straightConnector1">
            <a:avLst/>
          </a:prstGeom>
          <a:ln w="19050">
            <a:solidFill>
              <a:srgbClr val="3F4252"/>
            </a:solidFill>
            <a:round/>
          </a:ln>
        </p:spPr>
      </p:cxnSp>
      <p:sp>
        <p:nvSpPr>
          <p:cNvPr id="65" name="Google Shape;291;p38"/>
          <p:cNvSpPr/>
          <p:nvPr/>
        </p:nvSpPr>
        <p:spPr>
          <a:xfrm>
            <a:off x="621297" y="1317481"/>
            <a:ext cx="2317805" cy="1133692"/>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200" b="1" spc="-1" dirty="0">
                <a:solidFill>
                  <a:schemeClr val="dk1"/>
                </a:solidFill>
                <a:latin typeface="Questrial"/>
                <a:ea typeface="Questrial"/>
              </a:rPr>
              <a:t>Content Delivery Networks</a:t>
            </a:r>
          </a:p>
          <a:p>
            <a:pPr algn="ctr">
              <a:lnSpc>
                <a:spcPct val="100000"/>
              </a:lnSpc>
              <a:tabLst>
                <a:tab pos="0" algn="l"/>
              </a:tabLst>
            </a:pPr>
            <a:r>
              <a:rPr lang="en-US" sz="1200" b="0" i="0" dirty="0">
                <a:effectLst/>
                <a:latin typeface="Nunito" pitchFamily="2" charset="0"/>
                <a:ea typeface="Questrial" pitchFamily="2" charset="0"/>
                <a:cs typeface="Questrial" pitchFamily="2" charset="0"/>
              </a:rPr>
              <a:t>CDNs are systems of distributed servers that deliver web content to users based on their geographic location. </a:t>
            </a:r>
            <a:endParaRPr lang="en-IN" sz="1200" b="0" strike="noStrike" spc="-1" dirty="0">
              <a:solidFill>
                <a:srgbClr val="000000"/>
              </a:solidFill>
              <a:latin typeface="Nunito" pitchFamily="2" charset="0"/>
              <a:ea typeface="Questrial" pitchFamily="2" charset="0"/>
              <a:cs typeface="Questrial" pitchFamily="2" charset="0"/>
            </a:endParaRPr>
          </a:p>
        </p:txBody>
      </p:sp>
      <p:sp>
        <p:nvSpPr>
          <p:cNvPr id="66" name="Google Shape;292;p38"/>
          <p:cNvSpPr/>
          <p:nvPr/>
        </p:nvSpPr>
        <p:spPr>
          <a:xfrm>
            <a:off x="799200" y="1675440"/>
            <a:ext cx="1962000" cy="484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s" sz="1400" b="0" strike="noStrike" spc="-1">
                <a:solidFill>
                  <a:schemeClr val="dk1"/>
                </a:solidFill>
                <a:latin typeface="Nunito"/>
                <a:ea typeface="Nunito"/>
              </a:rPr>
              <a:t> </a:t>
            </a:r>
            <a:endParaRPr lang="en-IN" sz="1400" b="0" strike="noStrike" spc="-1">
              <a:solidFill>
                <a:srgbClr val="000000"/>
              </a:solidFill>
              <a:latin typeface="Arial"/>
            </a:endParaRPr>
          </a:p>
        </p:txBody>
      </p:sp>
      <p:cxnSp>
        <p:nvCxnSpPr>
          <p:cNvPr id="67" name="Google Shape;293;p38"/>
          <p:cNvCxnSpPr>
            <a:cxnSpLocks/>
          </p:cNvCxnSpPr>
          <p:nvPr/>
        </p:nvCxnSpPr>
        <p:spPr>
          <a:xfrm rot="5400000">
            <a:off x="3628619" y="2116958"/>
            <a:ext cx="485640" cy="1392480"/>
          </a:xfrm>
          <a:prstGeom prst="bentConnector3">
            <a:avLst>
              <a:gd name="adj1" fmla="val 49925"/>
            </a:avLst>
          </a:prstGeom>
          <a:ln w="19050">
            <a:solidFill>
              <a:srgbClr val="3F4252"/>
            </a:solidFill>
            <a:round/>
          </a:ln>
        </p:spPr>
      </p:cxnSp>
      <p:cxnSp>
        <p:nvCxnSpPr>
          <p:cNvPr id="68" name="Google Shape;294;p38"/>
          <p:cNvCxnSpPr>
            <a:cxnSpLocks/>
          </p:cNvCxnSpPr>
          <p:nvPr/>
        </p:nvCxnSpPr>
        <p:spPr>
          <a:xfrm rot="16200000" flipH="1">
            <a:off x="2238479" y="2110365"/>
            <a:ext cx="490320" cy="1387440"/>
          </a:xfrm>
          <a:prstGeom prst="bentConnector3">
            <a:avLst>
              <a:gd name="adj1" fmla="val 50036"/>
            </a:avLst>
          </a:prstGeom>
          <a:ln w="19050">
            <a:solidFill>
              <a:srgbClr val="3F4252"/>
            </a:solidFill>
            <a:round/>
          </a:ln>
        </p:spPr>
      </p:cxnSp>
      <p:cxnSp>
        <p:nvCxnSpPr>
          <p:cNvPr id="69" name="Google Shape;295;p38"/>
          <p:cNvCxnSpPr>
            <a:cxnSpLocks/>
            <a:stCxn id="5" idx="0"/>
            <a:endCxn id="57" idx="2"/>
          </p:cNvCxnSpPr>
          <p:nvPr/>
        </p:nvCxnSpPr>
        <p:spPr>
          <a:xfrm rot="16200000" flipV="1">
            <a:off x="5029744" y="2099336"/>
            <a:ext cx="485100" cy="1400587"/>
          </a:xfrm>
          <a:prstGeom prst="bentConnector3">
            <a:avLst>
              <a:gd name="adj1" fmla="val 50000"/>
            </a:avLst>
          </a:prstGeom>
          <a:ln w="19050">
            <a:solidFill>
              <a:srgbClr val="3F4252"/>
            </a:solidFill>
            <a:round/>
          </a:ln>
        </p:spPr>
      </p:cxnSp>
      <p:cxnSp>
        <p:nvCxnSpPr>
          <p:cNvPr id="70" name="Google Shape;296;p38"/>
          <p:cNvCxnSpPr>
            <a:cxnSpLocks/>
            <a:stCxn id="5" idx="0"/>
            <a:endCxn id="61" idx="2"/>
          </p:cNvCxnSpPr>
          <p:nvPr/>
        </p:nvCxnSpPr>
        <p:spPr>
          <a:xfrm rot="5400000" flipH="1" flipV="1">
            <a:off x="6425463" y="2104204"/>
            <a:ext cx="485100" cy="1390853"/>
          </a:xfrm>
          <a:prstGeom prst="bentConnector3">
            <a:avLst>
              <a:gd name="adj1" fmla="val 50000"/>
            </a:avLst>
          </a:prstGeom>
          <a:ln w="19050">
            <a:solidFill>
              <a:srgbClr val="3F4252"/>
            </a:solidFill>
            <a:round/>
          </a:ln>
        </p:spPr>
      </p:cxnSp>
      <p:sp>
        <p:nvSpPr>
          <p:cNvPr id="3" name="Rectangle: Rounded Corners 2">
            <a:extLst>
              <a:ext uri="{FF2B5EF4-FFF2-40B4-BE49-F238E27FC236}">
                <a16:creationId xmlns:a16="http://schemas.microsoft.com/office/drawing/2014/main" id="{0BDFD305-B5E9-8302-FF0E-3ED0E5676E75}"/>
              </a:ext>
            </a:extLst>
          </p:cNvPr>
          <p:cNvSpPr/>
          <p:nvPr/>
        </p:nvSpPr>
        <p:spPr>
          <a:xfrm>
            <a:off x="559057" y="1225601"/>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2" name="Rectangle: Rounded Corners 1">
            <a:extLst>
              <a:ext uri="{FF2B5EF4-FFF2-40B4-BE49-F238E27FC236}">
                <a16:creationId xmlns:a16="http://schemas.microsoft.com/office/drawing/2014/main" id="{7999A169-4B39-251D-2491-ADAB24DB3946}"/>
              </a:ext>
            </a:extLst>
          </p:cNvPr>
          <p:cNvSpPr/>
          <p:nvPr/>
        </p:nvSpPr>
        <p:spPr>
          <a:xfrm>
            <a:off x="1943617" y="3042180"/>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5" name="Rectangle: Rounded Corners 4">
            <a:extLst>
              <a:ext uri="{FF2B5EF4-FFF2-40B4-BE49-F238E27FC236}">
                <a16:creationId xmlns:a16="http://schemas.microsoft.com/office/drawing/2014/main" id="{41C25294-C1F5-19FD-EE2E-5C444081FAE7}"/>
              </a:ext>
            </a:extLst>
          </p:cNvPr>
          <p:cNvSpPr/>
          <p:nvPr/>
        </p:nvSpPr>
        <p:spPr>
          <a:xfrm>
            <a:off x="4738844" y="3042180"/>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6" name="Rectangle: Rounded Corners 5">
            <a:extLst>
              <a:ext uri="{FF2B5EF4-FFF2-40B4-BE49-F238E27FC236}">
                <a16:creationId xmlns:a16="http://schemas.microsoft.com/office/drawing/2014/main" id="{EAEB4DA4-4289-D4B8-4E00-B76BB77ECDC0}"/>
              </a:ext>
            </a:extLst>
          </p:cNvPr>
          <p:cNvSpPr/>
          <p:nvPr/>
        </p:nvSpPr>
        <p:spPr>
          <a:xfrm>
            <a:off x="6097334" y="1234586"/>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
        <p:nvSpPr>
          <p:cNvPr id="27" name="TextBox 26">
            <a:extLst>
              <a:ext uri="{FF2B5EF4-FFF2-40B4-BE49-F238E27FC236}">
                <a16:creationId xmlns:a16="http://schemas.microsoft.com/office/drawing/2014/main" id="{41EFE40A-3251-44EC-F78F-98450DA80D88}"/>
              </a:ext>
            </a:extLst>
          </p:cNvPr>
          <p:cNvSpPr txBox="1"/>
          <p:nvPr/>
        </p:nvSpPr>
        <p:spPr>
          <a:xfrm>
            <a:off x="8720667" y="4754507"/>
            <a:ext cx="423333" cy="261610"/>
          </a:xfrm>
          <a:prstGeom prst="rect">
            <a:avLst/>
          </a:prstGeom>
          <a:noFill/>
        </p:spPr>
        <p:txBody>
          <a:bodyPr wrap="square">
            <a:spAutoFit/>
          </a:bodyPr>
          <a:lstStyle/>
          <a:p>
            <a:r>
              <a:rPr lang="en-IN" sz="1100" dirty="0"/>
              <a:t>14</a:t>
            </a:r>
          </a:p>
        </p:txBody>
      </p:sp>
      <p:sp>
        <p:nvSpPr>
          <p:cNvPr id="9" name="Google Shape;282;p38">
            <a:extLst>
              <a:ext uri="{FF2B5EF4-FFF2-40B4-BE49-F238E27FC236}">
                <a16:creationId xmlns:a16="http://schemas.microsoft.com/office/drawing/2014/main" id="{D662B847-5FCD-B725-45D5-C9D36900C669}"/>
              </a:ext>
            </a:extLst>
          </p:cNvPr>
          <p:cNvSpPr/>
          <p:nvPr/>
        </p:nvSpPr>
        <p:spPr>
          <a:xfrm>
            <a:off x="3318494" y="1326074"/>
            <a:ext cx="2528618" cy="130967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US" sz="1200" b="1" spc="-1" dirty="0">
                <a:solidFill>
                  <a:schemeClr val="dk1"/>
                </a:solidFill>
                <a:latin typeface="Questrial"/>
                <a:ea typeface="Questrial"/>
              </a:rPr>
              <a:t>F</a:t>
            </a:r>
            <a:r>
              <a:rPr lang="en-IN" sz="1200" b="1" spc="-1" dirty="0" err="1">
                <a:solidFill>
                  <a:schemeClr val="dk1"/>
                </a:solidFill>
                <a:latin typeface="Questrial"/>
                <a:ea typeface="Questrial"/>
              </a:rPr>
              <a:t>og</a:t>
            </a:r>
            <a:r>
              <a:rPr lang="en-IN" sz="1200" b="1" spc="-1" dirty="0">
                <a:solidFill>
                  <a:schemeClr val="dk1"/>
                </a:solidFill>
                <a:latin typeface="Questrial"/>
                <a:ea typeface="Questrial"/>
              </a:rPr>
              <a:t> Computing</a:t>
            </a:r>
          </a:p>
          <a:p>
            <a:pPr algn="ctr">
              <a:lnSpc>
                <a:spcPct val="100000"/>
              </a:lnSpc>
              <a:tabLst>
                <a:tab pos="0" algn="l"/>
              </a:tabLst>
            </a:pPr>
            <a:r>
              <a:rPr lang="en-US" sz="1200" dirty="0">
                <a:latin typeface="Nunito" pitchFamily="2" charset="0"/>
                <a:ea typeface="Questrial" pitchFamily="2" charset="0"/>
                <a:cs typeface="Questrial" pitchFamily="2" charset="0"/>
              </a:rPr>
              <a:t>A decentralized computing system that extends cloud computing to the edge of a network. </a:t>
            </a:r>
            <a:endParaRPr lang="en-IN" sz="1200" strike="noStrike" spc="-1" dirty="0">
              <a:solidFill>
                <a:srgbClr val="000000"/>
              </a:solidFill>
              <a:latin typeface="Nunito" pitchFamily="2" charset="0"/>
              <a:ea typeface="Questrial" pitchFamily="2" charset="0"/>
              <a:cs typeface="Questrial" pitchFamily="2" charset="0"/>
            </a:endParaRPr>
          </a:p>
        </p:txBody>
      </p:sp>
      <p:sp>
        <p:nvSpPr>
          <p:cNvPr id="10" name="Rectangle: Rounded Corners 9">
            <a:extLst>
              <a:ext uri="{FF2B5EF4-FFF2-40B4-BE49-F238E27FC236}">
                <a16:creationId xmlns:a16="http://schemas.microsoft.com/office/drawing/2014/main" id="{0C083A3C-A0F3-9617-6A29-146D553FDB27}"/>
              </a:ext>
            </a:extLst>
          </p:cNvPr>
          <p:cNvSpPr/>
          <p:nvPr/>
        </p:nvSpPr>
        <p:spPr>
          <a:xfrm>
            <a:off x="3340778" y="1230054"/>
            <a:ext cx="2467485" cy="1317453"/>
          </a:xfrm>
          <a:prstGeom prst="roundRect">
            <a:avLst/>
          </a:prstGeom>
          <a:noFill/>
          <a:ln>
            <a:solidFill>
              <a:srgbClr val="3F42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5F5F5"/>
              </a:solidFill>
            </a:endParaRPr>
          </a:p>
        </p:txBody>
      </p:sp>
    </p:spTree>
    <p:extLst>
      <p:ext uri="{BB962C8B-B14F-4D97-AF65-F5344CB8AC3E}">
        <p14:creationId xmlns:p14="http://schemas.microsoft.com/office/powerpoint/2010/main" val="818122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444960"/>
            <a:ext cx="720000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dirty="0">
                <a:solidFill>
                  <a:schemeClr val="dk1"/>
                </a:solidFill>
                <a:latin typeface="Questrial"/>
                <a:ea typeface="Questrial"/>
              </a:rPr>
              <a:t>Edge Computing </a:t>
            </a:r>
            <a:r>
              <a:rPr lang="es" sz="3000" b="1" strike="noStrike" spc="-1" dirty="0">
                <a:solidFill>
                  <a:schemeClr val="dk1"/>
                </a:solidFill>
                <a:latin typeface="Questrial"/>
                <a:ea typeface="Questrial"/>
              </a:rPr>
              <a:t>Architecture</a:t>
            </a:r>
            <a:endParaRPr lang="en-IN" sz="3000" b="0" strike="noStrike" spc="-1" dirty="0">
              <a:solidFill>
                <a:srgbClr val="000000"/>
              </a:solidFill>
              <a:latin typeface="Arial"/>
            </a:endParaRPr>
          </a:p>
        </p:txBody>
      </p:sp>
      <p:cxnSp>
        <p:nvCxnSpPr>
          <p:cNvPr id="72" name="Google Shape;226;p35"/>
          <p:cNvCxnSpPr/>
          <p:nvPr/>
        </p:nvCxnSpPr>
        <p:spPr>
          <a:xfrm>
            <a:off x="802800" y="1045440"/>
            <a:ext cx="4704120" cy="360"/>
          </a:xfrm>
          <a:prstGeom prst="straightConnector1">
            <a:avLst/>
          </a:prstGeom>
          <a:ln w="19050">
            <a:solidFill>
              <a:srgbClr val="3F4252"/>
            </a:solidFill>
            <a:round/>
          </a:ln>
        </p:spPr>
      </p:cxnSp>
      <p:sp>
        <p:nvSpPr>
          <p:cNvPr id="5" name="Rectangle 4">
            <a:extLst>
              <a:ext uri="{FF2B5EF4-FFF2-40B4-BE49-F238E27FC236}">
                <a16:creationId xmlns:a16="http://schemas.microsoft.com/office/drawing/2014/main" id="{525EBD27-706B-FABB-B777-7F65F7C5B966}"/>
              </a:ext>
            </a:extLst>
          </p:cNvPr>
          <p:cNvSpPr/>
          <p:nvPr/>
        </p:nvSpPr>
        <p:spPr>
          <a:xfrm>
            <a:off x="6935893" y="806027"/>
            <a:ext cx="494454" cy="453813"/>
          </a:xfrm>
          <a:prstGeom prst="rect">
            <a:avLst/>
          </a:prstGeom>
          <a:solidFill>
            <a:srgbClr val="F5F5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96573B1-22BF-C788-C801-B9D018EFD15E}"/>
              </a:ext>
            </a:extLst>
          </p:cNvPr>
          <p:cNvPicPr>
            <a:picLocks noChangeAspect="1"/>
          </p:cNvPicPr>
          <p:nvPr/>
        </p:nvPicPr>
        <p:blipFill rotWithShape="1">
          <a:blip r:embed="rId2">
            <a:extLst>
              <a:ext uri="{28A0092B-C50C-407E-A947-70E740481C1C}">
                <a14:useLocalDpi xmlns:a14="http://schemas.microsoft.com/office/drawing/2010/main" val="0"/>
              </a:ext>
            </a:extLst>
          </a:blip>
          <a:srcRect t="3435" b="2601"/>
          <a:stretch/>
        </p:blipFill>
        <p:spPr>
          <a:xfrm>
            <a:off x="2208894" y="1259840"/>
            <a:ext cx="4460543" cy="3355880"/>
          </a:xfrm>
          <a:prstGeom prst="rect">
            <a:avLst/>
          </a:prstGeom>
        </p:spPr>
      </p:pic>
      <p:sp>
        <p:nvSpPr>
          <p:cNvPr id="10" name="TextBox 9">
            <a:extLst>
              <a:ext uri="{FF2B5EF4-FFF2-40B4-BE49-F238E27FC236}">
                <a16:creationId xmlns:a16="http://schemas.microsoft.com/office/drawing/2014/main" id="{F386EE45-08BB-A386-1532-8C266D4486A4}"/>
              </a:ext>
            </a:extLst>
          </p:cNvPr>
          <p:cNvSpPr txBox="1"/>
          <p:nvPr/>
        </p:nvSpPr>
        <p:spPr>
          <a:xfrm>
            <a:off x="8720667" y="4754507"/>
            <a:ext cx="423333" cy="261610"/>
          </a:xfrm>
          <a:prstGeom prst="rect">
            <a:avLst/>
          </a:prstGeom>
          <a:noFill/>
        </p:spPr>
        <p:txBody>
          <a:bodyPr wrap="square">
            <a:spAutoFit/>
          </a:bodyPr>
          <a:lstStyle/>
          <a:p>
            <a:r>
              <a:rPr lang="en-IN" sz="1100" dirty="0"/>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Advantages </a:t>
            </a:r>
            <a:r>
              <a:rPr lang="es" sz="3000" spc="-1" dirty="0">
                <a:solidFill>
                  <a:schemeClr val="dk1"/>
                </a:solidFill>
                <a:latin typeface="Questrial"/>
                <a:ea typeface="Questrial"/>
              </a:rPr>
              <a:t>of Edge</a:t>
            </a:r>
            <a:endParaRPr lang="en-IN" sz="3000" spc="-1" dirty="0">
              <a:solidFill>
                <a:srgbClr val="000000"/>
              </a:solidFill>
              <a:latin typeface="Arial"/>
            </a:endParaRP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a:off x="802800" y="1045440"/>
            <a:ext cx="3010587" cy="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415200" y="142902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Real-Time Processing: Edge Computing allows for immediate data analysis and decision-making, which is crucial for applications where delays can have significant consequences.</a:t>
            </a:r>
          </a:p>
          <a:p>
            <a:pPr marL="285750" indent="-285750" algn="just">
              <a:lnSpc>
                <a:spcPct val="100000"/>
              </a:lnSpc>
              <a:buFont typeface="Arial" panose="020B0604020202020204" pitchFamily="34" charset="0"/>
              <a:buChar char="•"/>
              <a:tabLst>
                <a:tab pos="0" algn="l"/>
              </a:tabLst>
            </a:pPr>
            <a:endParaRPr lang="en-US" sz="1600" spc="-1" dirty="0">
              <a:solidFill>
                <a:schemeClr val="dk1"/>
              </a:solidFill>
              <a:latin typeface="Nunito"/>
              <a:ea typeface="Nunito"/>
            </a:endParaRPr>
          </a:p>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Scalability for IoT Devices: With the increasing number of IoT devices, Edge Computing provides a scalable solution that can handle local data processing without overwhelming central cloud resources.</a:t>
            </a:r>
          </a:p>
          <a:p>
            <a:pPr marL="285750" indent="-285750" algn="just">
              <a:lnSpc>
                <a:spcPct val="100000"/>
              </a:lnSpc>
              <a:buFont typeface="Arial" panose="020B0604020202020204" pitchFamily="34" charset="0"/>
              <a:buChar char="•"/>
              <a:tabLst>
                <a:tab pos="0" algn="l"/>
              </a:tabLst>
            </a:pPr>
            <a:endParaRPr lang="en-US" sz="1600" spc="-1" dirty="0">
              <a:solidFill>
                <a:schemeClr val="dk1"/>
              </a:solidFill>
              <a:latin typeface="Nunito"/>
              <a:ea typeface="Nunito"/>
            </a:endParaRPr>
          </a:p>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Improved Reliability: Edge Computing can continue to function even when connectivity to the central cloud is limited or disrupted, ensuring that critical applications remain operational in various environments.</a:t>
            </a:r>
            <a:endParaRPr lang="en-IN" sz="1600" spc="-1" dirty="0">
              <a:solidFill>
                <a:srgbClr val="000000"/>
              </a:solidFill>
              <a:latin typeface="Arial"/>
            </a:endParaRPr>
          </a:p>
        </p:txBody>
      </p:sp>
      <p:sp>
        <p:nvSpPr>
          <p:cNvPr id="3" name="TextBox 2">
            <a:extLst>
              <a:ext uri="{FF2B5EF4-FFF2-40B4-BE49-F238E27FC236}">
                <a16:creationId xmlns:a16="http://schemas.microsoft.com/office/drawing/2014/main" id="{CC3A2D51-5457-308B-25DB-BADC6C824DEF}"/>
              </a:ext>
            </a:extLst>
          </p:cNvPr>
          <p:cNvSpPr txBox="1"/>
          <p:nvPr/>
        </p:nvSpPr>
        <p:spPr>
          <a:xfrm>
            <a:off x="8720667" y="4754507"/>
            <a:ext cx="423333" cy="261610"/>
          </a:xfrm>
          <a:prstGeom prst="rect">
            <a:avLst/>
          </a:prstGeom>
          <a:noFill/>
        </p:spPr>
        <p:txBody>
          <a:bodyPr wrap="square">
            <a:spAutoFit/>
          </a:bodyPr>
          <a:lstStyle/>
          <a:p>
            <a:r>
              <a:rPr lang="en-IN" sz="1100" dirty="0"/>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spc="-1" dirty="0">
                <a:solidFill>
                  <a:schemeClr val="dk1"/>
                </a:solidFill>
                <a:latin typeface="Questrial"/>
                <a:ea typeface="Questrial"/>
              </a:rPr>
              <a:t>Edge </a:t>
            </a:r>
            <a:r>
              <a:rPr lang="es" sz="3000" b="1" spc="-1" dirty="0">
                <a:solidFill>
                  <a:schemeClr val="dk1"/>
                </a:solidFill>
                <a:latin typeface="Questrial"/>
                <a:ea typeface="Questrial"/>
              </a:rPr>
              <a:t>Fundamentals</a:t>
            </a:r>
            <a:endParaRPr lang="en-IN" sz="3000" spc="-1" dirty="0">
              <a:solidFill>
                <a:srgbClr val="000000"/>
              </a:solidFill>
              <a:latin typeface="Arial"/>
            </a:endParaRP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Resource Management</a:t>
            </a:r>
          </a:p>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Computation Offloading</a:t>
            </a:r>
          </a:p>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Data Management</a:t>
            </a:r>
          </a:p>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Network Management</a:t>
            </a:r>
          </a:p>
        </p:txBody>
      </p:sp>
      <p:sp>
        <p:nvSpPr>
          <p:cNvPr id="6" name="TextBox 5">
            <a:extLst>
              <a:ext uri="{FF2B5EF4-FFF2-40B4-BE49-F238E27FC236}">
                <a16:creationId xmlns:a16="http://schemas.microsoft.com/office/drawing/2014/main" id="{BA9D84EA-6F97-1FE5-6738-7515B60AE56A}"/>
              </a:ext>
            </a:extLst>
          </p:cNvPr>
          <p:cNvSpPr txBox="1"/>
          <p:nvPr/>
        </p:nvSpPr>
        <p:spPr>
          <a:xfrm>
            <a:off x="8720667" y="4754507"/>
            <a:ext cx="423333" cy="261610"/>
          </a:xfrm>
          <a:prstGeom prst="rect">
            <a:avLst/>
          </a:prstGeom>
          <a:noFill/>
        </p:spPr>
        <p:txBody>
          <a:bodyPr wrap="square">
            <a:spAutoFit/>
          </a:bodyPr>
          <a:lstStyle/>
          <a:p>
            <a:r>
              <a:rPr lang="en-IN" sz="1100" dirty="0"/>
              <a:t>17</a:t>
            </a:r>
          </a:p>
        </p:txBody>
      </p:sp>
    </p:spTree>
    <p:extLst>
      <p:ext uri="{BB962C8B-B14F-4D97-AF65-F5344CB8AC3E}">
        <p14:creationId xmlns:p14="http://schemas.microsoft.com/office/powerpoint/2010/main" val="232670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spc="-1" dirty="0">
                <a:solidFill>
                  <a:schemeClr val="dk1"/>
                </a:solidFill>
                <a:latin typeface="Questrial"/>
                <a:ea typeface="Questrial"/>
              </a:rPr>
              <a:t>Edge </a:t>
            </a:r>
            <a:r>
              <a:rPr lang="es" sz="3000" b="1" spc="-1" dirty="0">
                <a:solidFill>
                  <a:schemeClr val="dk1"/>
                </a:solidFill>
                <a:latin typeface="Questrial"/>
                <a:ea typeface="Questrial"/>
              </a:rPr>
              <a:t>Fundamentals</a:t>
            </a:r>
            <a:endParaRPr lang="en-IN" sz="3000" spc="-1" dirty="0">
              <a:solidFill>
                <a:srgbClr val="000000"/>
              </a:solidFill>
              <a:latin typeface="Arial"/>
            </a:endParaRP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Resource Management</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Resource management in Edge Computing involves efficiently allocating and scheduling computing resources at the edge of the network</a:t>
            </a:r>
            <a:r>
              <a:rPr lang="en-US" sz="100" spc="-1" dirty="0">
                <a:latin typeface="Nunito" pitchFamily="2" charset="0"/>
                <a:ea typeface="Questrial" pitchFamily="2" charset="0"/>
                <a:cs typeface="Questrial" pitchFamily="2" charset="0"/>
              </a:rPr>
              <a:t>.</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Dynamic resource allocation algorithms, such as the Resource Allocation for Cloud and Edge (RACE) algorithm, help in efficiently assigning resources based on real-time demand.</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It includes techniques for load balancing across edge nodes to prevent any single node from becoming a bottleneck.</a:t>
            </a:r>
            <a:endParaRPr lang="en-US" sz="100" spc="-1" dirty="0">
              <a:latin typeface="Nunito" pitchFamily="2" charset="0"/>
              <a:ea typeface="Questrial" pitchFamily="2" charset="0"/>
              <a:cs typeface="Questrial" pitchFamily="2" charset="0"/>
            </a:endParaRPr>
          </a:p>
        </p:txBody>
      </p:sp>
      <p:sp>
        <p:nvSpPr>
          <p:cNvPr id="3" name="TextBox 2">
            <a:extLst>
              <a:ext uri="{FF2B5EF4-FFF2-40B4-BE49-F238E27FC236}">
                <a16:creationId xmlns:a16="http://schemas.microsoft.com/office/drawing/2014/main" id="{C4608DA4-BFAC-8B34-ABB1-D6D66254C8F9}"/>
              </a:ext>
            </a:extLst>
          </p:cNvPr>
          <p:cNvSpPr txBox="1"/>
          <p:nvPr/>
        </p:nvSpPr>
        <p:spPr>
          <a:xfrm>
            <a:off x="8720667" y="4754507"/>
            <a:ext cx="423333" cy="261610"/>
          </a:xfrm>
          <a:prstGeom prst="rect">
            <a:avLst/>
          </a:prstGeom>
          <a:noFill/>
        </p:spPr>
        <p:txBody>
          <a:bodyPr wrap="square">
            <a:spAutoFit/>
          </a:bodyPr>
          <a:lstStyle/>
          <a:p>
            <a:r>
              <a:rPr lang="en-IN" sz="1100" dirty="0"/>
              <a:t>18</a:t>
            </a:r>
          </a:p>
        </p:txBody>
      </p:sp>
    </p:spTree>
    <p:extLst>
      <p:ext uri="{BB962C8B-B14F-4D97-AF65-F5344CB8AC3E}">
        <p14:creationId xmlns:p14="http://schemas.microsoft.com/office/powerpoint/2010/main" val="174599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laceHolder 2"/>
          <p:cNvSpPr>
            <a:spLocks noGrp="1"/>
          </p:cNvSpPr>
          <p:nvPr>
            <p:ph type="title"/>
          </p:nvPr>
        </p:nvSpPr>
        <p:spPr>
          <a:xfrm>
            <a:off x="1363077" y="1175546"/>
            <a:ext cx="2946628" cy="4890600"/>
          </a:xfrm>
          <a:prstGeom prst="rect">
            <a:avLst/>
          </a:prstGeom>
          <a:noFill/>
          <a:ln w="0">
            <a:noFill/>
          </a:ln>
        </p:spPr>
        <p:txBody>
          <a:bodyPr lIns="91440" tIns="91440" rIns="91440" bIns="91440" anchor="t">
            <a:noAutofit/>
          </a:bodyPr>
          <a:lstStyle/>
          <a:p>
            <a:pPr indent="0">
              <a:lnSpc>
                <a:spcPct val="150000"/>
              </a:lnSpc>
              <a:buNone/>
            </a:pPr>
            <a:r>
              <a:rPr lang="es" sz="1800" spc="-1" dirty="0">
                <a:solidFill>
                  <a:schemeClr val="dk1"/>
                </a:solidFill>
                <a:latin typeface="Questrial"/>
                <a:ea typeface="Questrial"/>
              </a:rPr>
              <a:t>Abstract</a:t>
            </a:r>
            <a:r>
              <a:rPr lang="es" sz="1800" b="0" strike="noStrike" spc="-1" dirty="0">
                <a:solidFill>
                  <a:schemeClr val="dk1"/>
                </a:solidFill>
                <a:latin typeface="Questrial"/>
                <a:ea typeface="Questrial"/>
              </a:rPr>
              <a:t> </a:t>
            </a:r>
            <a:br>
              <a:rPr sz="1800" dirty="0"/>
            </a:br>
            <a:r>
              <a:rPr lang="en-IN" sz="1800" b="0" strike="noStrike" spc="-1" dirty="0">
                <a:solidFill>
                  <a:schemeClr val="dk1"/>
                </a:solidFill>
                <a:latin typeface="Questrial"/>
                <a:ea typeface="Questrial"/>
              </a:rPr>
              <a:t>Literature Survey</a:t>
            </a:r>
            <a:br>
              <a:rPr sz="1800" dirty="0"/>
            </a:br>
            <a:r>
              <a:rPr lang="en-IN" sz="1800" b="0" strike="noStrike" spc="-1" dirty="0">
                <a:solidFill>
                  <a:schemeClr val="dk1"/>
                </a:solidFill>
                <a:latin typeface="Questrial"/>
                <a:ea typeface="Questrial"/>
              </a:rPr>
              <a:t>What </a:t>
            </a:r>
            <a:r>
              <a:rPr lang="en-IN" sz="1800" spc="-1" dirty="0">
                <a:solidFill>
                  <a:schemeClr val="dk1"/>
                </a:solidFill>
                <a:latin typeface="Questrial"/>
                <a:ea typeface="Questrial"/>
              </a:rPr>
              <a:t>?</a:t>
            </a:r>
            <a:br>
              <a:rPr sz="1800" dirty="0"/>
            </a:br>
            <a:r>
              <a:rPr lang="en-IN" sz="1800" b="0" strike="noStrike" spc="-1" dirty="0">
                <a:solidFill>
                  <a:schemeClr val="dk1"/>
                </a:solidFill>
                <a:latin typeface="Questrial"/>
                <a:ea typeface="Questrial"/>
              </a:rPr>
              <a:t>Where ?</a:t>
            </a:r>
            <a:br>
              <a:rPr lang="en-IN" sz="1800" dirty="0"/>
            </a:br>
            <a:r>
              <a:rPr lang="en-US" sz="1800" spc="-1" dirty="0">
                <a:solidFill>
                  <a:schemeClr val="dk1"/>
                </a:solidFill>
                <a:latin typeface="Questrial"/>
                <a:ea typeface="Questrial"/>
              </a:rPr>
              <a:t>Why ?</a:t>
            </a:r>
            <a:br>
              <a:rPr sz="1800" dirty="0"/>
            </a:br>
            <a:r>
              <a:rPr lang="en-US" sz="1800" spc="-1" dirty="0">
                <a:solidFill>
                  <a:schemeClr val="dk1"/>
                </a:solidFill>
                <a:latin typeface="Questrial"/>
                <a:ea typeface="Questrial"/>
              </a:rPr>
              <a:t>Evolution</a:t>
            </a:r>
            <a:br>
              <a:rPr sz="1800" dirty="0"/>
            </a:br>
            <a:r>
              <a:rPr lang="en-US" sz="1800" spc="-1" dirty="0">
                <a:solidFill>
                  <a:schemeClr val="dk1"/>
                </a:solidFill>
                <a:latin typeface="Questrial"/>
                <a:ea typeface="Questrial"/>
              </a:rPr>
              <a:t>Architecture</a:t>
            </a:r>
            <a:br>
              <a:rPr lang="en-US" sz="1800" spc="-1" dirty="0">
                <a:solidFill>
                  <a:schemeClr val="dk1"/>
                </a:solidFill>
                <a:latin typeface="Questrial"/>
                <a:ea typeface="Questrial"/>
              </a:rPr>
            </a:br>
            <a:r>
              <a:rPr lang="en-US" sz="1800" spc="-1" dirty="0">
                <a:solidFill>
                  <a:schemeClr val="dk1"/>
                </a:solidFill>
                <a:latin typeface="Questrial"/>
                <a:ea typeface="Questrial"/>
              </a:rPr>
              <a:t>Advantages</a:t>
            </a:r>
            <a:br>
              <a:rPr sz="2400" dirty="0"/>
            </a:br>
            <a:br>
              <a:rPr sz="2400" dirty="0"/>
            </a:br>
            <a:endParaRPr lang="en-IN" sz="1800" b="0" strike="noStrike" spc="-1" dirty="0">
              <a:solidFill>
                <a:srgbClr val="000000"/>
              </a:solidFill>
              <a:latin typeface="Arial"/>
            </a:endParaRPr>
          </a:p>
        </p:txBody>
      </p:sp>
      <p:sp>
        <p:nvSpPr>
          <p:cNvPr id="41" name="PlaceHolder 3"/>
          <p:cNvSpPr>
            <a:spLocks noGrp="1"/>
          </p:cNvSpPr>
          <p:nvPr>
            <p:ph type="title"/>
          </p:nvPr>
        </p:nvSpPr>
        <p:spPr>
          <a:xfrm>
            <a:off x="4965061" y="1175546"/>
            <a:ext cx="614520" cy="5321733"/>
          </a:xfrm>
          <a:prstGeom prst="rect">
            <a:avLst/>
          </a:prstGeom>
          <a:noFill/>
          <a:ln w="0">
            <a:noFill/>
          </a:ln>
        </p:spPr>
        <p:txBody>
          <a:bodyPr lIns="91440" tIns="91440" rIns="91440" bIns="91440" anchor="t">
            <a:noAutofit/>
          </a:bodyPr>
          <a:lstStyle/>
          <a:p>
            <a:pPr indent="0" algn="ctr">
              <a:lnSpc>
                <a:spcPct val="150000"/>
              </a:lnSpc>
              <a:buNone/>
              <a:tabLst>
                <a:tab pos="0" algn="l"/>
              </a:tabLst>
            </a:pPr>
            <a:r>
              <a:rPr lang="es" sz="1800" b="1" strike="noStrike" spc="-1" dirty="0">
                <a:solidFill>
                  <a:schemeClr val="dk1"/>
                </a:solidFill>
                <a:latin typeface="Questrial"/>
                <a:ea typeface="Questrial"/>
              </a:rPr>
              <a:t>09</a:t>
            </a:r>
            <a:br>
              <a:rPr sz="1800" dirty="0"/>
            </a:br>
            <a:r>
              <a:rPr lang="es" sz="1800" b="1" strike="noStrike" spc="-1" dirty="0">
                <a:solidFill>
                  <a:schemeClr val="dk1"/>
                </a:solidFill>
                <a:latin typeface="Questrial"/>
                <a:ea typeface="Questrial"/>
              </a:rPr>
              <a:t>10</a:t>
            </a:r>
            <a:br>
              <a:rPr sz="1800" dirty="0"/>
            </a:br>
            <a:r>
              <a:rPr lang="es" sz="1800" b="1" strike="noStrike" spc="-1" dirty="0">
                <a:solidFill>
                  <a:schemeClr val="dk1"/>
                </a:solidFill>
                <a:latin typeface="Questrial"/>
                <a:ea typeface="Questrial"/>
              </a:rPr>
              <a:t>11</a:t>
            </a:r>
            <a:br>
              <a:rPr sz="1800" dirty="0"/>
            </a:br>
            <a:r>
              <a:rPr lang="es" sz="1800" b="1" strike="noStrike" spc="-1" dirty="0">
                <a:solidFill>
                  <a:schemeClr val="dk1"/>
                </a:solidFill>
                <a:latin typeface="Questrial"/>
                <a:ea typeface="Questrial"/>
              </a:rPr>
              <a:t>12</a:t>
            </a:r>
            <a:br>
              <a:rPr sz="1800" dirty="0"/>
            </a:br>
            <a:r>
              <a:rPr lang="es" sz="1800" b="1" strike="noStrike" spc="-1" dirty="0">
                <a:solidFill>
                  <a:schemeClr val="dk1"/>
                </a:solidFill>
                <a:latin typeface="Questrial"/>
                <a:ea typeface="Questrial"/>
              </a:rPr>
              <a:t>13</a:t>
            </a:r>
            <a:br>
              <a:rPr lang="es" sz="1800" b="1" strike="noStrike" spc="-1" dirty="0">
                <a:solidFill>
                  <a:schemeClr val="dk1"/>
                </a:solidFill>
                <a:latin typeface="Questrial"/>
                <a:ea typeface="Questrial"/>
              </a:rPr>
            </a:br>
            <a:r>
              <a:rPr lang="es" sz="1800" b="1" strike="noStrike" spc="-1" dirty="0">
                <a:solidFill>
                  <a:schemeClr val="dk1"/>
                </a:solidFill>
                <a:latin typeface="Questrial"/>
                <a:ea typeface="Questrial"/>
              </a:rPr>
              <a:t>14</a:t>
            </a:r>
            <a:br>
              <a:rPr lang="es" sz="1800" b="1" strike="noStrike" spc="-1" dirty="0">
                <a:solidFill>
                  <a:schemeClr val="dk1"/>
                </a:solidFill>
                <a:latin typeface="Questrial"/>
                <a:ea typeface="Questrial"/>
              </a:rPr>
            </a:br>
            <a:r>
              <a:rPr lang="es" sz="1800" b="1" strike="noStrike" spc="-1" dirty="0">
                <a:solidFill>
                  <a:schemeClr val="dk1"/>
                </a:solidFill>
                <a:latin typeface="Questrial"/>
                <a:ea typeface="Questrial"/>
              </a:rPr>
              <a:t>15</a:t>
            </a:r>
            <a:endParaRPr lang="en-IN" sz="1800" b="0" strike="noStrike" spc="-1" dirty="0">
              <a:solidFill>
                <a:srgbClr val="000000"/>
              </a:solidFill>
              <a:latin typeface="Arial"/>
            </a:endParaRPr>
          </a:p>
        </p:txBody>
      </p:sp>
      <p:sp>
        <p:nvSpPr>
          <p:cNvPr id="2" name="TextBox 1">
            <a:extLst>
              <a:ext uri="{FF2B5EF4-FFF2-40B4-BE49-F238E27FC236}">
                <a16:creationId xmlns:a16="http://schemas.microsoft.com/office/drawing/2014/main" id="{E6EEB38D-1BF2-0EC0-C0F3-0080E4C883CA}"/>
              </a:ext>
            </a:extLst>
          </p:cNvPr>
          <p:cNvSpPr txBox="1"/>
          <p:nvPr/>
        </p:nvSpPr>
        <p:spPr>
          <a:xfrm>
            <a:off x="8720667" y="4754507"/>
            <a:ext cx="423333" cy="261610"/>
          </a:xfrm>
          <a:prstGeom prst="rect">
            <a:avLst/>
          </a:prstGeom>
          <a:noFill/>
        </p:spPr>
        <p:txBody>
          <a:bodyPr wrap="square">
            <a:spAutoFit/>
          </a:bodyPr>
          <a:lstStyle/>
          <a:p>
            <a:r>
              <a:rPr lang="en-IN" sz="1100" dirty="0"/>
              <a:t>01</a:t>
            </a:r>
          </a:p>
        </p:txBody>
      </p:sp>
      <p:sp>
        <p:nvSpPr>
          <p:cNvPr id="3" name="PlaceHolder 3">
            <a:extLst>
              <a:ext uri="{FF2B5EF4-FFF2-40B4-BE49-F238E27FC236}">
                <a16:creationId xmlns:a16="http://schemas.microsoft.com/office/drawing/2014/main" id="{5C623F3E-9420-3B94-6827-33292663F2D5}"/>
              </a:ext>
            </a:extLst>
          </p:cNvPr>
          <p:cNvSpPr txBox="1">
            <a:spLocks/>
          </p:cNvSpPr>
          <p:nvPr/>
        </p:nvSpPr>
        <p:spPr>
          <a:xfrm>
            <a:off x="748557" y="1175546"/>
            <a:ext cx="614520" cy="5321733"/>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tabLst>
                <a:tab pos="0" algn="l"/>
              </a:tabLst>
            </a:pPr>
            <a:r>
              <a:rPr lang="es" sz="1800" b="1" spc="-1" dirty="0">
                <a:solidFill>
                  <a:schemeClr val="dk1"/>
                </a:solidFill>
                <a:latin typeface="Questrial"/>
                <a:ea typeface="Questrial"/>
              </a:rPr>
              <a:t>01</a:t>
            </a:r>
            <a:br>
              <a:rPr lang="es" sz="1800" dirty="0"/>
            </a:br>
            <a:r>
              <a:rPr lang="es" sz="1800" b="1" spc="-1" dirty="0">
                <a:solidFill>
                  <a:schemeClr val="dk1"/>
                </a:solidFill>
                <a:latin typeface="Questrial"/>
                <a:ea typeface="Questrial"/>
              </a:rPr>
              <a:t>02</a:t>
            </a:r>
            <a:br>
              <a:rPr lang="es" sz="1800" dirty="0"/>
            </a:br>
            <a:r>
              <a:rPr lang="es" sz="1800" b="1" spc="-1" dirty="0">
                <a:solidFill>
                  <a:schemeClr val="dk1"/>
                </a:solidFill>
                <a:latin typeface="Questrial"/>
                <a:ea typeface="Questrial"/>
              </a:rPr>
              <a:t>03</a:t>
            </a:r>
            <a:br>
              <a:rPr lang="es" sz="1800" dirty="0"/>
            </a:br>
            <a:r>
              <a:rPr lang="es" sz="1800" b="1" spc="-1" dirty="0">
                <a:solidFill>
                  <a:schemeClr val="dk1"/>
                </a:solidFill>
                <a:latin typeface="Questrial"/>
                <a:ea typeface="Questrial"/>
              </a:rPr>
              <a:t>04</a:t>
            </a:r>
            <a:br>
              <a:rPr lang="es" sz="1800" dirty="0"/>
            </a:br>
            <a:r>
              <a:rPr lang="es" sz="1800" b="1" spc="-1" dirty="0">
                <a:solidFill>
                  <a:schemeClr val="dk1"/>
                </a:solidFill>
                <a:latin typeface="Questrial"/>
                <a:ea typeface="Questrial"/>
              </a:rPr>
              <a:t>05</a:t>
            </a:r>
            <a:br>
              <a:rPr lang="es" sz="1800" dirty="0"/>
            </a:br>
            <a:r>
              <a:rPr lang="es" sz="1800" b="1" spc="-1" dirty="0">
                <a:solidFill>
                  <a:schemeClr val="dk1"/>
                </a:solidFill>
                <a:latin typeface="Questrial"/>
                <a:ea typeface="Questrial"/>
              </a:rPr>
              <a:t>06</a:t>
            </a:r>
            <a:br>
              <a:rPr lang="es" sz="1800" dirty="0"/>
            </a:br>
            <a:r>
              <a:rPr lang="es" sz="1800" b="1" spc="-1" dirty="0">
                <a:solidFill>
                  <a:schemeClr val="dk1"/>
                </a:solidFill>
                <a:latin typeface="Questrial"/>
                <a:ea typeface="Questrial"/>
              </a:rPr>
              <a:t>07</a:t>
            </a:r>
          </a:p>
          <a:p>
            <a:pPr algn="ctr">
              <a:lnSpc>
                <a:spcPct val="150000"/>
              </a:lnSpc>
              <a:tabLst>
                <a:tab pos="0" algn="l"/>
              </a:tabLst>
            </a:pPr>
            <a:r>
              <a:rPr lang="es" sz="1800" b="1" strike="noStrike" spc="-1" dirty="0">
                <a:solidFill>
                  <a:schemeClr val="dk1"/>
                </a:solidFill>
                <a:latin typeface="Questrial"/>
                <a:ea typeface="Questrial"/>
              </a:rPr>
              <a:t>08</a:t>
            </a:r>
            <a:br>
              <a:rPr lang="es" sz="1800" dirty="0"/>
            </a:br>
            <a:endParaRPr lang="es" sz="1800" spc="-1" dirty="0">
              <a:solidFill>
                <a:srgbClr val="000000"/>
              </a:solidFill>
              <a:latin typeface="Arial"/>
            </a:endParaRPr>
          </a:p>
        </p:txBody>
      </p:sp>
      <p:sp>
        <p:nvSpPr>
          <p:cNvPr id="4" name="PlaceHolder 2">
            <a:extLst>
              <a:ext uri="{FF2B5EF4-FFF2-40B4-BE49-F238E27FC236}">
                <a16:creationId xmlns:a16="http://schemas.microsoft.com/office/drawing/2014/main" id="{EA9EFCD7-1DF7-D0CD-7579-7C3E6415CB5C}"/>
              </a:ext>
            </a:extLst>
          </p:cNvPr>
          <p:cNvSpPr txBox="1">
            <a:spLocks/>
          </p:cNvSpPr>
          <p:nvPr/>
        </p:nvSpPr>
        <p:spPr>
          <a:xfrm>
            <a:off x="5579581" y="1175546"/>
            <a:ext cx="2946628" cy="48906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1800" spc="-1" dirty="0">
                <a:solidFill>
                  <a:schemeClr val="dk1"/>
                </a:solidFill>
                <a:latin typeface="Questrial"/>
                <a:ea typeface="Questrial"/>
              </a:rPr>
              <a:t>Edge Fundamentals</a:t>
            </a:r>
            <a:br>
              <a:rPr lang="en-US" sz="1800" dirty="0"/>
            </a:br>
            <a:r>
              <a:rPr lang="en-US" sz="1800" spc="-1" dirty="0">
                <a:solidFill>
                  <a:schemeClr val="dk1"/>
                </a:solidFill>
                <a:latin typeface="Questrial"/>
                <a:ea typeface="Questrial"/>
              </a:rPr>
              <a:t>Enabling Technologies</a:t>
            </a:r>
            <a:br>
              <a:rPr lang="en-US" sz="1800" dirty="0"/>
            </a:br>
            <a:r>
              <a:rPr lang="en-US" sz="1800" spc="-1" dirty="0">
                <a:solidFill>
                  <a:schemeClr val="dk1"/>
                </a:solidFill>
                <a:latin typeface="Questrial"/>
                <a:ea typeface="Questrial"/>
              </a:rPr>
              <a:t>Applications</a:t>
            </a:r>
            <a:br>
              <a:rPr lang="en-US" sz="1800" dirty="0"/>
            </a:br>
            <a:r>
              <a:rPr lang="en-US" sz="1800" spc="-1" dirty="0">
                <a:solidFill>
                  <a:schemeClr val="dk1"/>
                </a:solidFill>
                <a:latin typeface="Questrial"/>
                <a:ea typeface="Questrial"/>
              </a:rPr>
              <a:t>Limitations</a:t>
            </a:r>
            <a:br>
              <a:rPr lang="en-US" sz="1800" dirty="0"/>
            </a:br>
            <a:r>
              <a:rPr lang="en-US" sz="1800" spc="-1" dirty="0">
                <a:solidFill>
                  <a:schemeClr val="dk1"/>
                </a:solidFill>
                <a:latin typeface="Questrial"/>
                <a:ea typeface="Questrial"/>
              </a:rPr>
              <a:t>Future</a:t>
            </a:r>
            <a:br>
              <a:rPr lang="en-US" sz="1800" dirty="0"/>
            </a:br>
            <a:r>
              <a:rPr lang="en-US" sz="1800" spc="-1" dirty="0">
                <a:solidFill>
                  <a:schemeClr val="dk1"/>
                </a:solidFill>
                <a:latin typeface="Questrial"/>
                <a:ea typeface="Questrial"/>
              </a:rPr>
              <a:t>Conclusion</a:t>
            </a:r>
            <a:br>
              <a:rPr lang="en-US" sz="1800" dirty="0"/>
            </a:br>
            <a:r>
              <a:rPr lang="en-US" sz="1800" spc="-1" dirty="0">
                <a:solidFill>
                  <a:schemeClr val="dk1"/>
                </a:solidFill>
                <a:latin typeface="Questrial"/>
                <a:ea typeface="Questrial"/>
              </a:rPr>
              <a:t>References</a:t>
            </a:r>
            <a:br>
              <a:rPr lang="en-US" sz="2400" dirty="0"/>
            </a:br>
            <a:br>
              <a:rPr lang="en-US" sz="2400" dirty="0"/>
            </a:br>
            <a:br>
              <a:rPr lang="en-US" sz="2400" dirty="0"/>
            </a:br>
            <a:endParaRPr lang="en-US" sz="1800" spc="-1" dirty="0">
              <a:solidFill>
                <a:srgbClr val="000000"/>
              </a:solidFill>
              <a:latin typeface="Arial"/>
            </a:endParaRPr>
          </a:p>
        </p:txBody>
      </p:sp>
      <p:sp>
        <p:nvSpPr>
          <p:cNvPr id="7" name="PlaceHolder 1">
            <a:extLst>
              <a:ext uri="{FF2B5EF4-FFF2-40B4-BE49-F238E27FC236}">
                <a16:creationId xmlns:a16="http://schemas.microsoft.com/office/drawing/2014/main" id="{A02099B5-3356-9D6C-9A4E-3972FF3DD27A}"/>
              </a:ext>
            </a:extLst>
          </p:cNvPr>
          <p:cNvSpPr txBox="1">
            <a:spLocks/>
          </p:cNvSpPr>
          <p:nvPr/>
        </p:nvSpPr>
        <p:spPr>
          <a:xfrm>
            <a:off x="720000" y="444960"/>
            <a:ext cx="607032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Contents</a:t>
            </a:r>
            <a:endParaRPr lang="en-IN" sz="3000" spc="-1" dirty="0">
              <a:solidFill>
                <a:srgbClr val="000000"/>
              </a:solidFill>
              <a:latin typeface="Arial"/>
            </a:endParaRPr>
          </a:p>
        </p:txBody>
      </p:sp>
      <p:cxnSp>
        <p:nvCxnSpPr>
          <p:cNvPr id="8" name="Google Shape;226;p35">
            <a:extLst>
              <a:ext uri="{FF2B5EF4-FFF2-40B4-BE49-F238E27FC236}">
                <a16:creationId xmlns:a16="http://schemas.microsoft.com/office/drawing/2014/main" id="{C78F6A68-A309-FF74-B88B-10A804F6FC33}"/>
              </a:ext>
            </a:extLst>
          </p:cNvPr>
          <p:cNvCxnSpPr>
            <a:cxnSpLocks/>
          </p:cNvCxnSpPr>
          <p:nvPr/>
        </p:nvCxnSpPr>
        <p:spPr>
          <a:xfrm>
            <a:off x="802800" y="1081800"/>
            <a:ext cx="1317253" cy="0"/>
          </a:xfrm>
          <a:prstGeom prst="straightConnector1">
            <a:avLst/>
          </a:prstGeom>
          <a:ln w="18000">
            <a:solidFill>
              <a:srgbClr val="3F4252"/>
            </a:solidFill>
            <a:roun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spc="-1" dirty="0">
                <a:solidFill>
                  <a:schemeClr val="dk1"/>
                </a:solidFill>
                <a:latin typeface="Questrial"/>
                <a:ea typeface="Questrial"/>
              </a:rPr>
              <a:t>Edge </a:t>
            </a:r>
            <a:r>
              <a:rPr lang="es" sz="3000" b="1" spc="-1" dirty="0">
                <a:solidFill>
                  <a:schemeClr val="dk1"/>
                </a:solidFill>
                <a:latin typeface="Questrial"/>
                <a:ea typeface="Questrial"/>
              </a:rPr>
              <a:t>Fundamentals</a:t>
            </a:r>
            <a:endParaRPr lang="en-IN" sz="3000" spc="-1" dirty="0">
              <a:solidFill>
                <a:srgbClr val="000000"/>
              </a:solidFill>
              <a:latin typeface="Arial"/>
            </a:endParaRP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Computation Offloading</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Computation offloading refers to the practice of transferring processing tasks from resource-constrained devices to more powerful edge servers.</a:t>
            </a:r>
            <a:r>
              <a:rPr lang="en-US" sz="100" spc="-1" dirty="0">
                <a:latin typeface="Nunito" pitchFamily="2" charset="0"/>
                <a:ea typeface="Questrial" pitchFamily="2" charset="0"/>
                <a:cs typeface="Questrial" pitchFamily="2" charset="0"/>
              </a:rPr>
              <a:t>.</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By offloading computation tasks closer to the data source, EC reduces latency, allowing for faster data processing.</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Offloading tasks to edge servers can also conserve battery life on mobile devices</a:t>
            </a:r>
          </a:p>
          <a:p>
            <a:pPr marL="800100" lvl="1" indent="-342900" algn="just">
              <a:lnSpc>
                <a:spcPct val="150000"/>
              </a:lnSpc>
              <a:buFont typeface="Arial" panose="020B0604020202020204" pitchFamily="34" charset="0"/>
              <a:buChar char="•"/>
              <a:tabLst>
                <a:tab pos="0" algn="l"/>
              </a:tabLst>
            </a:pPr>
            <a:endParaRPr lang="en-US" sz="100" spc="-1" dirty="0">
              <a:latin typeface="Nunito" pitchFamily="2" charset="0"/>
              <a:ea typeface="Questrial" pitchFamily="2" charset="0"/>
              <a:cs typeface="Questrial" pitchFamily="2" charset="0"/>
            </a:endParaRPr>
          </a:p>
        </p:txBody>
      </p:sp>
      <p:sp>
        <p:nvSpPr>
          <p:cNvPr id="3" name="TextBox 2">
            <a:extLst>
              <a:ext uri="{FF2B5EF4-FFF2-40B4-BE49-F238E27FC236}">
                <a16:creationId xmlns:a16="http://schemas.microsoft.com/office/drawing/2014/main" id="{E20B4BEF-ABC7-A1A5-5D13-EC47F5D17DAD}"/>
              </a:ext>
            </a:extLst>
          </p:cNvPr>
          <p:cNvSpPr txBox="1"/>
          <p:nvPr/>
        </p:nvSpPr>
        <p:spPr>
          <a:xfrm>
            <a:off x="8720667" y="4754507"/>
            <a:ext cx="423333" cy="261610"/>
          </a:xfrm>
          <a:prstGeom prst="rect">
            <a:avLst/>
          </a:prstGeom>
          <a:noFill/>
        </p:spPr>
        <p:txBody>
          <a:bodyPr wrap="square">
            <a:spAutoFit/>
          </a:bodyPr>
          <a:lstStyle/>
          <a:p>
            <a:r>
              <a:rPr lang="en-IN" sz="1100" dirty="0"/>
              <a:t>19</a:t>
            </a:r>
          </a:p>
        </p:txBody>
      </p:sp>
    </p:spTree>
    <p:extLst>
      <p:ext uri="{BB962C8B-B14F-4D97-AF65-F5344CB8AC3E}">
        <p14:creationId xmlns:p14="http://schemas.microsoft.com/office/powerpoint/2010/main" val="2766013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spc="-1" dirty="0">
                <a:solidFill>
                  <a:schemeClr val="dk1"/>
                </a:solidFill>
                <a:latin typeface="Questrial"/>
                <a:ea typeface="Questrial"/>
              </a:rPr>
              <a:t>Edge </a:t>
            </a:r>
            <a:r>
              <a:rPr lang="es" sz="3000" b="1" spc="-1" dirty="0">
                <a:solidFill>
                  <a:schemeClr val="dk1"/>
                </a:solidFill>
                <a:latin typeface="Questrial"/>
                <a:ea typeface="Questrial"/>
              </a:rPr>
              <a:t>Fundamentals</a:t>
            </a:r>
            <a:endParaRPr lang="en-IN" sz="3000" spc="-1" dirty="0">
              <a:solidFill>
                <a:srgbClr val="000000"/>
              </a:solidFill>
              <a:latin typeface="Arial"/>
            </a:endParaRP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Data Management</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Data management in Edge Computing focuses on processing and storing data at the edge of the network to minimize latency and bandwidth.</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It includes strategies for caching frequently accessed data at the edge, allowing for quicker retrieval and reducing the need for repeated data transmission over the network.</a:t>
            </a:r>
          </a:p>
        </p:txBody>
      </p:sp>
      <p:sp>
        <p:nvSpPr>
          <p:cNvPr id="3" name="TextBox 2">
            <a:extLst>
              <a:ext uri="{FF2B5EF4-FFF2-40B4-BE49-F238E27FC236}">
                <a16:creationId xmlns:a16="http://schemas.microsoft.com/office/drawing/2014/main" id="{45D76724-026F-DB2F-AAD2-0B04A37BB5CD}"/>
              </a:ext>
            </a:extLst>
          </p:cNvPr>
          <p:cNvSpPr txBox="1"/>
          <p:nvPr/>
        </p:nvSpPr>
        <p:spPr>
          <a:xfrm>
            <a:off x="8720667" y="4754507"/>
            <a:ext cx="423333" cy="261610"/>
          </a:xfrm>
          <a:prstGeom prst="rect">
            <a:avLst/>
          </a:prstGeom>
          <a:noFill/>
        </p:spPr>
        <p:txBody>
          <a:bodyPr wrap="square">
            <a:spAutoFit/>
          </a:bodyPr>
          <a:lstStyle/>
          <a:p>
            <a:r>
              <a:rPr lang="en-US" sz="1100" dirty="0"/>
              <a:t>2</a:t>
            </a:r>
            <a:r>
              <a:rPr lang="en-IN" sz="1100" dirty="0"/>
              <a:t>0</a:t>
            </a:r>
          </a:p>
        </p:txBody>
      </p:sp>
    </p:spTree>
    <p:extLst>
      <p:ext uri="{BB962C8B-B14F-4D97-AF65-F5344CB8AC3E}">
        <p14:creationId xmlns:p14="http://schemas.microsoft.com/office/powerpoint/2010/main" val="171785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spc="-1" dirty="0">
                <a:solidFill>
                  <a:schemeClr val="dk1"/>
                </a:solidFill>
                <a:latin typeface="Questrial"/>
                <a:ea typeface="Questrial"/>
              </a:rPr>
              <a:t>Edge </a:t>
            </a:r>
            <a:r>
              <a:rPr lang="es" sz="3000" b="1" spc="-1" dirty="0">
                <a:solidFill>
                  <a:schemeClr val="dk1"/>
                </a:solidFill>
                <a:latin typeface="Questrial"/>
                <a:ea typeface="Questrial"/>
              </a:rPr>
              <a:t>Fundamentals</a:t>
            </a:r>
            <a:endParaRPr lang="en-IN" sz="3000" spc="-1" dirty="0">
              <a:solidFill>
                <a:srgbClr val="000000"/>
              </a:solidFill>
              <a:latin typeface="Arial"/>
            </a:endParaRP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Network Management</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Network management encompasses the optimization of connectivity and communication between edge devices and servers.</a:t>
            </a:r>
          </a:p>
          <a:p>
            <a:pPr marL="800100" lvl="1" indent="-342900" algn="just">
              <a:lnSpc>
                <a:spcPct val="150000"/>
              </a:lnSpc>
              <a:buFont typeface="Arial" panose="020B0604020202020204" pitchFamily="34" charset="0"/>
              <a:buChar char="•"/>
              <a:tabLst>
                <a:tab pos="0" algn="l"/>
              </a:tabLst>
            </a:pPr>
            <a:r>
              <a:rPr lang="en-US" sz="1600" spc="-1" dirty="0">
                <a:latin typeface="Nunito" pitchFamily="2" charset="0"/>
                <a:ea typeface="Questrial" pitchFamily="2" charset="0"/>
                <a:cs typeface="Questrial" pitchFamily="2" charset="0"/>
              </a:rPr>
              <a:t>It can dynamically allocate bandwidth and resources based on real-time demand, ensuring that critical applications maintain performance even during peak usage.</a:t>
            </a:r>
            <a:endParaRPr lang="en-US" sz="100" spc="-1" dirty="0">
              <a:latin typeface="Nunito" pitchFamily="2" charset="0"/>
              <a:ea typeface="Questrial" pitchFamily="2" charset="0"/>
              <a:cs typeface="Questrial" pitchFamily="2" charset="0"/>
            </a:endParaRPr>
          </a:p>
        </p:txBody>
      </p:sp>
      <p:sp>
        <p:nvSpPr>
          <p:cNvPr id="3" name="TextBox 2">
            <a:extLst>
              <a:ext uri="{FF2B5EF4-FFF2-40B4-BE49-F238E27FC236}">
                <a16:creationId xmlns:a16="http://schemas.microsoft.com/office/drawing/2014/main" id="{BE516004-ABA2-905A-1233-D1EAE5AB765A}"/>
              </a:ext>
            </a:extLst>
          </p:cNvPr>
          <p:cNvSpPr txBox="1"/>
          <p:nvPr/>
        </p:nvSpPr>
        <p:spPr>
          <a:xfrm>
            <a:off x="8720667" y="4754507"/>
            <a:ext cx="423333" cy="261610"/>
          </a:xfrm>
          <a:prstGeom prst="rect">
            <a:avLst/>
          </a:prstGeom>
          <a:noFill/>
        </p:spPr>
        <p:txBody>
          <a:bodyPr wrap="square">
            <a:spAutoFit/>
          </a:bodyPr>
          <a:lstStyle/>
          <a:p>
            <a:r>
              <a:rPr lang="en-IN" sz="1100" dirty="0"/>
              <a:t>21</a:t>
            </a:r>
          </a:p>
        </p:txBody>
      </p:sp>
    </p:spTree>
    <p:extLst>
      <p:ext uri="{BB962C8B-B14F-4D97-AF65-F5344CB8AC3E}">
        <p14:creationId xmlns:p14="http://schemas.microsoft.com/office/powerpoint/2010/main" val="71147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CDD218E3-C95F-E6BD-DE45-B4C610FA8D1A}"/>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Enabling</a:t>
            </a:r>
            <a:r>
              <a:rPr lang="es" sz="3000" spc="-1" dirty="0">
                <a:solidFill>
                  <a:schemeClr val="dk1"/>
                </a:solidFill>
                <a:latin typeface="Questrial"/>
                <a:ea typeface="Questrial"/>
              </a:rPr>
              <a:t> Technologies</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14C046B3-7599-974B-218E-58821D583910}"/>
              </a:ext>
            </a:extLst>
          </p:cNvPr>
          <p:cNvCxnSpPr>
            <a:cxnSpLocks/>
          </p:cNvCxnSpPr>
          <p:nvPr/>
        </p:nvCxnSpPr>
        <p:spPr>
          <a:xfrm>
            <a:off x="802800" y="1045440"/>
            <a:ext cx="3319560"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E58CFE6B-0581-B57D-0879-F8ABFBA2F602}"/>
              </a:ext>
            </a:extLst>
          </p:cNvPr>
          <p:cNvSpPr txBox="1">
            <a:spLocks/>
          </p:cNvSpPr>
          <p:nvPr/>
        </p:nvSpPr>
        <p:spPr>
          <a:xfrm>
            <a:off x="604080" y="1237230"/>
            <a:ext cx="7935840" cy="1736263"/>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tabLst>
                <a:tab pos="0" algn="l"/>
              </a:tabLst>
            </a:pPr>
            <a:r>
              <a:rPr lang="en-US" sz="1600" spc="-1" dirty="0">
                <a:latin typeface="Nunito" pitchFamily="2" charset="0"/>
                <a:ea typeface="Questrial" pitchFamily="2" charset="0"/>
                <a:cs typeface="Questrial" pitchFamily="2" charset="0"/>
              </a:rPr>
              <a:t>A technology enabler is a technological advancement or innovation that facilitates the implementation and enhancement of specific applications, systems, or processes. It serves as a foundational element that allows organizations to leverage new capabilities and improve efficiency, performance, or functionality.</a:t>
            </a:r>
            <a:endParaRPr lang="en-US" sz="2000" spc="-1" dirty="0">
              <a:latin typeface="Nunito" pitchFamily="2" charset="0"/>
              <a:ea typeface="Questrial" pitchFamily="2" charset="0"/>
              <a:cs typeface="Questrial" pitchFamily="2" charset="0"/>
            </a:endParaRPr>
          </a:p>
          <a:p>
            <a:pPr marL="1257300" lvl="2" indent="-342900" algn="just">
              <a:lnSpc>
                <a:spcPct val="150000"/>
              </a:lnSpc>
              <a:buFont typeface="Courier New" panose="02070309020205020404" pitchFamily="49" charset="0"/>
              <a:buChar char="o"/>
              <a:tabLst>
                <a:tab pos="0" algn="l"/>
              </a:tabLst>
            </a:pPr>
            <a:endParaRPr lang="en-US" sz="2000" spc="-1" dirty="0">
              <a:latin typeface="Nunito" pitchFamily="2" charset="0"/>
              <a:ea typeface="Questrial" pitchFamily="2" charset="0"/>
              <a:cs typeface="Questrial" pitchFamily="2" charset="0"/>
            </a:endParaRPr>
          </a:p>
        </p:txBody>
      </p:sp>
      <p:sp>
        <p:nvSpPr>
          <p:cNvPr id="5" name="PlaceHolder 1">
            <a:extLst>
              <a:ext uri="{FF2B5EF4-FFF2-40B4-BE49-F238E27FC236}">
                <a16:creationId xmlns:a16="http://schemas.microsoft.com/office/drawing/2014/main" id="{B3C32D1E-4B89-CAA1-56C8-78CA49574F8F}"/>
              </a:ext>
            </a:extLst>
          </p:cNvPr>
          <p:cNvSpPr txBox="1">
            <a:spLocks/>
          </p:cNvSpPr>
          <p:nvPr/>
        </p:nvSpPr>
        <p:spPr>
          <a:xfrm>
            <a:off x="4069386" y="3200134"/>
            <a:ext cx="974514" cy="601133"/>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5G</a:t>
            </a:r>
          </a:p>
        </p:txBody>
      </p:sp>
      <p:sp>
        <p:nvSpPr>
          <p:cNvPr id="6" name="PlaceHolder 1">
            <a:extLst>
              <a:ext uri="{FF2B5EF4-FFF2-40B4-BE49-F238E27FC236}">
                <a16:creationId xmlns:a16="http://schemas.microsoft.com/office/drawing/2014/main" id="{B584799B-880D-B04C-0D22-B008A9DEBD5C}"/>
              </a:ext>
            </a:extLst>
          </p:cNvPr>
          <p:cNvSpPr txBox="1">
            <a:spLocks/>
          </p:cNvSpPr>
          <p:nvPr/>
        </p:nvSpPr>
        <p:spPr>
          <a:xfrm>
            <a:off x="5159679" y="3200134"/>
            <a:ext cx="2453547" cy="601133"/>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Containerization</a:t>
            </a:r>
          </a:p>
        </p:txBody>
      </p:sp>
      <p:sp>
        <p:nvSpPr>
          <p:cNvPr id="7" name="PlaceHolder 1">
            <a:extLst>
              <a:ext uri="{FF2B5EF4-FFF2-40B4-BE49-F238E27FC236}">
                <a16:creationId xmlns:a16="http://schemas.microsoft.com/office/drawing/2014/main" id="{DD113D12-0D85-B465-6A46-C792B0731825}"/>
              </a:ext>
            </a:extLst>
          </p:cNvPr>
          <p:cNvSpPr txBox="1">
            <a:spLocks/>
          </p:cNvSpPr>
          <p:nvPr/>
        </p:nvSpPr>
        <p:spPr>
          <a:xfrm>
            <a:off x="1454325" y="3200134"/>
            <a:ext cx="2499282" cy="601133"/>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spc="-1" dirty="0">
                <a:latin typeface="Nunito" pitchFamily="2" charset="0"/>
                <a:ea typeface="Questrial" pitchFamily="2" charset="0"/>
                <a:cs typeface="Questrial" pitchFamily="2" charset="0"/>
              </a:rPr>
              <a:t>Edge Intelligence</a:t>
            </a:r>
          </a:p>
        </p:txBody>
      </p:sp>
      <p:sp>
        <p:nvSpPr>
          <p:cNvPr id="8" name="TextBox 7">
            <a:extLst>
              <a:ext uri="{FF2B5EF4-FFF2-40B4-BE49-F238E27FC236}">
                <a16:creationId xmlns:a16="http://schemas.microsoft.com/office/drawing/2014/main" id="{C5765421-97F1-C282-1EB0-99572CD00C03}"/>
              </a:ext>
            </a:extLst>
          </p:cNvPr>
          <p:cNvSpPr txBox="1"/>
          <p:nvPr/>
        </p:nvSpPr>
        <p:spPr>
          <a:xfrm>
            <a:off x="8720667" y="4754507"/>
            <a:ext cx="423333" cy="261610"/>
          </a:xfrm>
          <a:prstGeom prst="rect">
            <a:avLst/>
          </a:prstGeom>
          <a:noFill/>
        </p:spPr>
        <p:txBody>
          <a:bodyPr wrap="square">
            <a:spAutoFit/>
          </a:bodyPr>
          <a:lstStyle/>
          <a:p>
            <a:r>
              <a:rPr lang="en-IN" sz="1100" dirty="0"/>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IN" sz="3000" b="1" spc="-1" dirty="0">
                <a:solidFill>
                  <a:schemeClr val="dk1"/>
                </a:solidFill>
                <a:latin typeface="Questrial"/>
                <a:ea typeface="Questrial"/>
              </a:rPr>
              <a:t>Enabling</a:t>
            </a:r>
            <a:r>
              <a:rPr lang="en-IN" sz="3000" spc="-1" dirty="0">
                <a:solidFill>
                  <a:schemeClr val="dk1"/>
                </a:solidFill>
                <a:latin typeface="Questrial"/>
                <a:ea typeface="Questrial"/>
              </a:rPr>
              <a:t> Technologies</a:t>
            </a: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Edge Intelligence</a:t>
            </a:r>
          </a:p>
          <a:p>
            <a:pPr lvl="1" algn="just">
              <a:lnSpc>
                <a:spcPct val="150000"/>
              </a:lnSpc>
              <a:tabLst>
                <a:tab pos="0" algn="l"/>
              </a:tabLst>
            </a:pPr>
            <a:r>
              <a:rPr lang="en-US" sz="1600" spc="-1" dirty="0">
                <a:latin typeface="Nunito" pitchFamily="2" charset="0"/>
                <a:ea typeface="Questrial" pitchFamily="2" charset="0"/>
                <a:cs typeface="Questrial" pitchFamily="2" charset="0"/>
              </a:rPr>
              <a:t>Edge Intelligence integrates artificial intelligence (AI) capabilities directly into edge devices and nodes, allowing for real-time data processing and decision-making at the edge of the network. </a:t>
            </a:r>
          </a:p>
          <a:p>
            <a:pPr lvl="1" algn="just">
              <a:lnSpc>
                <a:spcPct val="150000"/>
              </a:lnSpc>
              <a:tabLst>
                <a:tab pos="0" algn="l"/>
              </a:tabLst>
            </a:pPr>
            <a:r>
              <a:rPr lang="en-US" sz="1600" spc="-1" dirty="0">
                <a:latin typeface="Nunito" pitchFamily="2" charset="0"/>
                <a:ea typeface="Questrial" pitchFamily="2" charset="0"/>
                <a:cs typeface="Questrial" pitchFamily="2" charset="0"/>
              </a:rPr>
              <a:t>This technology enhances the ability of edge devices to analyze data locally, reducing the need to send data to centralized cloud servers for processing.</a:t>
            </a:r>
          </a:p>
        </p:txBody>
      </p:sp>
      <p:sp>
        <p:nvSpPr>
          <p:cNvPr id="3" name="TextBox 2">
            <a:extLst>
              <a:ext uri="{FF2B5EF4-FFF2-40B4-BE49-F238E27FC236}">
                <a16:creationId xmlns:a16="http://schemas.microsoft.com/office/drawing/2014/main" id="{63F7AE1B-DE52-9F3B-C2B7-AB92B554FF95}"/>
              </a:ext>
            </a:extLst>
          </p:cNvPr>
          <p:cNvSpPr txBox="1"/>
          <p:nvPr/>
        </p:nvSpPr>
        <p:spPr>
          <a:xfrm>
            <a:off x="8720667" y="4754507"/>
            <a:ext cx="423333" cy="261610"/>
          </a:xfrm>
          <a:prstGeom prst="rect">
            <a:avLst/>
          </a:prstGeom>
          <a:noFill/>
        </p:spPr>
        <p:txBody>
          <a:bodyPr wrap="square">
            <a:spAutoFit/>
          </a:bodyPr>
          <a:lstStyle/>
          <a:p>
            <a:r>
              <a:rPr lang="en-US" sz="1100" dirty="0"/>
              <a:t>2</a:t>
            </a:r>
            <a:r>
              <a:rPr lang="en-IN" sz="1100" dirty="0"/>
              <a:t>3</a:t>
            </a:r>
          </a:p>
        </p:txBody>
      </p:sp>
    </p:spTree>
    <p:extLst>
      <p:ext uri="{BB962C8B-B14F-4D97-AF65-F5344CB8AC3E}">
        <p14:creationId xmlns:p14="http://schemas.microsoft.com/office/powerpoint/2010/main" val="1981809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IN" sz="3000" b="1" spc="-1" dirty="0">
                <a:solidFill>
                  <a:schemeClr val="dk1"/>
                </a:solidFill>
                <a:latin typeface="Questrial"/>
                <a:ea typeface="Questrial"/>
              </a:rPr>
              <a:t>Enabling</a:t>
            </a:r>
            <a:r>
              <a:rPr lang="en-IN" sz="3000" spc="-1" dirty="0">
                <a:solidFill>
                  <a:schemeClr val="dk1"/>
                </a:solidFill>
                <a:latin typeface="Questrial"/>
                <a:ea typeface="Questrial"/>
              </a:rPr>
              <a:t> Technologies</a:t>
            </a: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5G</a:t>
            </a:r>
          </a:p>
          <a:p>
            <a:pPr lvl="1" algn="just">
              <a:lnSpc>
                <a:spcPct val="150000"/>
              </a:lnSpc>
              <a:tabLst>
                <a:tab pos="0" algn="l"/>
              </a:tabLst>
            </a:pPr>
            <a:r>
              <a:rPr lang="en-US" sz="1600" spc="-1" dirty="0">
                <a:latin typeface="Nunito" pitchFamily="2" charset="0"/>
                <a:ea typeface="Questrial" pitchFamily="2" charset="0"/>
                <a:cs typeface="Questrial" pitchFamily="2" charset="0"/>
              </a:rPr>
              <a:t>The fifth generation of mobile network technology that provides significantly higher data rates, lower latency, and improved connectivity compared to previous generations. It supports a vast number of connected devices and enables new applications that require real-time communication and high bandwidth enabling Edge Computing to handle the increasing data generated by these devices efficiently.</a:t>
            </a:r>
          </a:p>
        </p:txBody>
      </p:sp>
      <p:sp>
        <p:nvSpPr>
          <p:cNvPr id="3" name="TextBox 2">
            <a:extLst>
              <a:ext uri="{FF2B5EF4-FFF2-40B4-BE49-F238E27FC236}">
                <a16:creationId xmlns:a16="http://schemas.microsoft.com/office/drawing/2014/main" id="{F40D740A-FCF6-4085-D580-89640959FA38}"/>
              </a:ext>
            </a:extLst>
          </p:cNvPr>
          <p:cNvSpPr txBox="1"/>
          <p:nvPr/>
        </p:nvSpPr>
        <p:spPr>
          <a:xfrm>
            <a:off x="8720667" y="4754507"/>
            <a:ext cx="423333" cy="261610"/>
          </a:xfrm>
          <a:prstGeom prst="rect">
            <a:avLst/>
          </a:prstGeom>
          <a:noFill/>
        </p:spPr>
        <p:txBody>
          <a:bodyPr wrap="square">
            <a:spAutoFit/>
          </a:bodyPr>
          <a:lstStyle/>
          <a:p>
            <a:r>
              <a:rPr lang="en-US" sz="1100" dirty="0"/>
              <a:t>2</a:t>
            </a:r>
            <a:r>
              <a:rPr lang="en-IN" sz="1100" dirty="0"/>
              <a:t>4</a:t>
            </a:r>
          </a:p>
        </p:txBody>
      </p:sp>
    </p:spTree>
    <p:extLst>
      <p:ext uri="{BB962C8B-B14F-4D97-AF65-F5344CB8AC3E}">
        <p14:creationId xmlns:p14="http://schemas.microsoft.com/office/powerpoint/2010/main" val="305935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B66FEA92-7C55-9286-9732-14DA88476CDD}"/>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IN" sz="3000" b="1" spc="-1" dirty="0">
                <a:solidFill>
                  <a:schemeClr val="dk1"/>
                </a:solidFill>
                <a:latin typeface="Questrial"/>
                <a:ea typeface="Questrial"/>
              </a:rPr>
              <a:t>Enabling</a:t>
            </a:r>
            <a:r>
              <a:rPr lang="en-IN" sz="3000" spc="-1" dirty="0">
                <a:solidFill>
                  <a:schemeClr val="dk1"/>
                </a:solidFill>
                <a:latin typeface="Questrial"/>
                <a:ea typeface="Questrial"/>
              </a:rPr>
              <a:t> Technologies</a:t>
            </a:r>
          </a:p>
        </p:txBody>
      </p:sp>
      <p:cxnSp>
        <p:nvCxnSpPr>
          <p:cNvPr id="5" name="Google Shape;226;p35">
            <a:extLst>
              <a:ext uri="{FF2B5EF4-FFF2-40B4-BE49-F238E27FC236}">
                <a16:creationId xmlns:a16="http://schemas.microsoft.com/office/drawing/2014/main" id="{49C8006F-0116-153B-B4F5-38F0053F9B2B}"/>
              </a:ext>
            </a:extLst>
          </p:cNvPr>
          <p:cNvCxnSpPr>
            <a:cxnSpLocks/>
          </p:cNvCxnSpPr>
          <p:nvPr/>
        </p:nvCxnSpPr>
        <p:spPr>
          <a:xfrm flipV="1">
            <a:off x="802800" y="1017360"/>
            <a:ext cx="3132507" cy="2808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7B74CC8D-9066-A2EB-551E-16B25507296C}"/>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Courier New" panose="02070309020205020404" pitchFamily="49" charset="0"/>
              <a:buChar char="o"/>
              <a:tabLst>
                <a:tab pos="0" algn="l"/>
              </a:tabLst>
            </a:pPr>
            <a:r>
              <a:rPr lang="en-US" sz="2000" b="1" spc="-1" dirty="0">
                <a:latin typeface="Nunito" pitchFamily="2" charset="0"/>
                <a:ea typeface="Questrial" pitchFamily="2" charset="0"/>
                <a:cs typeface="Questrial" pitchFamily="2" charset="0"/>
              </a:rPr>
              <a:t>Containerization</a:t>
            </a:r>
          </a:p>
          <a:p>
            <a:pPr lvl="1" algn="just">
              <a:lnSpc>
                <a:spcPct val="150000"/>
              </a:lnSpc>
              <a:tabLst>
                <a:tab pos="0" algn="l"/>
              </a:tabLst>
            </a:pPr>
            <a:r>
              <a:rPr lang="en-US" sz="1600" spc="-1" dirty="0">
                <a:latin typeface="Nunito" pitchFamily="2" charset="0"/>
                <a:ea typeface="Questrial" pitchFamily="2" charset="0"/>
                <a:cs typeface="Questrial" pitchFamily="2" charset="0"/>
              </a:rPr>
              <a:t>Containerization is a lightweight virtualization technology that allows applications to run in isolated environments called containers. This approach enables developers to package applications and their dependencies together, ensuring consistent deployment across different environments, including edge nodes.</a:t>
            </a:r>
          </a:p>
        </p:txBody>
      </p:sp>
      <p:sp>
        <p:nvSpPr>
          <p:cNvPr id="3" name="TextBox 2">
            <a:extLst>
              <a:ext uri="{FF2B5EF4-FFF2-40B4-BE49-F238E27FC236}">
                <a16:creationId xmlns:a16="http://schemas.microsoft.com/office/drawing/2014/main" id="{836C88E2-91CC-75CC-A9AA-F560A2358F5C}"/>
              </a:ext>
            </a:extLst>
          </p:cNvPr>
          <p:cNvSpPr txBox="1"/>
          <p:nvPr/>
        </p:nvSpPr>
        <p:spPr>
          <a:xfrm>
            <a:off x="8720667" y="4754507"/>
            <a:ext cx="423333" cy="261610"/>
          </a:xfrm>
          <a:prstGeom prst="rect">
            <a:avLst/>
          </a:prstGeom>
          <a:noFill/>
        </p:spPr>
        <p:txBody>
          <a:bodyPr wrap="square">
            <a:spAutoFit/>
          </a:bodyPr>
          <a:lstStyle/>
          <a:p>
            <a:r>
              <a:rPr lang="en-US" sz="1100" dirty="0"/>
              <a:t>2</a:t>
            </a:r>
            <a:r>
              <a:rPr lang="en-IN" sz="1100" dirty="0"/>
              <a:t>5</a:t>
            </a:r>
          </a:p>
        </p:txBody>
      </p:sp>
    </p:spTree>
    <p:extLst>
      <p:ext uri="{BB962C8B-B14F-4D97-AF65-F5344CB8AC3E}">
        <p14:creationId xmlns:p14="http://schemas.microsoft.com/office/powerpoint/2010/main" val="1487498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5A4A1E99-04D6-F267-3A45-5D67EC37DF87}"/>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Applications </a:t>
            </a:r>
            <a:r>
              <a:rPr lang="es" sz="3000" spc="-1" dirty="0">
                <a:solidFill>
                  <a:schemeClr val="dk1"/>
                </a:solidFill>
                <a:latin typeface="Questrial"/>
                <a:ea typeface="Questrial"/>
              </a:rPr>
              <a:t>of 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ABFA049B-9D23-CA0B-AABE-B1C53DAD7178}"/>
              </a:ext>
            </a:extLst>
          </p:cNvPr>
          <p:cNvCxnSpPr>
            <a:cxnSpLocks/>
          </p:cNvCxnSpPr>
          <p:nvPr/>
        </p:nvCxnSpPr>
        <p:spPr>
          <a:xfrm>
            <a:off x="802800" y="1045440"/>
            <a:ext cx="2922120"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47725EE7-8B0C-2315-4BD9-9B46C2900C6D}"/>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Smart Cities: </a:t>
            </a:r>
            <a:r>
              <a:rPr lang="en-US" sz="1600" spc="-1" dirty="0">
                <a:latin typeface="Nunito" pitchFamily="2" charset="0"/>
                <a:ea typeface="Questrial" pitchFamily="2" charset="0"/>
                <a:cs typeface="Questrial" pitchFamily="2" charset="0"/>
              </a:rPr>
              <a:t>Edge Computing enables real-time data processing and analytics for urban infrastructure, improving services like traffic management, waste management, and public safety.</a:t>
            </a: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Health: </a:t>
            </a:r>
            <a:r>
              <a:rPr lang="en-US" sz="1600" spc="-1" dirty="0">
                <a:latin typeface="Nunito" pitchFamily="2" charset="0"/>
                <a:ea typeface="Questrial" pitchFamily="2" charset="0"/>
                <a:cs typeface="Questrial" pitchFamily="2" charset="0"/>
              </a:rPr>
              <a:t>In healthcare, Edge Computing supports real-time data analysis from medical devices, enhancing patient care and response times.</a:t>
            </a: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Autonomous Vehicles: </a:t>
            </a:r>
            <a:r>
              <a:rPr lang="en-US" sz="1600" spc="-1" dirty="0">
                <a:latin typeface="Nunito" pitchFamily="2" charset="0"/>
                <a:ea typeface="Questrial" pitchFamily="2" charset="0"/>
                <a:cs typeface="Questrial" pitchFamily="2" charset="0"/>
              </a:rPr>
              <a:t>Edge Computing processes data from sensors and cameras in real-time, allowing for quick decision-making and improved safety in self-driving cars.</a:t>
            </a:r>
          </a:p>
        </p:txBody>
      </p:sp>
      <p:sp>
        <p:nvSpPr>
          <p:cNvPr id="5" name="TextBox 4">
            <a:extLst>
              <a:ext uri="{FF2B5EF4-FFF2-40B4-BE49-F238E27FC236}">
                <a16:creationId xmlns:a16="http://schemas.microsoft.com/office/drawing/2014/main" id="{D73DCDCA-61FC-BA9A-824C-4EE010ECF95C}"/>
              </a:ext>
            </a:extLst>
          </p:cNvPr>
          <p:cNvSpPr txBox="1"/>
          <p:nvPr/>
        </p:nvSpPr>
        <p:spPr>
          <a:xfrm>
            <a:off x="8720667" y="4754507"/>
            <a:ext cx="423333" cy="261610"/>
          </a:xfrm>
          <a:prstGeom prst="rect">
            <a:avLst/>
          </a:prstGeom>
          <a:noFill/>
        </p:spPr>
        <p:txBody>
          <a:bodyPr wrap="square">
            <a:spAutoFit/>
          </a:bodyPr>
          <a:lstStyle/>
          <a:p>
            <a:r>
              <a:rPr lang="en-US" sz="1100" dirty="0"/>
              <a:t>2</a:t>
            </a:r>
            <a:r>
              <a:rPr lang="en-IN" sz="1100" dirty="0"/>
              <a:t>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5A4A1E99-04D6-F267-3A45-5D67EC37DF87}"/>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Applications </a:t>
            </a:r>
            <a:r>
              <a:rPr lang="es" sz="3000" spc="-1" dirty="0">
                <a:solidFill>
                  <a:schemeClr val="dk1"/>
                </a:solidFill>
                <a:latin typeface="Questrial"/>
                <a:ea typeface="Questrial"/>
              </a:rPr>
              <a:t>of 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ABFA049B-9D23-CA0B-AABE-B1C53DAD7178}"/>
              </a:ext>
            </a:extLst>
          </p:cNvPr>
          <p:cNvCxnSpPr>
            <a:cxnSpLocks/>
          </p:cNvCxnSpPr>
          <p:nvPr/>
        </p:nvCxnSpPr>
        <p:spPr>
          <a:xfrm>
            <a:off x="802800" y="1045440"/>
            <a:ext cx="2922120"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47725EE7-8B0C-2315-4BD9-9B46C2900C6D}"/>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Industrial IoT: </a:t>
            </a:r>
            <a:r>
              <a:rPr lang="en-US" sz="1600" spc="-1" dirty="0">
                <a:latin typeface="Nunito" pitchFamily="2" charset="0"/>
                <a:ea typeface="Questrial" pitchFamily="2" charset="0"/>
                <a:cs typeface="Questrial" pitchFamily="2" charset="0"/>
              </a:rPr>
              <a:t>In manufacturing, Edge Computing facilitates real-time monitoring of equipment, and automation of processes, leading to increased efficiency and reduced downtime.</a:t>
            </a: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Military Applications: </a:t>
            </a:r>
            <a:r>
              <a:rPr lang="en-US" sz="1600" spc="-1" dirty="0">
                <a:latin typeface="Nunito" pitchFamily="2" charset="0"/>
                <a:ea typeface="Questrial" pitchFamily="2" charset="0"/>
                <a:cs typeface="Questrial" pitchFamily="2" charset="0"/>
              </a:rPr>
              <a:t>Edge Computing supports mission-critical operations by enabling real-time data processing and analytics from various sensors and devices in the field.</a:t>
            </a: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Augmented and Virtual Reality (AR/VR): </a:t>
            </a:r>
            <a:r>
              <a:rPr lang="en-US" sz="1600" spc="-1" dirty="0">
                <a:latin typeface="Nunito" pitchFamily="2" charset="0"/>
                <a:ea typeface="Questrial" pitchFamily="2" charset="0"/>
                <a:cs typeface="Questrial" pitchFamily="2" charset="0"/>
              </a:rPr>
              <a:t>Edge Computing enhances AR and VR experiences by reducing latency and providing real-time data processing, which is essential for immersive applications.</a:t>
            </a:r>
          </a:p>
        </p:txBody>
      </p:sp>
      <p:sp>
        <p:nvSpPr>
          <p:cNvPr id="5" name="TextBox 4">
            <a:extLst>
              <a:ext uri="{FF2B5EF4-FFF2-40B4-BE49-F238E27FC236}">
                <a16:creationId xmlns:a16="http://schemas.microsoft.com/office/drawing/2014/main" id="{AB0401D5-7151-793F-9150-277AC0073C2F}"/>
              </a:ext>
            </a:extLst>
          </p:cNvPr>
          <p:cNvSpPr txBox="1"/>
          <p:nvPr/>
        </p:nvSpPr>
        <p:spPr>
          <a:xfrm>
            <a:off x="8720667" y="4754507"/>
            <a:ext cx="423333" cy="261610"/>
          </a:xfrm>
          <a:prstGeom prst="rect">
            <a:avLst/>
          </a:prstGeom>
          <a:noFill/>
        </p:spPr>
        <p:txBody>
          <a:bodyPr wrap="square">
            <a:spAutoFit/>
          </a:bodyPr>
          <a:lstStyle/>
          <a:p>
            <a:r>
              <a:rPr lang="en-US" sz="1100" dirty="0"/>
              <a:t>27</a:t>
            </a:r>
            <a:endParaRPr lang="en-IN" sz="1100" dirty="0"/>
          </a:p>
        </p:txBody>
      </p:sp>
    </p:spTree>
    <p:extLst>
      <p:ext uri="{BB962C8B-B14F-4D97-AF65-F5344CB8AC3E}">
        <p14:creationId xmlns:p14="http://schemas.microsoft.com/office/powerpoint/2010/main" val="21553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5A4A1E99-04D6-F267-3A45-5D67EC37DF87}"/>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Applications </a:t>
            </a:r>
            <a:r>
              <a:rPr lang="es" sz="3000" spc="-1" dirty="0">
                <a:solidFill>
                  <a:schemeClr val="dk1"/>
                </a:solidFill>
                <a:latin typeface="Questrial"/>
                <a:ea typeface="Questrial"/>
              </a:rPr>
              <a:t>of 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ABFA049B-9D23-CA0B-AABE-B1C53DAD7178}"/>
              </a:ext>
            </a:extLst>
          </p:cNvPr>
          <p:cNvCxnSpPr>
            <a:cxnSpLocks/>
          </p:cNvCxnSpPr>
          <p:nvPr/>
        </p:nvCxnSpPr>
        <p:spPr>
          <a:xfrm>
            <a:off x="802800" y="1045440"/>
            <a:ext cx="2922120"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47725EE7-8B0C-2315-4BD9-9B46C2900C6D}"/>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Smart Agriculture: </a:t>
            </a:r>
            <a:r>
              <a:rPr lang="en-US" sz="1600" spc="-1" dirty="0">
                <a:latin typeface="Nunito" pitchFamily="2" charset="0"/>
                <a:ea typeface="Questrial" pitchFamily="2" charset="0"/>
                <a:cs typeface="Questrial" pitchFamily="2" charset="0"/>
              </a:rPr>
              <a:t>Edge Computing enables precision farming by processing data from IoT sensors in real-time, optimizing resource usage, and improving crop yields.</a:t>
            </a: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Content Delivery and Streaming: </a:t>
            </a:r>
            <a:r>
              <a:rPr lang="en-US" sz="1600" spc="-1" dirty="0">
                <a:latin typeface="Nunito" pitchFamily="2" charset="0"/>
                <a:ea typeface="Questrial" pitchFamily="2" charset="0"/>
                <a:cs typeface="Questrial" pitchFamily="2" charset="0"/>
              </a:rPr>
              <a:t>Edge Computing improves the delivery of content by caching data closer to users, resulting in faster load times and reduced buffering for streaming services</a:t>
            </a:r>
          </a:p>
        </p:txBody>
      </p:sp>
      <p:sp>
        <p:nvSpPr>
          <p:cNvPr id="5" name="TextBox 4">
            <a:extLst>
              <a:ext uri="{FF2B5EF4-FFF2-40B4-BE49-F238E27FC236}">
                <a16:creationId xmlns:a16="http://schemas.microsoft.com/office/drawing/2014/main" id="{F768AB9C-1990-CF59-1FFC-FAF431464093}"/>
              </a:ext>
            </a:extLst>
          </p:cNvPr>
          <p:cNvSpPr txBox="1"/>
          <p:nvPr/>
        </p:nvSpPr>
        <p:spPr>
          <a:xfrm>
            <a:off x="8720667" y="4754507"/>
            <a:ext cx="423333" cy="261610"/>
          </a:xfrm>
          <a:prstGeom prst="rect">
            <a:avLst/>
          </a:prstGeom>
          <a:noFill/>
        </p:spPr>
        <p:txBody>
          <a:bodyPr wrap="square">
            <a:spAutoFit/>
          </a:bodyPr>
          <a:lstStyle/>
          <a:p>
            <a:r>
              <a:rPr lang="en-US" sz="1100" dirty="0"/>
              <a:t>28</a:t>
            </a:r>
            <a:endParaRPr lang="en-IN" sz="1100" dirty="0"/>
          </a:p>
        </p:txBody>
      </p:sp>
    </p:spTree>
    <p:extLst>
      <p:ext uri="{BB962C8B-B14F-4D97-AF65-F5344CB8AC3E}">
        <p14:creationId xmlns:p14="http://schemas.microsoft.com/office/powerpoint/2010/main" val="258300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subTitle"/>
          </p:nvPr>
        </p:nvSpPr>
        <p:spPr>
          <a:xfrm>
            <a:off x="720000" y="1448787"/>
            <a:ext cx="7935840" cy="2669040"/>
          </a:xfrm>
          <a:prstGeom prst="rect">
            <a:avLst/>
          </a:prstGeom>
          <a:noFill/>
          <a:ln w="0">
            <a:noFill/>
          </a:ln>
        </p:spPr>
        <p:txBody>
          <a:bodyPr lIns="91440" tIns="91440" rIns="91440" bIns="91440" anchor="t">
            <a:noAutofit/>
          </a:bodyPr>
          <a:lstStyle/>
          <a:p>
            <a:pPr marL="0" indent="0" algn="just">
              <a:lnSpc>
                <a:spcPct val="100000"/>
              </a:lnSpc>
              <a:buNone/>
              <a:tabLst>
                <a:tab pos="0" algn="l"/>
              </a:tabLst>
            </a:pPr>
            <a:r>
              <a:rPr lang="en-US" sz="1600" b="0" strike="noStrike" spc="-1" dirty="0">
                <a:solidFill>
                  <a:schemeClr val="dk1"/>
                </a:solidFill>
                <a:latin typeface="Nunito"/>
                <a:ea typeface="Nunito"/>
              </a:rPr>
              <a:t>Increasing QoS constraints like latency, bandwidth, and jitter, along with the growing number of IoT devices, are causing significant core network congestion. Edge Computing (EC) reduces network congestion and latency by processing and caching data at the network's edge. </a:t>
            </a:r>
            <a:r>
              <a:rPr lang="en-US" sz="1600" spc="-1" dirty="0">
                <a:solidFill>
                  <a:schemeClr val="dk1"/>
                </a:solidFill>
                <a:latin typeface="Nunito"/>
                <a:ea typeface="Nunito"/>
              </a:rPr>
              <a:t>E</a:t>
            </a:r>
            <a:r>
              <a:rPr lang="en-US" sz="1600" b="0" strike="noStrike" spc="-1" dirty="0">
                <a:solidFill>
                  <a:schemeClr val="dk1"/>
                </a:solidFill>
                <a:latin typeface="Nunito"/>
                <a:ea typeface="Nunito"/>
              </a:rPr>
              <a:t>xplor</a:t>
            </a:r>
            <a:r>
              <a:rPr lang="en-US" sz="1600" spc="-1" dirty="0">
                <a:solidFill>
                  <a:schemeClr val="dk1"/>
                </a:solidFill>
                <a:latin typeface="Nunito"/>
                <a:ea typeface="Nunito"/>
              </a:rPr>
              <a:t>ing</a:t>
            </a:r>
            <a:r>
              <a:rPr lang="en-US" sz="1600" b="0" strike="noStrike" spc="-1" dirty="0">
                <a:solidFill>
                  <a:schemeClr val="dk1"/>
                </a:solidFill>
                <a:latin typeface="Nunito"/>
                <a:ea typeface="Nunito"/>
              </a:rPr>
              <a:t> EC from foundational concepts to its evolution from CDNs to Multi-Access Edge Computing, covering key aspects such as resource management, computation offloading, data management, and enabling technologies like Edge Intelligence, 5G and </a:t>
            </a:r>
            <a:r>
              <a:rPr lang="en-US" sz="1600" spc="-1" dirty="0">
                <a:solidFill>
                  <a:schemeClr val="dk1"/>
                </a:solidFill>
                <a:latin typeface="Nunito"/>
                <a:ea typeface="Nunito"/>
              </a:rPr>
              <a:t>C</a:t>
            </a:r>
            <a:r>
              <a:rPr lang="en-US" sz="1600" b="0" strike="noStrike" spc="-1" dirty="0">
                <a:solidFill>
                  <a:schemeClr val="dk1"/>
                </a:solidFill>
                <a:latin typeface="Nunito"/>
                <a:ea typeface="Nunito"/>
              </a:rPr>
              <a:t>ontainerization. Also discussing Edge Computing use cases, including smart cities, e-Health, and military applications, and future considerations regarding green energy and standardization.</a:t>
            </a:r>
            <a:endParaRPr lang="en-IN" sz="1600" b="0" strike="noStrike" spc="-1" dirty="0">
              <a:solidFill>
                <a:srgbClr val="000000"/>
              </a:solidFill>
              <a:latin typeface="Arial"/>
            </a:endParaRPr>
          </a:p>
        </p:txBody>
      </p:sp>
      <p:sp>
        <p:nvSpPr>
          <p:cNvPr id="2" name="PlaceHolder 1">
            <a:extLst>
              <a:ext uri="{FF2B5EF4-FFF2-40B4-BE49-F238E27FC236}">
                <a16:creationId xmlns:a16="http://schemas.microsoft.com/office/drawing/2014/main" id="{212A6CF8-9075-1332-22DA-EEC6ED3906DE}"/>
              </a:ext>
            </a:extLst>
          </p:cNvPr>
          <p:cNvSpPr txBox="1">
            <a:spLocks/>
          </p:cNvSpPr>
          <p:nvPr/>
        </p:nvSpPr>
        <p:spPr>
          <a:xfrm>
            <a:off x="720000" y="444960"/>
            <a:ext cx="607032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Abstract</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AB95BC33-9CE9-A229-9BCA-47ED1D443EFE}"/>
              </a:ext>
            </a:extLst>
          </p:cNvPr>
          <p:cNvCxnSpPr>
            <a:cxnSpLocks/>
          </p:cNvCxnSpPr>
          <p:nvPr/>
        </p:nvCxnSpPr>
        <p:spPr>
          <a:xfrm>
            <a:off x="802800" y="1081800"/>
            <a:ext cx="1317253" cy="0"/>
          </a:xfrm>
          <a:prstGeom prst="straightConnector1">
            <a:avLst/>
          </a:prstGeom>
          <a:ln w="18000">
            <a:solidFill>
              <a:srgbClr val="3F4252"/>
            </a:solidFill>
            <a:round/>
          </a:ln>
        </p:spPr>
      </p:cxnSp>
      <p:sp>
        <p:nvSpPr>
          <p:cNvPr id="6" name="TextBox 5">
            <a:extLst>
              <a:ext uri="{FF2B5EF4-FFF2-40B4-BE49-F238E27FC236}">
                <a16:creationId xmlns:a16="http://schemas.microsoft.com/office/drawing/2014/main" id="{E8A53B4A-9F3C-E234-FD73-4E5D9B066F3B}"/>
              </a:ext>
            </a:extLst>
          </p:cNvPr>
          <p:cNvSpPr txBox="1"/>
          <p:nvPr/>
        </p:nvSpPr>
        <p:spPr>
          <a:xfrm>
            <a:off x="8720667" y="4754507"/>
            <a:ext cx="423333" cy="261610"/>
          </a:xfrm>
          <a:prstGeom prst="rect">
            <a:avLst/>
          </a:prstGeom>
          <a:noFill/>
        </p:spPr>
        <p:txBody>
          <a:bodyPr wrap="square">
            <a:spAutoFit/>
          </a:bodyPr>
          <a:lstStyle/>
          <a:p>
            <a:r>
              <a:rPr lang="en-US" sz="1100" dirty="0"/>
              <a:t>02</a:t>
            </a:r>
            <a:endParaRPr lang="en-IN" sz="11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ADFA1C38-D2CD-6241-5DB3-DC8ABA510465}"/>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Limitations of </a:t>
            </a:r>
            <a:r>
              <a:rPr lang="es" sz="3000" spc="-1" dirty="0">
                <a:solidFill>
                  <a:schemeClr val="dk1"/>
                </a:solidFill>
                <a:latin typeface="Questrial"/>
                <a:ea typeface="Questrial"/>
              </a:rPr>
              <a:t>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095FCD9A-A0AC-D802-E097-E0B5647667A5}"/>
              </a:ext>
            </a:extLst>
          </p:cNvPr>
          <p:cNvCxnSpPr>
            <a:cxnSpLocks/>
          </p:cNvCxnSpPr>
          <p:nvPr/>
        </p:nvCxnSpPr>
        <p:spPr>
          <a:xfrm>
            <a:off x="802800" y="1045440"/>
            <a:ext cx="2746427" cy="2628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F097138C-E3C3-40D4-E83C-30E4C8D96730}"/>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Standardization: </a:t>
            </a:r>
            <a:r>
              <a:rPr lang="en-US" sz="1600" spc="-1" dirty="0">
                <a:latin typeface="Nunito" pitchFamily="2" charset="0"/>
                <a:ea typeface="Questrial" pitchFamily="2" charset="0"/>
                <a:cs typeface="Questrial" pitchFamily="2" charset="0"/>
              </a:rPr>
              <a:t>The lack of standardization in Edge Computing can lead to interoperability issues between different edge devices and platforms.</a:t>
            </a:r>
          </a:p>
          <a:p>
            <a:pPr marL="342900" indent="-342900" algn="just">
              <a:lnSpc>
                <a:spcPct val="150000"/>
              </a:lnSpc>
              <a:buFont typeface="Arial" panose="020B0604020202020204" pitchFamily="34" charset="0"/>
              <a:buChar char="•"/>
              <a:tabLst>
                <a:tab pos="0" algn="l"/>
              </a:tabLst>
            </a:pPr>
            <a:endParaRPr lang="en-US" sz="1600" spc="-1" dirty="0">
              <a:latin typeface="Nunito" pitchFamily="2" charset="0"/>
              <a:ea typeface="Questrial" pitchFamily="2" charset="0"/>
              <a:cs typeface="Questrial" pitchFamily="2" charset="0"/>
            </a:endParaRP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Resource Constraints: </a:t>
            </a:r>
            <a:r>
              <a:rPr lang="en-US" sz="1600" spc="-1" dirty="0">
                <a:latin typeface="Nunito" pitchFamily="2" charset="0"/>
                <a:ea typeface="Questrial" pitchFamily="2" charset="0"/>
                <a:cs typeface="Questrial" pitchFamily="2" charset="0"/>
              </a:rPr>
              <a:t>Edge devices typically have limited computational power, storage, and energy resources compared to centralized cloud servers.</a:t>
            </a:r>
          </a:p>
          <a:p>
            <a:pPr marL="342900" indent="-342900" algn="just">
              <a:lnSpc>
                <a:spcPct val="150000"/>
              </a:lnSpc>
              <a:buFont typeface="Arial" panose="020B0604020202020204" pitchFamily="34" charset="0"/>
              <a:buChar char="•"/>
              <a:tabLst>
                <a:tab pos="0" algn="l"/>
              </a:tabLst>
            </a:pPr>
            <a:endParaRPr lang="en-US" sz="1600" spc="-1" dirty="0">
              <a:latin typeface="Nunito" pitchFamily="2" charset="0"/>
              <a:ea typeface="Questrial" pitchFamily="2" charset="0"/>
              <a:cs typeface="Questrial" pitchFamily="2" charset="0"/>
            </a:endParaRP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Management: </a:t>
            </a:r>
            <a:r>
              <a:rPr lang="en-US" sz="1600" spc="-1" dirty="0">
                <a:latin typeface="Nunito" pitchFamily="2" charset="0"/>
                <a:ea typeface="Questrial" pitchFamily="2" charset="0"/>
                <a:cs typeface="Questrial" pitchFamily="2" charset="0"/>
              </a:rPr>
              <a:t>Coordinating and managing resources across a large number of distributed edge nodes is a complex task.</a:t>
            </a:r>
          </a:p>
        </p:txBody>
      </p:sp>
      <p:sp>
        <p:nvSpPr>
          <p:cNvPr id="5" name="TextBox 4">
            <a:extLst>
              <a:ext uri="{FF2B5EF4-FFF2-40B4-BE49-F238E27FC236}">
                <a16:creationId xmlns:a16="http://schemas.microsoft.com/office/drawing/2014/main" id="{CAC972D4-C2E0-044F-6745-A39C3BC00D08}"/>
              </a:ext>
            </a:extLst>
          </p:cNvPr>
          <p:cNvSpPr txBox="1"/>
          <p:nvPr/>
        </p:nvSpPr>
        <p:spPr>
          <a:xfrm>
            <a:off x="8720667" y="4754507"/>
            <a:ext cx="423333" cy="261610"/>
          </a:xfrm>
          <a:prstGeom prst="rect">
            <a:avLst/>
          </a:prstGeom>
          <a:noFill/>
        </p:spPr>
        <p:txBody>
          <a:bodyPr wrap="square">
            <a:spAutoFit/>
          </a:bodyPr>
          <a:lstStyle/>
          <a:p>
            <a:r>
              <a:rPr lang="en-US" sz="1100" dirty="0"/>
              <a:t>29</a:t>
            </a:r>
            <a:endParaRPr lang="en-IN"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ADFA1C38-D2CD-6241-5DB3-DC8ABA510465}"/>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Limitations of </a:t>
            </a:r>
            <a:r>
              <a:rPr lang="es" sz="3000" spc="-1" dirty="0">
                <a:solidFill>
                  <a:schemeClr val="dk1"/>
                </a:solidFill>
                <a:latin typeface="Questrial"/>
                <a:ea typeface="Questrial"/>
              </a:rPr>
              <a:t>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095FCD9A-A0AC-D802-E097-E0B5647667A5}"/>
              </a:ext>
            </a:extLst>
          </p:cNvPr>
          <p:cNvCxnSpPr>
            <a:cxnSpLocks/>
          </p:cNvCxnSpPr>
          <p:nvPr/>
        </p:nvCxnSpPr>
        <p:spPr>
          <a:xfrm>
            <a:off x="802800" y="1045440"/>
            <a:ext cx="2746427" cy="2628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F097138C-E3C3-40D4-E83C-30E4C8D96730}"/>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Energy Efficiency: </a:t>
            </a:r>
            <a:r>
              <a:rPr lang="en-US" sz="1600" spc="-1" dirty="0">
                <a:latin typeface="Nunito" pitchFamily="2" charset="0"/>
                <a:ea typeface="Questrial" pitchFamily="2" charset="0"/>
                <a:cs typeface="Questrial" pitchFamily="2" charset="0"/>
              </a:rPr>
              <a:t>Developing energy-efficient edge computing solutions is crucial to minimize the environmental impact and operating costs.</a:t>
            </a:r>
          </a:p>
          <a:p>
            <a:pPr marL="342900" indent="-342900" algn="just">
              <a:lnSpc>
                <a:spcPct val="150000"/>
              </a:lnSpc>
              <a:buFont typeface="Arial" panose="020B0604020202020204" pitchFamily="34" charset="0"/>
              <a:buChar char="•"/>
              <a:tabLst>
                <a:tab pos="0" algn="l"/>
              </a:tabLst>
            </a:pPr>
            <a:endParaRPr lang="en-US" sz="1600" b="1" spc="-1" dirty="0">
              <a:latin typeface="Nunito" pitchFamily="2" charset="0"/>
              <a:ea typeface="Questrial" pitchFamily="2" charset="0"/>
              <a:cs typeface="Questrial" pitchFamily="2" charset="0"/>
            </a:endParaRP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Heterogeneity: </a:t>
            </a:r>
            <a:r>
              <a:rPr lang="en-US" sz="1600" spc="-1" dirty="0">
                <a:latin typeface="Nunito" pitchFamily="2" charset="0"/>
                <a:ea typeface="Questrial" pitchFamily="2" charset="0"/>
                <a:cs typeface="Questrial" pitchFamily="2" charset="0"/>
              </a:rPr>
              <a:t>The wide range of edge devices, operating systems, and hardware architectures can make it challenging to develop and deploy edge applications.</a:t>
            </a:r>
          </a:p>
        </p:txBody>
      </p:sp>
      <p:sp>
        <p:nvSpPr>
          <p:cNvPr id="5" name="TextBox 4">
            <a:extLst>
              <a:ext uri="{FF2B5EF4-FFF2-40B4-BE49-F238E27FC236}">
                <a16:creationId xmlns:a16="http://schemas.microsoft.com/office/drawing/2014/main" id="{43CCA1ED-060E-4FEC-AF88-228DC478C062}"/>
              </a:ext>
            </a:extLst>
          </p:cNvPr>
          <p:cNvSpPr txBox="1"/>
          <p:nvPr/>
        </p:nvSpPr>
        <p:spPr>
          <a:xfrm>
            <a:off x="8720667" y="4754507"/>
            <a:ext cx="423333" cy="261610"/>
          </a:xfrm>
          <a:prstGeom prst="rect">
            <a:avLst/>
          </a:prstGeom>
          <a:noFill/>
        </p:spPr>
        <p:txBody>
          <a:bodyPr wrap="square">
            <a:spAutoFit/>
          </a:bodyPr>
          <a:lstStyle/>
          <a:p>
            <a:r>
              <a:rPr lang="en-US" sz="1100" dirty="0"/>
              <a:t>30</a:t>
            </a:r>
            <a:endParaRPr lang="en-IN" sz="1100" dirty="0"/>
          </a:p>
        </p:txBody>
      </p:sp>
    </p:spTree>
    <p:extLst>
      <p:ext uri="{BB962C8B-B14F-4D97-AF65-F5344CB8AC3E}">
        <p14:creationId xmlns:p14="http://schemas.microsoft.com/office/powerpoint/2010/main" val="2264213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23A7B68-3B69-B76B-590E-E60AA331291B}"/>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Future</a:t>
            </a:r>
            <a:r>
              <a:rPr lang="es" sz="3000" spc="-1" dirty="0">
                <a:solidFill>
                  <a:schemeClr val="dk1"/>
                </a:solidFill>
                <a:latin typeface="Questrial"/>
                <a:ea typeface="Questrial"/>
              </a:rPr>
              <a:t> of 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6EBD14E3-A2D7-21C7-8BD5-8BF3FF9A28A7}"/>
              </a:ext>
            </a:extLst>
          </p:cNvPr>
          <p:cNvCxnSpPr>
            <a:cxnSpLocks/>
          </p:cNvCxnSpPr>
          <p:nvPr/>
        </p:nvCxnSpPr>
        <p:spPr>
          <a:xfrm>
            <a:off x="802800" y="1045440"/>
            <a:ext cx="2251973"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CF88AF10-4BE0-D52D-CF58-C7F1DAA34C73}"/>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Increased Data Processing at the Edge: </a:t>
            </a:r>
            <a:r>
              <a:rPr lang="en-US" sz="1600" spc="-1" dirty="0">
                <a:latin typeface="Nunito" pitchFamily="2" charset="0"/>
                <a:ea typeface="Questrial" pitchFamily="2" charset="0"/>
                <a:cs typeface="Questrial" pitchFamily="2" charset="0"/>
              </a:rPr>
              <a:t>As the number of connected devices continues to rise, it is projected that a significant portion of data—up to 75%—will be processed at the edge by 2025. </a:t>
            </a:r>
          </a:p>
          <a:p>
            <a:pPr marL="342900" indent="-342900" algn="just">
              <a:lnSpc>
                <a:spcPct val="150000"/>
              </a:lnSpc>
              <a:buFont typeface="Arial" panose="020B0604020202020204" pitchFamily="34" charset="0"/>
              <a:buChar char="•"/>
              <a:tabLst>
                <a:tab pos="0" algn="l"/>
              </a:tabLst>
            </a:pPr>
            <a:endParaRPr lang="en-US" sz="1600" spc="-1" dirty="0">
              <a:latin typeface="Nunito" pitchFamily="2" charset="0"/>
              <a:ea typeface="Questrial" pitchFamily="2" charset="0"/>
              <a:cs typeface="Questrial" pitchFamily="2" charset="0"/>
            </a:endParaRP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Integration with 5G and IoT: </a:t>
            </a:r>
            <a:r>
              <a:rPr lang="en-US" sz="1600" spc="-1" dirty="0">
                <a:latin typeface="Nunito" pitchFamily="2" charset="0"/>
                <a:ea typeface="Questrial" pitchFamily="2" charset="0"/>
                <a:cs typeface="Questrial" pitchFamily="2" charset="0"/>
              </a:rPr>
              <a:t>Edge Computing and 5G technology will enhance connectivity and enable new applications that demand high bandwidth and low latency.</a:t>
            </a:r>
          </a:p>
        </p:txBody>
      </p:sp>
      <p:sp>
        <p:nvSpPr>
          <p:cNvPr id="6" name="TextBox 5">
            <a:extLst>
              <a:ext uri="{FF2B5EF4-FFF2-40B4-BE49-F238E27FC236}">
                <a16:creationId xmlns:a16="http://schemas.microsoft.com/office/drawing/2014/main" id="{17EC3EFC-7707-BB52-B09F-59C60B1F6AE4}"/>
              </a:ext>
            </a:extLst>
          </p:cNvPr>
          <p:cNvSpPr txBox="1"/>
          <p:nvPr/>
        </p:nvSpPr>
        <p:spPr>
          <a:xfrm>
            <a:off x="8720667" y="4754507"/>
            <a:ext cx="423333" cy="261610"/>
          </a:xfrm>
          <a:prstGeom prst="rect">
            <a:avLst/>
          </a:prstGeom>
          <a:noFill/>
        </p:spPr>
        <p:txBody>
          <a:bodyPr wrap="square">
            <a:spAutoFit/>
          </a:bodyPr>
          <a:lstStyle/>
          <a:p>
            <a:r>
              <a:rPr lang="en-US" sz="1100" dirty="0"/>
              <a:t>31</a:t>
            </a:r>
            <a:endParaRPr lang="en-IN"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23A7B68-3B69-B76B-590E-E60AA331291B}"/>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Future</a:t>
            </a:r>
            <a:r>
              <a:rPr lang="es" sz="3000" spc="-1" dirty="0">
                <a:solidFill>
                  <a:schemeClr val="dk1"/>
                </a:solidFill>
                <a:latin typeface="Questrial"/>
                <a:ea typeface="Questrial"/>
              </a:rPr>
              <a:t> of Edge</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6EBD14E3-A2D7-21C7-8BD5-8BF3FF9A28A7}"/>
              </a:ext>
            </a:extLst>
          </p:cNvPr>
          <p:cNvCxnSpPr>
            <a:cxnSpLocks/>
          </p:cNvCxnSpPr>
          <p:nvPr/>
        </p:nvCxnSpPr>
        <p:spPr>
          <a:xfrm>
            <a:off x="802800" y="1045440"/>
            <a:ext cx="2251973"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CF88AF10-4BE0-D52D-CF58-C7F1DAA34C73}"/>
              </a:ext>
            </a:extLst>
          </p:cNvPr>
          <p:cNvSpPr txBox="1">
            <a:spLocks/>
          </p:cNvSpPr>
          <p:nvPr/>
        </p:nvSpPr>
        <p:spPr>
          <a:xfrm>
            <a:off x="604080" y="123723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Adoption of Edge Intelligence: </a:t>
            </a:r>
            <a:r>
              <a:rPr lang="en-US" sz="1600" spc="-1" dirty="0">
                <a:latin typeface="Nunito" pitchFamily="2" charset="0"/>
                <a:ea typeface="Questrial" pitchFamily="2" charset="0"/>
                <a:cs typeface="Questrial" pitchFamily="2" charset="0"/>
              </a:rPr>
              <a:t>The use of AI and ML at the edge will enable real-time decision-making and allowing devices to process data locally, reducing the reliance on cloud, thereby improving efficiency and privacy.</a:t>
            </a:r>
          </a:p>
          <a:p>
            <a:pPr marL="342900" indent="-342900" algn="just">
              <a:lnSpc>
                <a:spcPct val="150000"/>
              </a:lnSpc>
              <a:buFont typeface="Arial" panose="020B0604020202020204" pitchFamily="34" charset="0"/>
              <a:buChar char="•"/>
              <a:tabLst>
                <a:tab pos="0" algn="l"/>
              </a:tabLst>
            </a:pPr>
            <a:endParaRPr lang="en-US" sz="1600" spc="-1" dirty="0">
              <a:latin typeface="Nunito" pitchFamily="2" charset="0"/>
              <a:ea typeface="Questrial" pitchFamily="2" charset="0"/>
              <a:cs typeface="Questrial" pitchFamily="2" charset="0"/>
            </a:endParaRPr>
          </a:p>
          <a:p>
            <a:pPr marL="342900" indent="-342900" algn="just">
              <a:lnSpc>
                <a:spcPct val="150000"/>
              </a:lnSpc>
              <a:buFont typeface="Arial" panose="020B0604020202020204" pitchFamily="34" charset="0"/>
              <a:buChar char="•"/>
              <a:tabLst>
                <a:tab pos="0" algn="l"/>
              </a:tabLst>
            </a:pPr>
            <a:r>
              <a:rPr lang="en-US" sz="1600" b="1" spc="-1" dirty="0">
                <a:latin typeface="Nunito" pitchFamily="2" charset="0"/>
                <a:ea typeface="Questrial" pitchFamily="2" charset="0"/>
                <a:cs typeface="Questrial" pitchFamily="2" charset="0"/>
              </a:rPr>
              <a:t>Standardization: </a:t>
            </a:r>
            <a:r>
              <a:rPr lang="en-US" sz="1600" spc="-1" dirty="0">
                <a:latin typeface="Nunito" pitchFamily="2" charset="0"/>
                <a:ea typeface="Questrial" pitchFamily="2" charset="0"/>
                <a:cs typeface="Questrial" pitchFamily="2" charset="0"/>
              </a:rPr>
              <a:t>The future of Edge Computing will need to involve efforts to establish standards and protocols that ensure inter-operability among various edge devices and platforms. </a:t>
            </a:r>
          </a:p>
        </p:txBody>
      </p:sp>
      <p:sp>
        <p:nvSpPr>
          <p:cNvPr id="5" name="TextBox 4">
            <a:extLst>
              <a:ext uri="{FF2B5EF4-FFF2-40B4-BE49-F238E27FC236}">
                <a16:creationId xmlns:a16="http://schemas.microsoft.com/office/drawing/2014/main" id="{BBF5E777-2BC0-E8C3-2BE1-9D13366AEC09}"/>
              </a:ext>
            </a:extLst>
          </p:cNvPr>
          <p:cNvSpPr txBox="1"/>
          <p:nvPr/>
        </p:nvSpPr>
        <p:spPr>
          <a:xfrm>
            <a:off x="8720667" y="4754507"/>
            <a:ext cx="423333" cy="261610"/>
          </a:xfrm>
          <a:prstGeom prst="rect">
            <a:avLst/>
          </a:prstGeom>
          <a:noFill/>
        </p:spPr>
        <p:txBody>
          <a:bodyPr wrap="square">
            <a:spAutoFit/>
          </a:bodyPr>
          <a:lstStyle/>
          <a:p>
            <a:r>
              <a:rPr lang="en-US" sz="1100" dirty="0"/>
              <a:t>3</a:t>
            </a:r>
            <a:r>
              <a:rPr lang="en-IN" sz="1100" dirty="0"/>
              <a:t>2</a:t>
            </a:r>
          </a:p>
        </p:txBody>
      </p:sp>
    </p:spTree>
    <p:extLst>
      <p:ext uri="{BB962C8B-B14F-4D97-AF65-F5344CB8AC3E}">
        <p14:creationId xmlns:p14="http://schemas.microsoft.com/office/powerpoint/2010/main" val="581503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58A22E7A-4DEE-D0EF-1CF5-D8552366A689}"/>
              </a:ext>
            </a:extLst>
          </p:cNvPr>
          <p:cNvSpPr txBox="1">
            <a:spLocks/>
          </p:cNvSpPr>
          <p:nvPr/>
        </p:nvSpPr>
        <p:spPr>
          <a:xfrm>
            <a:off x="720000" y="444960"/>
            <a:ext cx="720000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spc="-1" dirty="0">
                <a:solidFill>
                  <a:schemeClr val="dk1"/>
                </a:solidFill>
                <a:latin typeface="Questrial"/>
                <a:ea typeface="Questrial"/>
              </a:rPr>
              <a:t>Conclusion</a:t>
            </a:r>
            <a:endParaRPr lang="en-IN" sz="3000" spc="-1" dirty="0">
              <a:solidFill>
                <a:srgbClr val="000000"/>
              </a:solidFill>
              <a:latin typeface="Arial"/>
            </a:endParaRPr>
          </a:p>
        </p:txBody>
      </p:sp>
      <p:cxnSp>
        <p:nvCxnSpPr>
          <p:cNvPr id="3" name="Google Shape;226;p35">
            <a:extLst>
              <a:ext uri="{FF2B5EF4-FFF2-40B4-BE49-F238E27FC236}">
                <a16:creationId xmlns:a16="http://schemas.microsoft.com/office/drawing/2014/main" id="{97E50A23-508C-D922-CD1B-EA8809F3204C}"/>
              </a:ext>
            </a:extLst>
          </p:cNvPr>
          <p:cNvCxnSpPr>
            <a:cxnSpLocks/>
          </p:cNvCxnSpPr>
          <p:nvPr/>
        </p:nvCxnSpPr>
        <p:spPr>
          <a:xfrm>
            <a:off x="802800" y="1045440"/>
            <a:ext cx="1527227" cy="0"/>
          </a:xfrm>
          <a:prstGeom prst="straightConnector1">
            <a:avLst/>
          </a:prstGeom>
          <a:ln w="19050">
            <a:solidFill>
              <a:srgbClr val="3F4252"/>
            </a:solidFill>
            <a:round/>
          </a:ln>
        </p:spPr>
      </p:cxnSp>
      <p:sp>
        <p:nvSpPr>
          <p:cNvPr id="4" name="PlaceHolder 1">
            <a:extLst>
              <a:ext uri="{FF2B5EF4-FFF2-40B4-BE49-F238E27FC236}">
                <a16:creationId xmlns:a16="http://schemas.microsoft.com/office/drawing/2014/main" id="{16F0AD22-6511-B022-96B0-2D2B4C7AB5B8}"/>
              </a:ext>
            </a:extLst>
          </p:cNvPr>
          <p:cNvSpPr txBox="1">
            <a:spLocks/>
          </p:cNvSpPr>
          <p:nvPr/>
        </p:nvSpPr>
        <p:spPr>
          <a:xfrm>
            <a:off x="720000" y="1176270"/>
            <a:ext cx="7935840" cy="2669040"/>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tabLst>
                <a:tab pos="0" algn="l"/>
              </a:tabLst>
            </a:pPr>
            <a:r>
              <a:rPr lang="en-US" sz="1600" spc="-1" dirty="0">
                <a:solidFill>
                  <a:schemeClr val="dk1"/>
                </a:solidFill>
                <a:latin typeface="Nunito"/>
                <a:ea typeface="Nunito"/>
              </a:rPr>
              <a:t>This seminar explored what Edge Computing is and how it revolutionizes data processing by bringing computation closer to users, thereby addressing the increasing demands for low latency and high bandwidth in various applications. Thus reducing network congestion and enhances the performance of critical services.</a:t>
            </a:r>
          </a:p>
          <a:p>
            <a:pPr marL="0" indent="0" algn="just">
              <a:lnSpc>
                <a:spcPct val="100000"/>
              </a:lnSpc>
              <a:buFont typeface="Arial" panose="020B0604020202020204" pitchFamily="34" charset="0"/>
              <a:buNone/>
              <a:tabLst>
                <a:tab pos="0" algn="l"/>
              </a:tabLst>
            </a:pPr>
            <a:r>
              <a:rPr lang="en-US" sz="1600" spc="-1" dirty="0">
                <a:solidFill>
                  <a:schemeClr val="dk1"/>
                </a:solidFill>
                <a:latin typeface="Nunito"/>
                <a:ea typeface="Nunito"/>
              </a:rPr>
              <a:t>The technologies such as EI, 5G, and containerization and how it has enabled Edge Computing. As the field continues to evolve, addressing challenges related to standardization and sustainability </a:t>
            </a:r>
          </a:p>
          <a:p>
            <a:pPr marL="0" indent="0" algn="just">
              <a:lnSpc>
                <a:spcPct val="100000"/>
              </a:lnSpc>
              <a:buFont typeface="Arial" panose="020B0604020202020204" pitchFamily="34" charset="0"/>
              <a:buNone/>
              <a:tabLst>
                <a:tab pos="0" algn="l"/>
              </a:tabLst>
            </a:pPr>
            <a:r>
              <a:rPr lang="en-US" sz="1600" spc="-1" dirty="0">
                <a:solidFill>
                  <a:schemeClr val="dk1"/>
                </a:solidFill>
                <a:latin typeface="Nunito"/>
                <a:ea typeface="Nunito"/>
              </a:rPr>
              <a:t>Ultimately, the future of Edge Computing promises to unlock new opportunities for innovation and efficiency, making it a vital component in the landscape of next-generation computing technologies. </a:t>
            </a:r>
          </a:p>
        </p:txBody>
      </p:sp>
      <p:sp>
        <p:nvSpPr>
          <p:cNvPr id="6" name="TextBox 5">
            <a:extLst>
              <a:ext uri="{FF2B5EF4-FFF2-40B4-BE49-F238E27FC236}">
                <a16:creationId xmlns:a16="http://schemas.microsoft.com/office/drawing/2014/main" id="{127CD368-41BF-9649-12E4-696756CAB024}"/>
              </a:ext>
            </a:extLst>
          </p:cNvPr>
          <p:cNvSpPr txBox="1"/>
          <p:nvPr/>
        </p:nvSpPr>
        <p:spPr>
          <a:xfrm>
            <a:off x="8720667" y="4754507"/>
            <a:ext cx="423333" cy="261610"/>
          </a:xfrm>
          <a:prstGeom prst="rect">
            <a:avLst/>
          </a:prstGeom>
          <a:noFill/>
        </p:spPr>
        <p:txBody>
          <a:bodyPr wrap="square">
            <a:spAutoFit/>
          </a:bodyPr>
          <a:lstStyle/>
          <a:p>
            <a:r>
              <a:rPr lang="en-US" sz="1100" dirty="0"/>
              <a:t>3</a:t>
            </a:r>
            <a:r>
              <a:rPr lang="en-IN" sz="1100" dirty="0"/>
              <a:t>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spc="-1" dirty="0">
                <a:solidFill>
                  <a:schemeClr val="dk1"/>
                </a:solidFill>
                <a:latin typeface="Questrial"/>
                <a:ea typeface="Questrial"/>
              </a:rPr>
              <a:t>R</a:t>
            </a:r>
            <a:r>
              <a:rPr lang="es" sz="3000" b="0" strike="noStrike" spc="-1" dirty="0">
                <a:solidFill>
                  <a:schemeClr val="dk1"/>
                </a:solidFill>
                <a:latin typeface="Questrial"/>
                <a:ea typeface="Questrial"/>
              </a:rPr>
              <a:t>eferences</a:t>
            </a:r>
            <a:endParaRPr lang="en-IN" sz="3000" b="0" strike="noStrike" spc="-1" dirty="0">
              <a:solidFill>
                <a:srgbClr val="000000"/>
              </a:solidFill>
              <a:latin typeface="Arial"/>
            </a:endParaRPr>
          </a:p>
        </p:txBody>
      </p:sp>
      <p:sp>
        <p:nvSpPr>
          <p:cNvPr id="117" name="PlaceHolder 2"/>
          <p:cNvSpPr>
            <a:spLocks noGrp="1"/>
          </p:cNvSpPr>
          <p:nvPr>
            <p:ph/>
          </p:nvPr>
        </p:nvSpPr>
        <p:spPr>
          <a:xfrm>
            <a:off x="474967" y="1204853"/>
            <a:ext cx="8193706" cy="3118320"/>
          </a:xfrm>
          <a:prstGeom prst="rect">
            <a:avLst/>
          </a:prstGeom>
          <a:noFill/>
          <a:ln w="0">
            <a:noFill/>
          </a:ln>
        </p:spPr>
        <p:txBody>
          <a:bodyPr lIns="91440" tIns="91440" rIns="91440" bIns="91440" anchor="t">
            <a:noAutofit/>
          </a:bodyPr>
          <a:lstStyle/>
          <a:p>
            <a:pPr indent="0">
              <a:spcBef>
                <a:spcPts val="1417"/>
              </a:spcBef>
              <a:buNone/>
            </a:pPr>
            <a:r>
              <a:rPr lang="en-IN" sz="1200" b="0" strike="noStrike" spc="-1" dirty="0">
                <a:solidFill>
                  <a:schemeClr val="dk1"/>
                </a:solidFill>
                <a:latin typeface="Nunito"/>
                <a:ea typeface="Nunito"/>
              </a:rPr>
              <a:t>[1] C. Jiang, Y. Qiu, H. Gao, T. Fan, K. Li, and J. Wan,: ‘‘An edge computing platform for intelligent operational monitoring in internet data </a:t>
            </a:r>
            <a:r>
              <a:rPr lang="en-IN" sz="1200" b="0" strike="noStrike" spc="-1" dirty="0" err="1">
                <a:solidFill>
                  <a:schemeClr val="dk1"/>
                </a:solidFill>
                <a:latin typeface="Nunito"/>
                <a:ea typeface="Nunito"/>
              </a:rPr>
              <a:t>centers</a:t>
            </a:r>
            <a:r>
              <a:rPr lang="en-IN" sz="1200" b="0" strike="noStrike" spc="-1" dirty="0">
                <a:solidFill>
                  <a:schemeClr val="dk1"/>
                </a:solidFill>
                <a:latin typeface="Nunito"/>
                <a:ea typeface="Nunito"/>
              </a:rPr>
              <a:t>,’’ </a:t>
            </a:r>
          </a:p>
          <a:p>
            <a:pPr indent="0">
              <a:spcBef>
                <a:spcPts val="1417"/>
              </a:spcBef>
              <a:buNone/>
            </a:pPr>
            <a:r>
              <a:rPr lang="en-IN" sz="1200" b="0" strike="noStrike" spc="-1" dirty="0">
                <a:solidFill>
                  <a:schemeClr val="dk1"/>
                </a:solidFill>
                <a:latin typeface="Nunito"/>
                <a:ea typeface="Nunito"/>
              </a:rPr>
              <a:t>[2] N. Apolonia, F. Freitag, L. Navarro, S. </a:t>
            </a:r>
            <a:r>
              <a:rPr lang="en-IN" sz="1200" b="0" strike="noStrike" spc="-1" dirty="0" err="1">
                <a:solidFill>
                  <a:schemeClr val="dk1"/>
                </a:solidFill>
                <a:latin typeface="Nunito"/>
                <a:ea typeface="Nunito"/>
              </a:rPr>
              <a:t>Girdzijauskas</a:t>
            </a:r>
            <a:r>
              <a:rPr lang="en-IN" sz="1200" b="0" strike="noStrike" spc="-1" dirty="0">
                <a:solidFill>
                  <a:schemeClr val="dk1"/>
                </a:solidFill>
                <a:latin typeface="Nunito"/>
                <a:ea typeface="Nunito"/>
              </a:rPr>
              <a:t>, and V. </a:t>
            </a:r>
            <a:r>
              <a:rPr lang="en-IN" sz="1200" b="0" strike="noStrike" spc="-1" dirty="0" err="1">
                <a:solidFill>
                  <a:schemeClr val="dk1"/>
                </a:solidFill>
                <a:latin typeface="Nunito"/>
                <a:ea typeface="Nunito"/>
              </a:rPr>
              <a:t>Vlassov</a:t>
            </a:r>
            <a:r>
              <a:rPr lang="en-IN" sz="1200" spc="-1" dirty="0">
                <a:solidFill>
                  <a:schemeClr val="dk1"/>
                </a:solidFill>
                <a:latin typeface="Nunito"/>
                <a:ea typeface="Nunito"/>
              </a:rPr>
              <a:t>: </a:t>
            </a:r>
            <a:r>
              <a:rPr lang="en-IN" sz="1200" b="0" strike="noStrike" spc="-1" dirty="0">
                <a:solidFill>
                  <a:schemeClr val="dk1"/>
                </a:solidFill>
                <a:latin typeface="Nunito"/>
                <a:ea typeface="Nunito"/>
              </a:rPr>
              <a:t>‘‘Gossip-based service monitoring platform for wireless edge cloud computing,’’ in Proc. IEEE 14th Int. Conf. </a:t>
            </a:r>
            <a:r>
              <a:rPr lang="en-IN" sz="1200" b="0" strike="noStrike" spc="-1" dirty="0" err="1">
                <a:solidFill>
                  <a:schemeClr val="dk1"/>
                </a:solidFill>
                <a:latin typeface="Nunito"/>
                <a:ea typeface="Nunito"/>
              </a:rPr>
              <a:t>Netw</a:t>
            </a:r>
            <a:r>
              <a:rPr lang="en-IN" sz="1200" b="0" strike="noStrike" spc="-1" dirty="0">
                <a:solidFill>
                  <a:schemeClr val="dk1"/>
                </a:solidFill>
                <a:latin typeface="Nunito"/>
                <a:ea typeface="Nunito"/>
              </a:rPr>
              <a:t>., Sens. Control (ICNSC),</a:t>
            </a:r>
          </a:p>
          <a:p>
            <a:pPr indent="0">
              <a:spcBef>
                <a:spcPts val="1417"/>
              </a:spcBef>
              <a:buNone/>
            </a:pPr>
            <a:r>
              <a:rPr lang="en-IN" sz="1200" b="0" strike="noStrike" spc="-1" dirty="0">
                <a:solidFill>
                  <a:schemeClr val="dk1"/>
                </a:solidFill>
                <a:latin typeface="Nunito"/>
                <a:ea typeface="Nunito"/>
              </a:rPr>
              <a:t>[3] R. M. Abid, T. </a:t>
            </a:r>
            <a:r>
              <a:rPr lang="en-IN" sz="1200" b="0" strike="noStrike" spc="-1" dirty="0" err="1">
                <a:solidFill>
                  <a:schemeClr val="dk1"/>
                </a:solidFill>
                <a:latin typeface="Nunito"/>
                <a:ea typeface="Nunito"/>
              </a:rPr>
              <a:t>Benbrahim</a:t>
            </a:r>
            <a:r>
              <a:rPr lang="en-IN" sz="1200" b="0" strike="noStrike" spc="-1" dirty="0">
                <a:solidFill>
                  <a:schemeClr val="dk1"/>
                </a:solidFill>
                <a:latin typeface="Nunito"/>
                <a:ea typeface="Nunito"/>
              </a:rPr>
              <a:t>, and S. </a:t>
            </a:r>
            <a:r>
              <a:rPr lang="en-IN" sz="1200" b="0" strike="noStrike" spc="-1" dirty="0" err="1">
                <a:solidFill>
                  <a:schemeClr val="dk1"/>
                </a:solidFill>
                <a:latin typeface="Nunito"/>
                <a:ea typeface="Nunito"/>
              </a:rPr>
              <a:t>Biaz</a:t>
            </a:r>
            <a:r>
              <a:rPr lang="en-IN" sz="1200" spc="-1" dirty="0">
                <a:solidFill>
                  <a:schemeClr val="dk1"/>
                </a:solidFill>
                <a:latin typeface="Nunito"/>
                <a:ea typeface="Nunito"/>
              </a:rPr>
              <a:t>: </a:t>
            </a:r>
            <a:r>
              <a:rPr lang="en-IN" sz="1200" b="0" strike="noStrike" spc="-1" dirty="0">
                <a:solidFill>
                  <a:schemeClr val="dk1"/>
                </a:solidFill>
                <a:latin typeface="Nunito"/>
                <a:ea typeface="Nunito"/>
              </a:rPr>
              <a:t>‘‘IEEE 802.11s wireless mesh networks for last-mile internet access: An open-source real-world indoor testbed implementation,’’</a:t>
            </a:r>
          </a:p>
          <a:p>
            <a:pPr indent="0">
              <a:spcBef>
                <a:spcPts val="1417"/>
              </a:spcBef>
              <a:buNone/>
            </a:pPr>
            <a:r>
              <a:rPr lang="en-IN" sz="1200" b="0" strike="noStrike" spc="-1" dirty="0">
                <a:solidFill>
                  <a:schemeClr val="dk1"/>
                </a:solidFill>
                <a:latin typeface="Nunito"/>
                <a:ea typeface="Nunito"/>
              </a:rPr>
              <a:t>[4] J. Liu, K. Luo, Z. Zhou, and X. Chen, ‘‘ERP: Edge resource pooling for data stream mobile computing,’’ </a:t>
            </a:r>
          </a:p>
          <a:p>
            <a:pPr indent="0">
              <a:spcBef>
                <a:spcPts val="1417"/>
              </a:spcBef>
              <a:buNone/>
            </a:pPr>
            <a:r>
              <a:rPr lang="en-IN" sz="1200" b="0" strike="noStrike" spc="-1" dirty="0">
                <a:solidFill>
                  <a:schemeClr val="dk1"/>
                </a:solidFill>
                <a:latin typeface="Nunito"/>
                <a:ea typeface="Nunito"/>
              </a:rPr>
              <a:t>[5] Y. Zheng, W. Xia, L. Jiang, F. Yan, and L. Shen, ‘‘Distributed multiagent cooperative resource sharing algorithm in fog networks,’’</a:t>
            </a:r>
          </a:p>
          <a:p>
            <a:pPr indent="0">
              <a:spcBef>
                <a:spcPts val="1417"/>
              </a:spcBef>
              <a:buNone/>
            </a:pPr>
            <a:r>
              <a:rPr lang="en-IN" sz="1200" b="0" strike="noStrike" spc="-1" dirty="0">
                <a:solidFill>
                  <a:schemeClr val="dk1"/>
                </a:solidFill>
                <a:latin typeface="Nunito"/>
                <a:ea typeface="Nunito"/>
              </a:rPr>
              <a:t>[6] Y. Zhang, X. Lan, J. Ren, and L. Cai, ‘‘Efficient computing resource sharing for mobile edge-cloud computing networks,’’ </a:t>
            </a:r>
          </a:p>
          <a:p>
            <a:pPr indent="0">
              <a:spcBef>
                <a:spcPts val="1417"/>
              </a:spcBef>
              <a:buNone/>
            </a:pPr>
            <a:r>
              <a:rPr lang="en-IN" sz="1200" b="0" strike="noStrike" spc="-1" dirty="0">
                <a:solidFill>
                  <a:schemeClr val="dk1"/>
                </a:solidFill>
                <a:latin typeface="Nunito"/>
                <a:ea typeface="Nunito"/>
              </a:rPr>
              <a:t>[7] C. Tang, S. Xia, Q. Li, W. Chen, and W. Fang, ‘‘Resource pooling in vehicular fog computing,’’ </a:t>
            </a:r>
          </a:p>
        </p:txBody>
      </p:sp>
      <p:sp>
        <p:nvSpPr>
          <p:cNvPr id="2" name="TextBox 1">
            <a:extLst>
              <a:ext uri="{FF2B5EF4-FFF2-40B4-BE49-F238E27FC236}">
                <a16:creationId xmlns:a16="http://schemas.microsoft.com/office/drawing/2014/main" id="{F8FCA47E-5A44-AD4E-D045-9A3FC5078349}"/>
              </a:ext>
            </a:extLst>
          </p:cNvPr>
          <p:cNvSpPr txBox="1"/>
          <p:nvPr/>
        </p:nvSpPr>
        <p:spPr>
          <a:xfrm>
            <a:off x="8720667" y="4754507"/>
            <a:ext cx="423333" cy="261610"/>
          </a:xfrm>
          <a:prstGeom prst="rect">
            <a:avLst/>
          </a:prstGeom>
          <a:noFill/>
        </p:spPr>
        <p:txBody>
          <a:bodyPr wrap="square">
            <a:spAutoFit/>
          </a:bodyPr>
          <a:lstStyle/>
          <a:p>
            <a:r>
              <a:rPr lang="en-US" sz="1100" dirty="0"/>
              <a:t>3</a:t>
            </a:r>
            <a:r>
              <a:rPr lang="en-IN" sz="1100" dirty="0"/>
              <a:t>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dirty="0">
                <a:solidFill>
                  <a:schemeClr val="dk1"/>
                </a:solidFill>
                <a:latin typeface="Questrial"/>
                <a:ea typeface="Questrial"/>
              </a:rPr>
              <a:t>References</a:t>
            </a:r>
            <a:endParaRPr lang="en-IN" sz="3000" b="0" strike="noStrike" spc="-1" dirty="0">
              <a:solidFill>
                <a:srgbClr val="000000"/>
              </a:solidFill>
              <a:latin typeface="Arial"/>
            </a:endParaRPr>
          </a:p>
        </p:txBody>
      </p:sp>
      <p:sp>
        <p:nvSpPr>
          <p:cNvPr id="117" name="PlaceHolder 2"/>
          <p:cNvSpPr>
            <a:spLocks noGrp="1"/>
          </p:cNvSpPr>
          <p:nvPr>
            <p:ph/>
          </p:nvPr>
        </p:nvSpPr>
        <p:spPr>
          <a:xfrm>
            <a:off x="474967" y="1204853"/>
            <a:ext cx="8193706" cy="3118320"/>
          </a:xfrm>
          <a:prstGeom prst="rect">
            <a:avLst/>
          </a:prstGeom>
          <a:noFill/>
          <a:ln w="0">
            <a:noFill/>
          </a:ln>
        </p:spPr>
        <p:txBody>
          <a:bodyPr lIns="91440" tIns="91440" rIns="91440" bIns="91440" anchor="t">
            <a:noAutofit/>
          </a:bodyPr>
          <a:lstStyle/>
          <a:p>
            <a:pPr indent="0">
              <a:spcBef>
                <a:spcPts val="1417"/>
              </a:spcBef>
              <a:buNone/>
            </a:pPr>
            <a:r>
              <a:rPr lang="en-IN" sz="1200" b="0" strike="noStrike" spc="-1" dirty="0">
                <a:solidFill>
                  <a:schemeClr val="dk1"/>
                </a:solidFill>
                <a:latin typeface="Nunito"/>
                <a:ea typeface="Nunito"/>
              </a:rPr>
              <a:t>[8] V. </a:t>
            </a:r>
            <a:r>
              <a:rPr lang="en-IN" sz="1200" b="0" strike="noStrike" spc="-1" dirty="0" err="1">
                <a:solidFill>
                  <a:schemeClr val="dk1"/>
                </a:solidFill>
                <a:latin typeface="Nunito"/>
                <a:ea typeface="Nunito"/>
              </a:rPr>
              <a:t>Karagiannis</a:t>
            </a:r>
            <a:r>
              <a:rPr lang="en-IN" sz="1200" b="0" strike="noStrike" spc="-1" dirty="0">
                <a:solidFill>
                  <a:schemeClr val="dk1"/>
                </a:solidFill>
                <a:latin typeface="Nunito"/>
                <a:ea typeface="Nunito"/>
              </a:rPr>
              <a:t>, N. Desai, S. Schulte, and S. </a:t>
            </a:r>
            <a:r>
              <a:rPr lang="en-IN" sz="1200" b="0" strike="noStrike" spc="-1" dirty="0" err="1">
                <a:solidFill>
                  <a:schemeClr val="dk1"/>
                </a:solidFill>
                <a:latin typeface="Nunito"/>
                <a:ea typeface="Nunito"/>
              </a:rPr>
              <a:t>Punnekkat</a:t>
            </a:r>
            <a:r>
              <a:rPr lang="en-IN" sz="1200" b="0" strike="noStrike" spc="-1" dirty="0">
                <a:solidFill>
                  <a:schemeClr val="dk1"/>
                </a:solidFill>
                <a:latin typeface="Nunito"/>
                <a:ea typeface="Nunito"/>
              </a:rPr>
              <a:t>, ‘‘Addressing the node discovery problem in fog computing,’’ </a:t>
            </a:r>
          </a:p>
          <a:p>
            <a:pPr indent="0">
              <a:spcBef>
                <a:spcPts val="1417"/>
              </a:spcBef>
              <a:buNone/>
            </a:pPr>
            <a:r>
              <a:rPr lang="en-IN" sz="1200" b="0" strike="noStrike" spc="-1" dirty="0">
                <a:solidFill>
                  <a:schemeClr val="dk1"/>
                </a:solidFill>
                <a:latin typeface="Nunito"/>
                <a:ea typeface="Nunito"/>
              </a:rPr>
              <a:t>[9] U. Polit, ‘‘Mobility-aware mechanisms for fog node discovery and selection,’’ </a:t>
            </a:r>
          </a:p>
          <a:p>
            <a:pPr indent="0">
              <a:spcBef>
                <a:spcPts val="1417"/>
              </a:spcBef>
              <a:buNone/>
            </a:pPr>
            <a:r>
              <a:rPr lang="en-IN" sz="1200" b="0" strike="noStrike" spc="-1" dirty="0">
                <a:solidFill>
                  <a:schemeClr val="dk1"/>
                </a:solidFill>
                <a:latin typeface="Nunito"/>
                <a:ea typeface="Nunito"/>
              </a:rPr>
              <a:t>[10] I. </a:t>
            </a:r>
            <a:r>
              <a:rPr lang="en-IN" sz="1200" b="0" strike="noStrike" spc="-1" dirty="0" err="1">
                <a:solidFill>
                  <a:schemeClr val="dk1"/>
                </a:solidFill>
                <a:latin typeface="Nunito"/>
                <a:ea typeface="Nunito"/>
              </a:rPr>
              <a:t>Murturi</a:t>
            </a:r>
            <a:r>
              <a:rPr lang="en-IN" sz="1200" b="0" strike="noStrike" spc="-1" dirty="0">
                <a:solidFill>
                  <a:schemeClr val="dk1"/>
                </a:solidFill>
                <a:latin typeface="Nunito"/>
                <a:ea typeface="Nunito"/>
              </a:rPr>
              <a:t> and S. </a:t>
            </a:r>
            <a:r>
              <a:rPr lang="en-IN" sz="1200" b="0" strike="noStrike" spc="-1" dirty="0" err="1">
                <a:solidFill>
                  <a:schemeClr val="dk1"/>
                </a:solidFill>
                <a:latin typeface="Nunito"/>
                <a:ea typeface="Nunito"/>
              </a:rPr>
              <a:t>Dustdar</a:t>
            </a:r>
            <a:r>
              <a:rPr lang="en-IN" sz="1200" b="0" strike="noStrike" spc="-1" dirty="0">
                <a:solidFill>
                  <a:schemeClr val="dk1"/>
                </a:solidFill>
                <a:latin typeface="Nunito"/>
                <a:ea typeface="Nunito"/>
              </a:rPr>
              <a:t>, ‘‘A decentralized approach for resource discovery using metadata replication in edge networks,’’.</a:t>
            </a:r>
          </a:p>
          <a:p>
            <a:pPr indent="0">
              <a:spcBef>
                <a:spcPts val="1417"/>
              </a:spcBef>
              <a:buNone/>
            </a:pPr>
            <a:r>
              <a:rPr lang="en-IN" sz="1200" b="0" strike="noStrike" spc="-1" dirty="0">
                <a:solidFill>
                  <a:schemeClr val="dk1"/>
                </a:solidFill>
                <a:latin typeface="Nunito"/>
                <a:ea typeface="Nunito"/>
              </a:rPr>
              <a:t>[11] C. Jiang, X. Cheng, H. Gao, X. Zhou, and J. Wan, ‘‘Toward computation offloading in edge computing: A survey,’’</a:t>
            </a:r>
          </a:p>
          <a:p>
            <a:pPr indent="0">
              <a:spcBef>
                <a:spcPts val="1417"/>
              </a:spcBef>
              <a:buNone/>
            </a:pPr>
            <a:r>
              <a:rPr lang="en-IN" sz="1200" b="0" strike="noStrike" spc="-1" dirty="0">
                <a:solidFill>
                  <a:schemeClr val="dk1"/>
                </a:solidFill>
                <a:latin typeface="Nunito"/>
                <a:ea typeface="Nunito"/>
              </a:rPr>
              <a:t>[12] Z. Liao, J. Peng, B. Xiong, and J. Huang, ‘‘Adaptive offloading in </a:t>
            </a:r>
            <a:r>
              <a:rPr lang="en-IN" sz="1200" b="0" strike="noStrike" spc="-1" dirty="0" err="1">
                <a:solidFill>
                  <a:schemeClr val="dk1"/>
                </a:solidFill>
                <a:latin typeface="Nunito"/>
                <a:ea typeface="Nunito"/>
              </a:rPr>
              <a:t>mobileedge</a:t>
            </a:r>
            <a:r>
              <a:rPr lang="en-IN" sz="1200" b="0" strike="noStrike" spc="-1" dirty="0">
                <a:solidFill>
                  <a:schemeClr val="dk1"/>
                </a:solidFill>
                <a:latin typeface="Nunito"/>
                <a:ea typeface="Nunito"/>
              </a:rPr>
              <a:t> computing for ultra-dense cellular networks based on genetic algorithm,’’ </a:t>
            </a:r>
          </a:p>
          <a:p>
            <a:pPr indent="0">
              <a:spcBef>
                <a:spcPts val="1417"/>
              </a:spcBef>
              <a:buNone/>
            </a:pPr>
            <a:r>
              <a:rPr lang="en-IN" sz="1200" b="0" strike="noStrike" spc="-1" dirty="0">
                <a:solidFill>
                  <a:schemeClr val="dk1"/>
                </a:solidFill>
                <a:latin typeface="Nunito"/>
                <a:ea typeface="Nunito"/>
              </a:rPr>
              <a:t>[13] X. Wang, J. Ye, and J. C. S. Lui, ‘‘Joint D2D collaboration and task offloading for edge computing: A mean field graph approach,’’ </a:t>
            </a:r>
          </a:p>
          <a:p>
            <a:pPr indent="0">
              <a:spcBef>
                <a:spcPts val="1417"/>
              </a:spcBef>
              <a:buNone/>
            </a:pPr>
            <a:r>
              <a:rPr lang="en-IN" sz="1200" b="0" strike="noStrike" spc="-1" dirty="0">
                <a:solidFill>
                  <a:schemeClr val="dk1"/>
                </a:solidFill>
                <a:latin typeface="Nunito"/>
                <a:ea typeface="Nunito"/>
              </a:rPr>
              <a:t>[14] I. Kovacevic, E. </a:t>
            </a:r>
            <a:r>
              <a:rPr lang="en-IN" sz="1200" b="0" strike="noStrike" spc="-1" dirty="0" err="1">
                <a:solidFill>
                  <a:schemeClr val="dk1"/>
                </a:solidFill>
                <a:latin typeface="Nunito"/>
                <a:ea typeface="Nunito"/>
              </a:rPr>
              <a:t>Harjula</a:t>
            </a:r>
            <a:r>
              <a:rPr lang="en-IN" sz="1200" b="0" strike="noStrike" spc="-1" dirty="0">
                <a:solidFill>
                  <a:schemeClr val="dk1"/>
                </a:solidFill>
                <a:latin typeface="Nunito"/>
                <a:ea typeface="Nunito"/>
              </a:rPr>
              <a:t>, S. </a:t>
            </a:r>
            <a:r>
              <a:rPr lang="en-IN" sz="1200" b="0" strike="noStrike" spc="-1" dirty="0" err="1">
                <a:solidFill>
                  <a:schemeClr val="dk1"/>
                </a:solidFill>
                <a:latin typeface="Nunito"/>
                <a:ea typeface="Nunito"/>
              </a:rPr>
              <a:t>Glisic</a:t>
            </a:r>
            <a:r>
              <a:rPr lang="en-IN" sz="1200" b="0" strike="noStrike" spc="-1" dirty="0">
                <a:solidFill>
                  <a:schemeClr val="dk1"/>
                </a:solidFill>
                <a:latin typeface="Nunito"/>
                <a:ea typeface="Nunito"/>
              </a:rPr>
              <a:t>, B. Lorenzo, and M. </a:t>
            </a:r>
            <a:r>
              <a:rPr lang="en-IN" sz="1200" b="0" strike="noStrike" spc="-1" dirty="0" err="1">
                <a:solidFill>
                  <a:schemeClr val="dk1"/>
                </a:solidFill>
                <a:latin typeface="Nunito"/>
                <a:ea typeface="Nunito"/>
              </a:rPr>
              <a:t>Ylianttila</a:t>
            </a:r>
            <a:r>
              <a:rPr lang="en-IN" sz="1200" b="0" strike="noStrike" spc="-1" dirty="0">
                <a:solidFill>
                  <a:schemeClr val="dk1"/>
                </a:solidFill>
                <a:latin typeface="Nunito"/>
                <a:ea typeface="Nunito"/>
              </a:rPr>
              <a:t>, ‘‘Cloud and edge computation offloading for latency limited services,’’</a:t>
            </a:r>
          </a:p>
        </p:txBody>
      </p:sp>
      <p:sp>
        <p:nvSpPr>
          <p:cNvPr id="2" name="TextBox 1">
            <a:extLst>
              <a:ext uri="{FF2B5EF4-FFF2-40B4-BE49-F238E27FC236}">
                <a16:creationId xmlns:a16="http://schemas.microsoft.com/office/drawing/2014/main" id="{D210651F-A040-377C-03E4-90D5702C43EB}"/>
              </a:ext>
            </a:extLst>
          </p:cNvPr>
          <p:cNvSpPr txBox="1"/>
          <p:nvPr/>
        </p:nvSpPr>
        <p:spPr>
          <a:xfrm>
            <a:off x="8720667" y="4754507"/>
            <a:ext cx="423333" cy="261610"/>
          </a:xfrm>
          <a:prstGeom prst="rect">
            <a:avLst/>
          </a:prstGeom>
          <a:noFill/>
        </p:spPr>
        <p:txBody>
          <a:bodyPr wrap="square">
            <a:spAutoFit/>
          </a:bodyPr>
          <a:lstStyle/>
          <a:p>
            <a:r>
              <a:rPr lang="en-US" sz="1100" dirty="0"/>
              <a:t>3</a:t>
            </a:r>
            <a:r>
              <a:rPr lang="en-IN" sz="1100" dirty="0"/>
              <a:t>5</a:t>
            </a:r>
          </a:p>
        </p:txBody>
      </p:sp>
    </p:spTree>
    <p:extLst>
      <p:ext uri="{BB962C8B-B14F-4D97-AF65-F5344CB8AC3E}">
        <p14:creationId xmlns:p14="http://schemas.microsoft.com/office/powerpoint/2010/main" val="287156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2"/>
          <p:cNvPicPr/>
          <p:nvPr/>
        </p:nvPicPr>
        <p:blipFill>
          <a:blip r:embed="rId2"/>
          <a:stretch/>
        </p:blipFill>
        <p:spPr>
          <a:xfrm>
            <a:off x="2432160" y="1873800"/>
            <a:ext cx="4279320" cy="1395720"/>
          </a:xfrm>
          <a:prstGeom prst="rect">
            <a:avLst/>
          </a:prstGeom>
          <a:ln w="0">
            <a:noFill/>
          </a:ln>
        </p:spPr>
      </p:pic>
    </p:spTree>
  </p:cSld>
  <p:clrMapOvr>
    <a:masterClrMapping/>
  </p:clrMapOvr>
  <p:transition spd="slow">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32" presetClass="emph" fill="hold" nodeType="afterEffect">
                                  <p:stCondLst>
                                    <p:cond delay="0"/>
                                  </p:stCondLst>
                                  <p:childTnLst>
                                    <p:animRot by="120000">
                                      <p:cBhvr>
                                        <p:cTn id="6" dur="100" fill="hold">
                                          <p:stCondLst>
                                            <p:cond delay="0"/>
                                          </p:stCondLst>
                                        </p:cTn>
                                        <p:tgtEl>
                                          <p:spTgt spid="118"/>
                                        </p:tgtEl>
                                        <p:attrNameLst>
                                          <p:attrName>r</p:attrName>
                                        </p:attrNameLst>
                                      </p:cBhvr>
                                    </p:animRot>
                                    <p:animRot by="-240000">
                                      <p:cBhvr>
                                        <p:cTn id="7" dur="200" fill="hold">
                                          <p:stCondLst>
                                            <p:cond delay="200"/>
                                          </p:stCondLst>
                                        </p:cTn>
                                        <p:tgtEl>
                                          <p:spTgt spid="118"/>
                                        </p:tgtEl>
                                        <p:attrNameLst>
                                          <p:attrName>r</p:attrName>
                                        </p:attrNameLst>
                                      </p:cBhvr>
                                    </p:animRot>
                                    <p:animRot by="240000">
                                      <p:cBhvr>
                                        <p:cTn id="8" dur="200" fill="hold">
                                          <p:stCondLst>
                                            <p:cond delay="400"/>
                                          </p:stCondLst>
                                        </p:cTn>
                                        <p:tgtEl>
                                          <p:spTgt spid="118"/>
                                        </p:tgtEl>
                                        <p:attrNameLst>
                                          <p:attrName>r</p:attrName>
                                        </p:attrNameLst>
                                      </p:cBhvr>
                                    </p:animRot>
                                    <p:animRot by="-240000">
                                      <p:cBhvr>
                                        <p:cTn id="9" dur="200" fill="hold">
                                          <p:stCondLst>
                                            <p:cond delay="600"/>
                                          </p:stCondLst>
                                        </p:cTn>
                                        <p:tgtEl>
                                          <p:spTgt spid="118"/>
                                        </p:tgtEl>
                                        <p:attrNameLst>
                                          <p:attrName>r</p:attrName>
                                        </p:attrNameLst>
                                      </p:cBhvr>
                                    </p:animRot>
                                    <p:animRot by="120000">
                                      <p:cBhvr>
                                        <p:cTn id="10" dur="200" fill="hold">
                                          <p:stCondLst>
                                            <p:cond delay="800"/>
                                          </p:stCondLst>
                                        </p:cTn>
                                        <p:tgtEl>
                                          <p:spTgt spid="1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Google Shape;7917;p63"/>
          <p:cNvGraphicFramePr/>
          <p:nvPr>
            <p:extLst>
              <p:ext uri="{D42A27DB-BD31-4B8C-83A1-F6EECF244321}">
                <p14:modId xmlns:p14="http://schemas.microsoft.com/office/powerpoint/2010/main" val="3035506314"/>
              </p:ext>
            </p:extLst>
          </p:nvPr>
        </p:nvGraphicFramePr>
        <p:xfrm>
          <a:off x="495900" y="1331819"/>
          <a:ext cx="8180741" cy="3366719"/>
        </p:xfrm>
        <a:graphic>
          <a:graphicData uri="http://schemas.openxmlformats.org/drawingml/2006/table">
            <a:tbl>
              <a:tblPr/>
              <a:tblGrid>
                <a:gridCol w="616310">
                  <a:extLst>
                    <a:ext uri="{9D8B030D-6E8A-4147-A177-3AD203B41FA5}">
                      <a16:colId xmlns:a16="http://schemas.microsoft.com/office/drawing/2014/main" val="20000"/>
                    </a:ext>
                  </a:extLst>
                </a:gridCol>
                <a:gridCol w="2524488">
                  <a:extLst>
                    <a:ext uri="{9D8B030D-6E8A-4147-A177-3AD203B41FA5}">
                      <a16:colId xmlns:a16="http://schemas.microsoft.com/office/drawing/2014/main" val="20001"/>
                    </a:ext>
                  </a:extLst>
                </a:gridCol>
                <a:gridCol w="1865910">
                  <a:extLst>
                    <a:ext uri="{9D8B030D-6E8A-4147-A177-3AD203B41FA5}">
                      <a16:colId xmlns:a16="http://schemas.microsoft.com/office/drawing/2014/main" val="20002"/>
                    </a:ext>
                  </a:extLst>
                </a:gridCol>
                <a:gridCol w="3174033">
                  <a:extLst>
                    <a:ext uri="{9D8B030D-6E8A-4147-A177-3AD203B41FA5}">
                      <a16:colId xmlns:a16="http://schemas.microsoft.com/office/drawing/2014/main" val="20003"/>
                    </a:ext>
                  </a:extLst>
                </a:gridCol>
              </a:tblGrid>
              <a:tr h="543019">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Serial No</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Title</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Author</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Summary</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extLst>
                  <a:ext uri="{0D108BD9-81ED-4DB2-BD59-A6C34878D82A}">
                    <a16:rowId xmlns:a16="http://schemas.microsoft.com/office/drawing/2014/main" val="10000"/>
                  </a:ext>
                </a:extLst>
              </a:tr>
              <a:tr h="1411850">
                <a:tc>
                  <a:txBody>
                    <a:bodyPr/>
                    <a:lstStyle/>
                    <a:p>
                      <a:r>
                        <a:rPr lang="en-US" sz="1200" b="0" strike="noStrike" spc="-1" dirty="0">
                          <a:solidFill>
                            <a:schemeClr val="dk1"/>
                          </a:solidFill>
                          <a:latin typeface="Nunito" pitchFamily="2" charset="0"/>
                          <a:ea typeface="Arial"/>
                        </a:rPr>
                        <a:t>1.</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Nunito" pitchFamily="2" charset="0"/>
                          <a:ea typeface="+mn-ea"/>
                          <a:cs typeface="+mn-cs"/>
                        </a:rPr>
                        <a:t>Edge Intelligence: Empowering Intelligence to the Edge of Network</a:t>
                      </a:r>
                    </a:p>
                    <a:p>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r>
                        <a:rPr lang="it-IT" sz="1200" b="0" strike="noStrike" spc="-1" dirty="0">
                          <a:solidFill>
                            <a:schemeClr val="dk1"/>
                          </a:solidFill>
                          <a:latin typeface="Nunito" pitchFamily="2" charset="0"/>
                          <a:ea typeface="Arial"/>
                        </a:rPr>
                        <a:t>D. Xu, T. Li, Y. Li, X. Su, S. Tarkoma, T. Jiang, J. Crowcroft, P. Hui</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r>
                        <a:rPr lang="en-US" sz="1200" b="0" strike="noStrike" spc="-1" dirty="0">
                          <a:solidFill>
                            <a:schemeClr val="dk1"/>
                          </a:solidFill>
                          <a:latin typeface="Nunito" pitchFamily="2" charset="0"/>
                          <a:ea typeface="Arial"/>
                        </a:rPr>
                        <a:t>This paper discusses the concept of Edge Intelligence, which integrates AI capabilities at the edge of the network and empowering edge devices with intelligence to enhance data processing efficiency, reduce latency, in real-time applications.</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extLst>
                  <a:ext uri="{0D108BD9-81ED-4DB2-BD59-A6C34878D82A}">
                    <a16:rowId xmlns:a16="http://schemas.microsoft.com/office/drawing/2014/main" val="10001"/>
                  </a:ext>
                </a:extLst>
              </a:tr>
              <a:tr h="1411850">
                <a:tc>
                  <a:txBody>
                    <a:bodyPr/>
                    <a:lstStyle/>
                    <a:p>
                      <a:r>
                        <a:rPr lang="en-US" sz="1200" b="0" strike="noStrike" spc="-1" dirty="0">
                          <a:solidFill>
                            <a:schemeClr val="dk1"/>
                          </a:solidFill>
                          <a:latin typeface="Nunito" pitchFamily="2" charset="0"/>
                          <a:ea typeface="Arial"/>
                        </a:rPr>
                        <a:t>2.</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en-US" sz="1200" b="0" strike="noStrike" spc="-1" dirty="0">
                          <a:solidFill>
                            <a:schemeClr val="dk1"/>
                          </a:solidFill>
                          <a:latin typeface="Nunito" pitchFamily="2" charset="0"/>
                          <a:ea typeface="Arial"/>
                        </a:rPr>
                        <a:t>Resource Scheduling in Edge Computing: A Survey</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it-IT" sz="1200" b="0" strike="noStrike" spc="-1" dirty="0">
                          <a:solidFill>
                            <a:schemeClr val="dk1"/>
                          </a:solidFill>
                          <a:latin typeface="Nunito" pitchFamily="2" charset="0"/>
                          <a:ea typeface="Arial"/>
                        </a:rPr>
                        <a:t>Q. Luo, S. Hu, C. Li, G. Li, W. Shi</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en-US" sz="1200" b="0" strike="noStrike" spc="-1" dirty="0">
                          <a:solidFill>
                            <a:schemeClr val="dk1"/>
                          </a:solidFill>
                          <a:latin typeface="Nunito" pitchFamily="2" charset="0"/>
                          <a:ea typeface="Arial"/>
                        </a:rPr>
                        <a:t>This provides a comprehensive overview of resource scheduling techniques in Edge Computing. It categorizes existing scheduling strategies and discusses their effectiveness in managing resources across diverse edge environments.</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PlaceHolder 1">
            <a:extLst>
              <a:ext uri="{FF2B5EF4-FFF2-40B4-BE49-F238E27FC236}">
                <a16:creationId xmlns:a16="http://schemas.microsoft.com/office/drawing/2014/main" id="{234E23BE-C5AF-5FF2-23E1-E72D4CB7F89D}"/>
              </a:ext>
            </a:extLst>
          </p:cNvPr>
          <p:cNvSpPr txBox="1">
            <a:spLocks/>
          </p:cNvSpPr>
          <p:nvPr/>
        </p:nvSpPr>
        <p:spPr>
          <a:xfrm>
            <a:off x="720000" y="444960"/>
            <a:ext cx="607032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Literature Survey</a:t>
            </a:r>
            <a:endParaRPr lang="en-IN" sz="3000" b="1" spc="-1" dirty="0">
              <a:solidFill>
                <a:srgbClr val="000000"/>
              </a:solidFill>
              <a:latin typeface="Arial"/>
            </a:endParaRPr>
          </a:p>
        </p:txBody>
      </p:sp>
      <p:cxnSp>
        <p:nvCxnSpPr>
          <p:cNvPr id="3" name="Google Shape;226;p35">
            <a:extLst>
              <a:ext uri="{FF2B5EF4-FFF2-40B4-BE49-F238E27FC236}">
                <a16:creationId xmlns:a16="http://schemas.microsoft.com/office/drawing/2014/main" id="{4F540294-0EF5-69A4-BA30-34B159D23791}"/>
              </a:ext>
            </a:extLst>
          </p:cNvPr>
          <p:cNvCxnSpPr>
            <a:cxnSpLocks/>
          </p:cNvCxnSpPr>
          <p:nvPr/>
        </p:nvCxnSpPr>
        <p:spPr>
          <a:xfrm>
            <a:off x="802800" y="1081800"/>
            <a:ext cx="2407760" cy="0"/>
          </a:xfrm>
          <a:prstGeom prst="straightConnector1">
            <a:avLst/>
          </a:prstGeom>
          <a:ln w="18000">
            <a:solidFill>
              <a:srgbClr val="3F4252"/>
            </a:solidFill>
            <a:round/>
          </a:ln>
        </p:spPr>
      </p:cxnSp>
      <p:sp>
        <p:nvSpPr>
          <p:cNvPr id="4" name="TextBox 3">
            <a:extLst>
              <a:ext uri="{FF2B5EF4-FFF2-40B4-BE49-F238E27FC236}">
                <a16:creationId xmlns:a16="http://schemas.microsoft.com/office/drawing/2014/main" id="{DFA3E141-8C9C-A725-495B-38E20D14D54D}"/>
              </a:ext>
            </a:extLst>
          </p:cNvPr>
          <p:cNvSpPr txBox="1"/>
          <p:nvPr/>
        </p:nvSpPr>
        <p:spPr>
          <a:xfrm>
            <a:off x="8720667" y="4754507"/>
            <a:ext cx="423333" cy="261610"/>
          </a:xfrm>
          <a:prstGeom prst="rect">
            <a:avLst/>
          </a:prstGeom>
          <a:noFill/>
        </p:spPr>
        <p:txBody>
          <a:bodyPr wrap="square">
            <a:spAutoFit/>
          </a:bodyPr>
          <a:lstStyle/>
          <a:p>
            <a:r>
              <a:rPr lang="en-IN" sz="1100" dirty="0"/>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Google Shape;7917;p63"/>
          <p:cNvGraphicFramePr/>
          <p:nvPr>
            <p:extLst>
              <p:ext uri="{D42A27DB-BD31-4B8C-83A1-F6EECF244321}">
                <p14:modId xmlns:p14="http://schemas.microsoft.com/office/powerpoint/2010/main" val="3537180716"/>
              </p:ext>
            </p:extLst>
          </p:nvPr>
        </p:nvGraphicFramePr>
        <p:xfrm>
          <a:off x="495900" y="1331819"/>
          <a:ext cx="8180741" cy="3366719"/>
        </p:xfrm>
        <a:graphic>
          <a:graphicData uri="http://schemas.openxmlformats.org/drawingml/2006/table">
            <a:tbl>
              <a:tblPr/>
              <a:tblGrid>
                <a:gridCol w="616310">
                  <a:extLst>
                    <a:ext uri="{9D8B030D-6E8A-4147-A177-3AD203B41FA5}">
                      <a16:colId xmlns:a16="http://schemas.microsoft.com/office/drawing/2014/main" val="20000"/>
                    </a:ext>
                  </a:extLst>
                </a:gridCol>
                <a:gridCol w="2524488">
                  <a:extLst>
                    <a:ext uri="{9D8B030D-6E8A-4147-A177-3AD203B41FA5}">
                      <a16:colId xmlns:a16="http://schemas.microsoft.com/office/drawing/2014/main" val="20001"/>
                    </a:ext>
                  </a:extLst>
                </a:gridCol>
                <a:gridCol w="1865910">
                  <a:extLst>
                    <a:ext uri="{9D8B030D-6E8A-4147-A177-3AD203B41FA5}">
                      <a16:colId xmlns:a16="http://schemas.microsoft.com/office/drawing/2014/main" val="20002"/>
                    </a:ext>
                  </a:extLst>
                </a:gridCol>
                <a:gridCol w="3174033">
                  <a:extLst>
                    <a:ext uri="{9D8B030D-6E8A-4147-A177-3AD203B41FA5}">
                      <a16:colId xmlns:a16="http://schemas.microsoft.com/office/drawing/2014/main" val="20003"/>
                    </a:ext>
                  </a:extLst>
                </a:gridCol>
              </a:tblGrid>
              <a:tr h="543019">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Serial No</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Title</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Author</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Summary</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extLst>
                  <a:ext uri="{0D108BD9-81ED-4DB2-BD59-A6C34878D82A}">
                    <a16:rowId xmlns:a16="http://schemas.microsoft.com/office/drawing/2014/main" val="10000"/>
                  </a:ext>
                </a:extLst>
              </a:tr>
              <a:tr h="1411850">
                <a:tc>
                  <a:txBody>
                    <a:bodyPr/>
                    <a:lstStyle/>
                    <a:p>
                      <a:r>
                        <a:rPr lang="en-US" sz="1200" b="0" strike="noStrike" spc="-1" dirty="0">
                          <a:solidFill>
                            <a:schemeClr val="dk1"/>
                          </a:solidFill>
                          <a:latin typeface="Nunito" pitchFamily="2" charset="0"/>
                          <a:ea typeface="Arial"/>
                        </a:rPr>
                        <a:t>3.</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Nunito" pitchFamily="2" charset="0"/>
                          <a:ea typeface="+mn-ea"/>
                          <a:cs typeface="+mn-cs"/>
                        </a:rPr>
                        <a:t>Edge-Computing-Enabled Smart Cities: A Comprehensive Survey</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r>
                        <a:rPr lang="it-IT" sz="1200" b="0" strike="noStrike" spc="-1" dirty="0">
                          <a:solidFill>
                            <a:schemeClr val="dk1"/>
                          </a:solidFill>
                          <a:latin typeface="Nunito" pitchFamily="2" charset="0"/>
                          <a:ea typeface="Arial"/>
                        </a:rPr>
                        <a:t>L. U. Khan, I. Yaqoob, N. H. Tran, S. M. A. Kazmi, T. N. Dang, C. S. Hong</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r>
                        <a:rPr lang="en-US" sz="1200" b="0" strike="noStrike" spc="-1" dirty="0">
                          <a:solidFill>
                            <a:schemeClr val="dk1"/>
                          </a:solidFill>
                          <a:latin typeface="Nunito" pitchFamily="2" charset="0"/>
                          <a:ea typeface="Arial"/>
                        </a:rPr>
                        <a:t>This paper surveys the role of Edge Computing in the development of smart cities. It examines how edge technologies can enhance urban services by enabling real-time data processing and analytics. </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extLst>
                  <a:ext uri="{0D108BD9-81ED-4DB2-BD59-A6C34878D82A}">
                    <a16:rowId xmlns:a16="http://schemas.microsoft.com/office/drawing/2014/main" val="10001"/>
                  </a:ext>
                </a:extLst>
              </a:tr>
              <a:tr h="1411850">
                <a:tc>
                  <a:txBody>
                    <a:bodyPr/>
                    <a:lstStyle/>
                    <a:p>
                      <a:r>
                        <a:rPr lang="en-US" sz="1200" b="0" strike="noStrike" spc="-1" dirty="0">
                          <a:solidFill>
                            <a:schemeClr val="dk1"/>
                          </a:solidFill>
                          <a:latin typeface="Nunito" pitchFamily="2" charset="0"/>
                          <a:ea typeface="Arial"/>
                        </a:rPr>
                        <a:t>4.</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en-US" sz="1200" b="0" strike="noStrike" spc="-1" dirty="0">
                          <a:solidFill>
                            <a:schemeClr val="dk1"/>
                          </a:solidFill>
                          <a:latin typeface="Nunito" pitchFamily="2" charset="0"/>
                          <a:ea typeface="Arial"/>
                        </a:rPr>
                        <a:t>An Overview on Edge Computing Research</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nn-NO" sz="1200" b="0" strike="noStrike" spc="-1" dirty="0">
                          <a:solidFill>
                            <a:schemeClr val="dk1"/>
                          </a:solidFill>
                          <a:latin typeface="Nunito" pitchFamily="2" charset="0"/>
                          <a:ea typeface="Arial"/>
                        </a:rPr>
                        <a:t>K. Cao, Y. Liu, G. Meng, Q. Sun</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en-US" sz="1200" b="0" strike="noStrike" spc="-1" dirty="0">
                          <a:solidFill>
                            <a:schemeClr val="dk1"/>
                          </a:solidFill>
                          <a:latin typeface="Nunito" pitchFamily="2" charset="0"/>
                          <a:ea typeface="Arial"/>
                        </a:rPr>
                        <a:t>This overview highlights the current state of research in Edge Computing, covering its definitions, architectures, and key technologies. The authors provide insights into the evolution of EC and its applications across different domains.</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PlaceHolder 1">
            <a:extLst>
              <a:ext uri="{FF2B5EF4-FFF2-40B4-BE49-F238E27FC236}">
                <a16:creationId xmlns:a16="http://schemas.microsoft.com/office/drawing/2014/main" id="{234E23BE-C5AF-5FF2-23E1-E72D4CB7F89D}"/>
              </a:ext>
            </a:extLst>
          </p:cNvPr>
          <p:cNvSpPr txBox="1">
            <a:spLocks/>
          </p:cNvSpPr>
          <p:nvPr/>
        </p:nvSpPr>
        <p:spPr>
          <a:xfrm>
            <a:off x="720000" y="444960"/>
            <a:ext cx="607032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Literature Survey</a:t>
            </a:r>
            <a:endParaRPr lang="en-IN" sz="3000" b="1" spc="-1" dirty="0">
              <a:solidFill>
                <a:srgbClr val="000000"/>
              </a:solidFill>
              <a:latin typeface="Arial"/>
            </a:endParaRPr>
          </a:p>
        </p:txBody>
      </p:sp>
      <p:cxnSp>
        <p:nvCxnSpPr>
          <p:cNvPr id="3" name="Google Shape;226;p35">
            <a:extLst>
              <a:ext uri="{FF2B5EF4-FFF2-40B4-BE49-F238E27FC236}">
                <a16:creationId xmlns:a16="http://schemas.microsoft.com/office/drawing/2014/main" id="{4F540294-0EF5-69A4-BA30-34B159D23791}"/>
              </a:ext>
            </a:extLst>
          </p:cNvPr>
          <p:cNvCxnSpPr>
            <a:cxnSpLocks/>
          </p:cNvCxnSpPr>
          <p:nvPr/>
        </p:nvCxnSpPr>
        <p:spPr>
          <a:xfrm>
            <a:off x="802800" y="1081800"/>
            <a:ext cx="2407760" cy="0"/>
          </a:xfrm>
          <a:prstGeom prst="straightConnector1">
            <a:avLst/>
          </a:prstGeom>
          <a:ln w="18000">
            <a:solidFill>
              <a:srgbClr val="3F4252"/>
            </a:solidFill>
            <a:round/>
          </a:ln>
        </p:spPr>
      </p:cxnSp>
      <p:sp>
        <p:nvSpPr>
          <p:cNvPr id="4" name="TextBox 3">
            <a:extLst>
              <a:ext uri="{FF2B5EF4-FFF2-40B4-BE49-F238E27FC236}">
                <a16:creationId xmlns:a16="http://schemas.microsoft.com/office/drawing/2014/main" id="{919869A3-E4DC-4E58-9958-FDB4DCB4CC61}"/>
              </a:ext>
            </a:extLst>
          </p:cNvPr>
          <p:cNvSpPr txBox="1"/>
          <p:nvPr/>
        </p:nvSpPr>
        <p:spPr>
          <a:xfrm>
            <a:off x="8720667" y="4754507"/>
            <a:ext cx="423333" cy="261610"/>
          </a:xfrm>
          <a:prstGeom prst="rect">
            <a:avLst/>
          </a:prstGeom>
          <a:noFill/>
        </p:spPr>
        <p:txBody>
          <a:bodyPr wrap="square">
            <a:spAutoFit/>
          </a:bodyPr>
          <a:lstStyle/>
          <a:p>
            <a:r>
              <a:rPr lang="en-IN" sz="1100" dirty="0"/>
              <a:t>04</a:t>
            </a:r>
          </a:p>
        </p:txBody>
      </p:sp>
    </p:spTree>
    <p:extLst>
      <p:ext uri="{BB962C8B-B14F-4D97-AF65-F5344CB8AC3E}">
        <p14:creationId xmlns:p14="http://schemas.microsoft.com/office/powerpoint/2010/main" val="373129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Google Shape;7917;p63"/>
          <p:cNvGraphicFramePr/>
          <p:nvPr>
            <p:extLst>
              <p:ext uri="{D42A27DB-BD31-4B8C-83A1-F6EECF244321}">
                <p14:modId xmlns:p14="http://schemas.microsoft.com/office/powerpoint/2010/main" val="3062412034"/>
              </p:ext>
            </p:extLst>
          </p:nvPr>
        </p:nvGraphicFramePr>
        <p:xfrm>
          <a:off x="495900" y="1331819"/>
          <a:ext cx="8180741" cy="3366719"/>
        </p:xfrm>
        <a:graphic>
          <a:graphicData uri="http://schemas.openxmlformats.org/drawingml/2006/table">
            <a:tbl>
              <a:tblPr/>
              <a:tblGrid>
                <a:gridCol w="616310">
                  <a:extLst>
                    <a:ext uri="{9D8B030D-6E8A-4147-A177-3AD203B41FA5}">
                      <a16:colId xmlns:a16="http://schemas.microsoft.com/office/drawing/2014/main" val="20000"/>
                    </a:ext>
                  </a:extLst>
                </a:gridCol>
                <a:gridCol w="2524488">
                  <a:extLst>
                    <a:ext uri="{9D8B030D-6E8A-4147-A177-3AD203B41FA5}">
                      <a16:colId xmlns:a16="http://schemas.microsoft.com/office/drawing/2014/main" val="20001"/>
                    </a:ext>
                  </a:extLst>
                </a:gridCol>
                <a:gridCol w="1865910">
                  <a:extLst>
                    <a:ext uri="{9D8B030D-6E8A-4147-A177-3AD203B41FA5}">
                      <a16:colId xmlns:a16="http://schemas.microsoft.com/office/drawing/2014/main" val="20002"/>
                    </a:ext>
                  </a:extLst>
                </a:gridCol>
                <a:gridCol w="3174033">
                  <a:extLst>
                    <a:ext uri="{9D8B030D-6E8A-4147-A177-3AD203B41FA5}">
                      <a16:colId xmlns:a16="http://schemas.microsoft.com/office/drawing/2014/main" val="20003"/>
                    </a:ext>
                  </a:extLst>
                </a:gridCol>
              </a:tblGrid>
              <a:tr h="543019">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Serial No</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Title</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Author</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a:lnSpc>
                          <a:spcPct val="100000"/>
                        </a:lnSpc>
                        <a:tabLst>
                          <a:tab pos="0" algn="l"/>
                        </a:tabLst>
                      </a:pPr>
                      <a:r>
                        <a:rPr lang="en-US" sz="1200" b="0" strike="noStrike" spc="-1" dirty="0">
                          <a:solidFill>
                            <a:schemeClr val="dk1"/>
                          </a:solidFill>
                          <a:latin typeface="Questrial" pitchFamily="2" charset="0"/>
                          <a:ea typeface="Questrial" pitchFamily="2" charset="0"/>
                          <a:cs typeface="Questrial" pitchFamily="2" charset="0"/>
                        </a:rPr>
                        <a:t>Summary</a:t>
                      </a:r>
                      <a:endParaRPr lang="en-IN" sz="1200" b="0" strike="noStrike" spc="-1" dirty="0">
                        <a:solidFill>
                          <a:srgbClr val="000000"/>
                        </a:solidFill>
                        <a:latin typeface="Questrial" pitchFamily="2" charset="0"/>
                        <a:ea typeface="Questrial" pitchFamily="2" charset="0"/>
                        <a:cs typeface="Questrial" pitchFamily="2" charset="0"/>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extLst>
                  <a:ext uri="{0D108BD9-81ED-4DB2-BD59-A6C34878D82A}">
                    <a16:rowId xmlns:a16="http://schemas.microsoft.com/office/drawing/2014/main" val="10000"/>
                  </a:ext>
                </a:extLst>
              </a:tr>
              <a:tr h="1411850">
                <a:tc>
                  <a:txBody>
                    <a:bodyPr/>
                    <a:lstStyle/>
                    <a:p>
                      <a:r>
                        <a:rPr lang="en-US" sz="1200" b="0" strike="noStrike" spc="-1" dirty="0">
                          <a:solidFill>
                            <a:schemeClr val="dk1"/>
                          </a:solidFill>
                          <a:latin typeface="Nunito" pitchFamily="2" charset="0"/>
                          <a:ea typeface="Arial"/>
                        </a:rPr>
                        <a:t>5.</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Nunito" pitchFamily="2" charset="0"/>
                          <a:ea typeface="+mn-ea"/>
                          <a:cs typeface="+mn-cs"/>
                        </a:rPr>
                        <a:t>Edge-Computing Architectures for Internet of Things Applications: A Survey</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r>
                        <a:rPr lang="it-IT" sz="1200" b="0" strike="noStrike" spc="-1" dirty="0">
                          <a:solidFill>
                            <a:schemeClr val="dk1"/>
                          </a:solidFill>
                          <a:latin typeface="Nunito" pitchFamily="2" charset="0"/>
                          <a:ea typeface="Arial"/>
                        </a:rPr>
                        <a:t>S. Hamdan, M. Ayyash, S. Almajali</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tc>
                  <a:txBody>
                    <a:bodyPr/>
                    <a:lstStyle/>
                    <a:p>
                      <a:r>
                        <a:rPr lang="en-US" sz="1200" b="0" strike="noStrike" spc="-1" dirty="0">
                          <a:solidFill>
                            <a:schemeClr val="dk1"/>
                          </a:solidFill>
                          <a:latin typeface="Nunito" pitchFamily="2" charset="0"/>
                          <a:ea typeface="Arial"/>
                        </a:rPr>
                        <a:t>This survey focuses on various edge-computing architectures specifically designed for IoT applications and analyze different architectural models and their suitability for IoT environments.</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a:solidFill>
                        <a:srgbClr val="181818"/>
                      </a:solidFill>
                      <a:prstDash val="solid"/>
                    </a:lnB>
                    <a:noFill/>
                  </a:tcPr>
                </a:tc>
                <a:extLst>
                  <a:ext uri="{0D108BD9-81ED-4DB2-BD59-A6C34878D82A}">
                    <a16:rowId xmlns:a16="http://schemas.microsoft.com/office/drawing/2014/main" val="10001"/>
                  </a:ext>
                </a:extLst>
              </a:tr>
              <a:tr h="1411850">
                <a:tc>
                  <a:txBody>
                    <a:bodyPr/>
                    <a:lstStyle/>
                    <a:p>
                      <a:r>
                        <a:rPr lang="en-US" sz="1200" b="0" strike="noStrike" spc="-1" dirty="0">
                          <a:solidFill>
                            <a:schemeClr val="dk1"/>
                          </a:solidFill>
                          <a:latin typeface="Nunito" pitchFamily="2" charset="0"/>
                          <a:ea typeface="Arial"/>
                        </a:rPr>
                        <a:t>6.</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en-US" sz="1200" b="0" strike="noStrike" spc="-1" dirty="0">
                          <a:solidFill>
                            <a:schemeClr val="dk1"/>
                          </a:solidFill>
                          <a:latin typeface="Nunito" pitchFamily="2" charset="0"/>
                          <a:ea typeface="Arial"/>
                        </a:rPr>
                        <a:t>A Comprehensive Survey on Mobile Edge Computing: Challenges, Tools, Applications</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nn-NO" sz="1200" b="0" strike="noStrike" spc="-1" dirty="0">
                          <a:solidFill>
                            <a:schemeClr val="dk1"/>
                          </a:solidFill>
                          <a:latin typeface="Nunito" pitchFamily="2" charset="0"/>
                          <a:ea typeface="Arial"/>
                        </a:rPr>
                        <a:t>F. Vhora, J. Gandhi</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tc>
                  <a:txBody>
                    <a:bodyPr/>
                    <a:lstStyle/>
                    <a:p>
                      <a:r>
                        <a:rPr lang="en-US" sz="1200" b="0" strike="noStrike" spc="-1" dirty="0">
                          <a:solidFill>
                            <a:schemeClr val="dk1"/>
                          </a:solidFill>
                          <a:latin typeface="Nunito" pitchFamily="2" charset="0"/>
                          <a:ea typeface="Arial"/>
                        </a:rPr>
                        <a:t>This paper provides an extensive survey of Mobile Edge Computing (MEC), examining its challenges, tools, and applications. The authors discuss the benefits of MEC in reducing latency and enhancing user experience in mobile networks. </a:t>
                      </a:r>
                      <a:endParaRPr lang="en-IN" sz="1200" b="0" strike="noStrike" spc="-1" dirty="0">
                        <a:solidFill>
                          <a:schemeClr val="dk1"/>
                        </a:solidFill>
                        <a:latin typeface="Nunito" pitchFamily="2" charset="0"/>
                        <a:ea typeface="Arial"/>
                      </a:endParaRPr>
                    </a:p>
                  </a:txBody>
                  <a:tcPr marL="91080" marR="91080">
                    <a:lnL w="12240">
                      <a:solidFill>
                        <a:srgbClr val="181818"/>
                      </a:solidFill>
                      <a:prstDash val="solid"/>
                    </a:lnL>
                    <a:lnR w="12240">
                      <a:solidFill>
                        <a:srgbClr val="181818"/>
                      </a:solidFill>
                      <a:prstDash val="solid"/>
                    </a:lnR>
                    <a:lnT w="12240">
                      <a:solidFill>
                        <a:srgbClr val="181818"/>
                      </a:solidFill>
                      <a:prstDash val="solid"/>
                    </a:lnT>
                    <a:lnB w="12240" cap="flat" cmpd="sng" algn="ctr">
                      <a:solidFill>
                        <a:srgbClr val="181818"/>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PlaceHolder 1">
            <a:extLst>
              <a:ext uri="{FF2B5EF4-FFF2-40B4-BE49-F238E27FC236}">
                <a16:creationId xmlns:a16="http://schemas.microsoft.com/office/drawing/2014/main" id="{234E23BE-C5AF-5FF2-23E1-E72D4CB7F89D}"/>
              </a:ext>
            </a:extLst>
          </p:cNvPr>
          <p:cNvSpPr txBox="1">
            <a:spLocks/>
          </p:cNvSpPr>
          <p:nvPr/>
        </p:nvSpPr>
        <p:spPr>
          <a:xfrm>
            <a:off x="720000" y="444960"/>
            <a:ext cx="607032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Literature Survey</a:t>
            </a:r>
            <a:endParaRPr lang="en-IN" sz="3000" b="1" spc="-1" dirty="0">
              <a:solidFill>
                <a:srgbClr val="000000"/>
              </a:solidFill>
              <a:latin typeface="Arial"/>
            </a:endParaRPr>
          </a:p>
        </p:txBody>
      </p:sp>
      <p:cxnSp>
        <p:nvCxnSpPr>
          <p:cNvPr id="3" name="Google Shape;226;p35">
            <a:extLst>
              <a:ext uri="{FF2B5EF4-FFF2-40B4-BE49-F238E27FC236}">
                <a16:creationId xmlns:a16="http://schemas.microsoft.com/office/drawing/2014/main" id="{4F540294-0EF5-69A4-BA30-34B159D23791}"/>
              </a:ext>
            </a:extLst>
          </p:cNvPr>
          <p:cNvCxnSpPr>
            <a:cxnSpLocks/>
          </p:cNvCxnSpPr>
          <p:nvPr/>
        </p:nvCxnSpPr>
        <p:spPr>
          <a:xfrm>
            <a:off x="802800" y="1081800"/>
            <a:ext cx="2407760" cy="0"/>
          </a:xfrm>
          <a:prstGeom prst="straightConnector1">
            <a:avLst/>
          </a:prstGeom>
          <a:ln w="18000">
            <a:solidFill>
              <a:srgbClr val="3F4252"/>
            </a:solidFill>
            <a:round/>
          </a:ln>
        </p:spPr>
      </p:cxnSp>
      <p:sp>
        <p:nvSpPr>
          <p:cNvPr id="4" name="TextBox 3">
            <a:extLst>
              <a:ext uri="{FF2B5EF4-FFF2-40B4-BE49-F238E27FC236}">
                <a16:creationId xmlns:a16="http://schemas.microsoft.com/office/drawing/2014/main" id="{F4919683-5ABC-0046-DB09-1E4D80DC27CE}"/>
              </a:ext>
            </a:extLst>
          </p:cNvPr>
          <p:cNvSpPr txBox="1"/>
          <p:nvPr/>
        </p:nvSpPr>
        <p:spPr>
          <a:xfrm>
            <a:off x="8720667" y="4754507"/>
            <a:ext cx="423333" cy="261610"/>
          </a:xfrm>
          <a:prstGeom prst="rect">
            <a:avLst/>
          </a:prstGeom>
          <a:noFill/>
        </p:spPr>
        <p:txBody>
          <a:bodyPr wrap="square">
            <a:spAutoFit/>
          </a:bodyPr>
          <a:lstStyle/>
          <a:p>
            <a:r>
              <a:rPr lang="en-IN" sz="1100" dirty="0"/>
              <a:t>05</a:t>
            </a:r>
          </a:p>
        </p:txBody>
      </p:sp>
    </p:spTree>
    <p:extLst>
      <p:ext uri="{BB962C8B-B14F-4D97-AF65-F5344CB8AC3E}">
        <p14:creationId xmlns:p14="http://schemas.microsoft.com/office/powerpoint/2010/main" val="129450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subTitle"/>
          </p:nvPr>
        </p:nvSpPr>
        <p:spPr>
          <a:xfrm>
            <a:off x="720000" y="1448787"/>
            <a:ext cx="7935840" cy="2669040"/>
          </a:xfrm>
          <a:prstGeom prst="rect">
            <a:avLst/>
          </a:prstGeom>
          <a:noFill/>
          <a:ln w="0">
            <a:noFill/>
          </a:ln>
        </p:spPr>
        <p:txBody>
          <a:bodyPr lIns="91440" tIns="91440" rIns="91440" bIns="91440" anchor="t">
            <a:noAutofit/>
          </a:bodyPr>
          <a:lstStyle/>
          <a:p>
            <a:pPr marL="0" indent="0" algn="just">
              <a:lnSpc>
                <a:spcPct val="100000"/>
              </a:lnSpc>
              <a:buNone/>
              <a:tabLst>
                <a:tab pos="0" algn="l"/>
              </a:tabLst>
            </a:pPr>
            <a:r>
              <a:rPr lang="en-US" sz="1600" b="0" strike="noStrike" spc="-1" dirty="0">
                <a:solidFill>
                  <a:schemeClr val="dk1"/>
                </a:solidFill>
                <a:latin typeface="Nunito"/>
                <a:ea typeface="Nunito"/>
              </a:rPr>
              <a:t>Edge Computing (EC) is an innovative computing paradigm that addresses the challenges posed by the growing number of connected devices and the demand for low-latency, high-bandwidth applications. </a:t>
            </a:r>
          </a:p>
          <a:p>
            <a:pPr marL="0" indent="0" algn="just">
              <a:lnSpc>
                <a:spcPct val="100000"/>
              </a:lnSpc>
              <a:buNone/>
              <a:tabLst>
                <a:tab pos="0" algn="l"/>
              </a:tabLst>
            </a:pPr>
            <a:r>
              <a:rPr lang="en-US" sz="1600" b="0" strike="noStrike" spc="-1" dirty="0">
                <a:solidFill>
                  <a:schemeClr val="dk1"/>
                </a:solidFill>
                <a:latin typeface="Nunito"/>
                <a:ea typeface="Nunito"/>
              </a:rPr>
              <a:t>By processing and caching data at the network's edge, EC significantly reduces latency and improves performance for applications such as autonomous vehicles, smart cities, and e-Health.</a:t>
            </a:r>
          </a:p>
        </p:txBody>
      </p:sp>
      <p:sp>
        <p:nvSpPr>
          <p:cNvPr id="2" name="PlaceHolder 1">
            <a:extLst>
              <a:ext uri="{FF2B5EF4-FFF2-40B4-BE49-F238E27FC236}">
                <a16:creationId xmlns:a16="http://schemas.microsoft.com/office/drawing/2014/main" id="{212A6CF8-9075-1332-22DA-EEC6ED3906DE}"/>
              </a:ext>
            </a:extLst>
          </p:cNvPr>
          <p:cNvSpPr txBox="1">
            <a:spLocks/>
          </p:cNvSpPr>
          <p:nvPr/>
        </p:nvSpPr>
        <p:spPr>
          <a:xfrm>
            <a:off x="720000" y="444960"/>
            <a:ext cx="6070320" cy="57240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s" sz="3000" b="1" spc="-1" dirty="0">
                <a:solidFill>
                  <a:schemeClr val="dk1"/>
                </a:solidFill>
                <a:latin typeface="Questrial"/>
                <a:ea typeface="Questrial"/>
              </a:rPr>
              <a:t>What </a:t>
            </a:r>
            <a:r>
              <a:rPr lang="es" sz="3000" spc="-1" dirty="0">
                <a:solidFill>
                  <a:schemeClr val="dk1"/>
                </a:solidFill>
                <a:latin typeface="Questrial"/>
                <a:ea typeface="Questrial"/>
              </a:rPr>
              <a:t>is Edge Computing ?</a:t>
            </a:r>
            <a:endParaRPr lang="en-IN" sz="3000" spc="-1" dirty="0">
              <a:solidFill>
                <a:srgbClr val="000000"/>
              </a:solidFill>
              <a:latin typeface="Arial"/>
            </a:endParaRPr>
          </a:p>
        </p:txBody>
      </p:sp>
      <p:sp>
        <p:nvSpPr>
          <p:cNvPr id="5" name="TextBox 4">
            <a:extLst>
              <a:ext uri="{FF2B5EF4-FFF2-40B4-BE49-F238E27FC236}">
                <a16:creationId xmlns:a16="http://schemas.microsoft.com/office/drawing/2014/main" id="{6829291D-10BB-7256-13F9-643061076611}"/>
              </a:ext>
            </a:extLst>
          </p:cNvPr>
          <p:cNvSpPr txBox="1"/>
          <p:nvPr/>
        </p:nvSpPr>
        <p:spPr>
          <a:xfrm>
            <a:off x="8720667" y="4754507"/>
            <a:ext cx="423333" cy="261610"/>
          </a:xfrm>
          <a:prstGeom prst="rect">
            <a:avLst/>
          </a:prstGeom>
          <a:noFill/>
        </p:spPr>
        <p:txBody>
          <a:bodyPr wrap="square">
            <a:spAutoFit/>
          </a:bodyPr>
          <a:lstStyle/>
          <a:p>
            <a:r>
              <a:rPr lang="en-IN" sz="1100" dirty="0"/>
              <a:t>06</a:t>
            </a:r>
          </a:p>
        </p:txBody>
      </p:sp>
      <p:cxnSp>
        <p:nvCxnSpPr>
          <p:cNvPr id="8" name="Google Shape;226;p35">
            <a:extLst>
              <a:ext uri="{FF2B5EF4-FFF2-40B4-BE49-F238E27FC236}">
                <a16:creationId xmlns:a16="http://schemas.microsoft.com/office/drawing/2014/main" id="{B1A3C7D0-3C0B-FBA6-F9F6-B7E029BEF1EC}"/>
              </a:ext>
            </a:extLst>
          </p:cNvPr>
          <p:cNvCxnSpPr>
            <a:cxnSpLocks/>
          </p:cNvCxnSpPr>
          <p:nvPr/>
        </p:nvCxnSpPr>
        <p:spPr>
          <a:xfrm>
            <a:off x="802800" y="1045440"/>
            <a:ext cx="3640507" cy="0"/>
          </a:xfrm>
          <a:prstGeom prst="straightConnector1">
            <a:avLst/>
          </a:prstGeom>
          <a:ln w="19050">
            <a:solidFill>
              <a:srgbClr val="3F4252"/>
            </a:solidFill>
            <a:round/>
          </a:ln>
        </p:spPr>
      </p:cxnSp>
    </p:spTree>
    <p:extLst>
      <p:ext uri="{BB962C8B-B14F-4D97-AF65-F5344CB8AC3E}">
        <p14:creationId xmlns:p14="http://schemas.microsoft.com/office/powerpoint/2010/main" val="17176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607032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dirty="0">
                <a:solidFill>
                  <a:schemeClr val="dk1"/>
                </a:solidFill>
                <a:latin typeface="Questrial"/>
                <a:ea typeface="Questrial"/>
              </a:rPr>
              <a:t>Where is the </a:t>
            </a:r>
            <a:r>
              <a:rPr lang="es" sz="3000" b="1" strike="noStrike" spc="-1" dirty="0">
                <a:solidFill>
                  <a:schemeClr val="dk1"/>
                </a:solidFill>
                <a:latin typeface="Questrial"/>
                <a:ea typeface="Questrial"/>
              </a:rPr>
              <a:t>Edge ?</a:t>
            </a:r>
            <a:endParaRPr lang="en-IN" sz="3000" b="0" strike="noStrike" spc="-1" dirty="0">
              <a:solidFill>
                <a:srgbClr val="000000"/>
              </a:solidFill>
              <a:latin typeface="Arial"/>
            </a:endParaRPr>
          </a:p>
        </p:txBody>
      </p:sp>
      <p:cxnSp>
        <p:nvCxnSpPr>
          <p:cNvPr id="52" name="Google Shape;226;p35"/>
          <p:cNvCxnSpPr>
            <a:cxnSpLocks/>
          </p:cNvCxnSpPr>
          <p:nvPr/>
        </p:nvCxnSpPr>
        <p:spPr>
          <a:xfrm>
            <a:off x="802800" y="1045440"/>
            <a:ext cx="2922533" cy="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E1F5B1A5-2491-8D8B-1A19-BE02EF1BD660}"/>
              </a:ext>
            </a:extLst>
          </p:cNvPr>
          <p:cNvSpPr txBox="1">
            <a:spLocks/>
          </p:cNvSpPr>
          <p:nvPr/>
        </p:nvSpPr>
        <p:spPr>
          <a:xfrm>
            <a:off x="415203" y="142902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As a term, the word ‘‘Edge’’ signifies the extreme part of any given network. In the in the case of the data network (the Internet), the Edge or, more precisely, the Edge Device (ED) is any extreme end-users or IoT device (mobile phones, cars, smartwatches, etc.).</a:t>
            </a:r>
          </a:p>
          <a:p>
            <a:pPr algn="just">
              <a:lnSpc>
                <a:spcPct val="100000"/>
              </a:lnSpc>
              <a:tabLst>
                <a:tab pos="0" algn="l"/>
              </a:tabLst>
            </a:pPr>
            <a:endParaRPr lang="en-US" sz="1600" spc="-1" dirty="0">
              <a:solidFill>
                <a:schemeClr val="dk1"/>
              </a:solidFill>
              <a:latin typeface="Nunito"/>
              <a:ea typeface="Nunito"/>
            </a:endParaRPr>
          </a:p>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However ,In EC, the devices responsible for executing computation tasks are referred to as Edge Servers (ESs) or Edge nodes (ENs). Those computing devices can exist in one hope or a few more from the edge devices.</a:t>
            </a:r>
          </a:p>
        </p:txBody>
      </p:sp>
      <p:sp>
        <p:nvSpPr>
          <p:cNvPr id="3" name="TextBox 2">
            <a:extLst>
              <a:ext uri="{FF2B5EF4-FFF2-40B4-BE49-F238E27FC236}">
                <a16:creationId xmlns:a16="http://schemas.microsoft.com/office/drawing/2014/main" id="{EE56CCC6-43D3-DFD3-361A-C8A115DC1354}"/>
              </a:ext>
            </a:extLst>
          </p:cNvPr>
          <p:cNvSpPr txBox="1"/>
          <p:nvPr/>
        </p:nvSpPr>
        <p:spPr>
          <a:xfrm>
            <a:off x="8720667" y="4754507"/>
            <a:ext cx="423333" cy="261610"/>
          </a:xfrm>
          <a:prstGeom prst="rect">
            <a:avLst/>
          </a:prstGeom>
          <a:noFill/>
        </p:spPr>
        <p:txBody>
          <a:bodyPr wrap="square">
            <a:spAutoFit/>
          </a:bodyPr>
          <a:lstStyle/>
          <a:p>
            <a:r>
              <a:rPr lang="en-IN" sz="1100" dirty="0"/>
              <a:t>07</a:t>
            </a:r>
          </a:p>
        </p:txBody>
      </p:sp>
    </p:spTree>
    <p:extLst>
      <p:ext uri="{BB962C8B-B14F-4D97-AF65-F5344CB8AC3E}">
        <p14:creationId xmlns:p14="http://schemas.microsoft.com/office/powerpoint/2010/main" val="185333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6070320" cy="572400"/>
          </a:xfrm>
          <a:prstGeom prst="rect">
            <a:avLst/>
          </a:prstGeom>
          <a:noFill/>
          <a:ln w="0">
            <a:noFill/>
          </a:ln>
        </p:spPr>
        <p:txBody>
          <a:bodyPr lIns="91440" tIns="91440" rIns="91440" bIns="91440" anchor="t">
            <a:noAutofit/>
          </a:bodyPr>
          <a:lstStyle/>
          <a:p>
            <a:pPr indent="0">
              <a:lnSpc>
                <a:spcPct val="100000"/>
              </a:lnSpc>
              <a:buNone/>
              <a:tabLst>
                <a:tab pos="0" algn="l"/>
              </a:tabLst>
            </a:pPr>
            <a:r>
              <a:rPr lang="es" sz="3000" b="0" strike="noStrike" spc="-1">
                <a:solidFill>
                  <a:schemeClr val="dk1"/>
                </a:solidFill>
                <a:latin typeface="Questrial"/>
                <a:ea typeface="Questrial"/>
              </a:rPr>
              <a:t>Why </a:t>
            </a:r>
            <a:r>
              <a:rPr lang="es" sz="3000" b="1" strike="noStrike" spc="-1">
                <a:solidFill>
                  <a:schemeClr val="dk1"/>
                </a:solidFill>
                <a:latin typeface="Questrial"/>
                <a:ea typeface="Questrial"/>
              </a:rPr>
              <a:t>Edge Computing ?</a:t>
            </a:r>
            <a:endParaRPr lang="en-IN" sz="3000" b="0" strike="noStrike" spc="-1">
              <a:solidFill>
                <a:srgbClr val="000000"/>
              </a:solidFill>
              <a:latin typeface="Arial"/>
            </a:endParaRPr>
          </a:p>
        </p:txBody>
      </p:sp>
      <p:cxnSp>
        <p:nvCxnSpPr>
          <p:cNvPr id="52" name="Google Shape;226;p35"/>
          <p:cNvCxnSpPr>
            <a:cxnSpLocks/>
          </p:cNvCxnSpPr>
          <p:nvPr/>
        </p:nvCxnSpPr>
        <p:spPr>
          <a:xfrm>
            <a:off x="802800" y="1045440"/>
            <a:ext cx="3058000" cy="0"/>
          </a:xfrm>
          <a:prstGeom prst="straightConnector1">
            <a:avLst/>
          </a:prstGeom>
          <a:ln w="19050">
            <a:solidFill>
              <a:srgbClr val="3F4252"/>
            </a:solidFill>
            <a:round/>
          </a:ln>
        </p:spPr>
      </p:cxnSp>
      <p:sp>
        <p:nvSpPr>
          <p:cNvPr id="2" name="PlaceHolder 1">
            <a:extLst>
              <a:ext uri="{FF2B5EF4-FFF2-40B4-BE49-F238E27FC236}">
                <a16:creationId xmlns:a16="http://schemas.microsoft.com/office/drawing/2014/main" id="{E1F5B1A5-2491-8D8B-1A19-BE02EF1BD660}"/>
              </a:ext>
            </a:extLst>
          </p:cNvPr>
          <p:cNvSpPr txBox="1">
            <a:spLocks/>
          </p:cNvSpPr>
          <p:nvPr/>
        </p:nvSpPr>
        <p:spPr>
          <a:xfrm>
            <a:off x="415200" y="1429020"/>
            <a:ext cx="7935840" cy="266904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Edge Computing significantly improves QoS by reducing latency and increasing bandwidth.</a:t>
            </a:r>
          </a:p>
          <a:p>
            <a:pPr algn="just">
              <a:lnSpc>
                <a:spcPct val="100000"/>
              </a:lnSpc>
              <a:tabLst>
                <a:tab pos="0" algn="l"/>
              </a:tabLst>
            </a:pPr>
            <a:endParaRPr lang="en-US" sz="1600" spc="-1" dirty="0">
              <a:solidFill>
                <a:schemeClr val="dk1"/>
              </a:solidFill>
              <a:latin typeface="Nunito"/>
              <a:ea typeface="Nunito"/>
            </a:endParaRPr>
          </a:p>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Local Data Processing conserves bandwidth and enables responses to be received much faster. </a:t>
            </a:r>
          </a:p>
          <a:p>
            <a:pPr algn="just">
              <a:lnSpc>
                <a:spcPct val="100000"/>
              </a:lnSpc>
              <a:tabLst>
                <a:tab pos="0" algn="l"/>
              </a:tabLst>
            </a:pPr>
            <a:endParaRPr lang="en-US" sz="1600" spc="-1" dirty="0">
              <a:solidFill>
                <a:schemeClr val="dk1"/>
              </a:solidFill>
              <a:latin typeface="Nunito"/>
              <a:ea typeface="Nunito"/>
            </a:endParaRPr>
          </a:p>
          <a:p>
            <a:pPr marL="285750" indent="-285750" algn="just">
              <a:lnSpc>
                <a:spcPct val="100000"/>
              </a:lnSpc>
              <a:buFont typeface="Arial" panose="020B0604020202020204" pitchFamily="34" charset="0"/>
              <a:buChar char="•"/>
              <a:tabLst>
                <a:tab pos="0" algn="l"/>
              </a:tabLst>
            </a:pPr>
            <a:r>
              <a:rPr lang="en-US" sz="1600" spc="-1" dirty="0">
                <a:solidFill>
                  <a:schemeClr val="dk1"/>
                </a:solidFill>
                <a:latin typeface="Nunito"/>
                <a:ea typeface="Nunito"/>
              </a:rPr>
              <a:t>Also ensures that sensitive data can be handled with greater privacy, addressing concerns about sending data to centralized cloud servers.</a:t>
            </a:r>
            <a:endParaRPr lang="en-IN" sz="1600" spc="-1" dirty="0">
              <a:solidFill>
                <a:srgbClr val="000000"/>
              </a:solidFill>
              <a:latin typeface="Arial"/>
            </a:endParaRPr>
          </a:p>
        </p:txBody>
      </p:sp>
      <p:sp>
        <p:nvSpPr>
          <p:cNvPr id="3" name="TextBox 2">
            <a:extLst>
              <a:ext uri="{FF2B5EF4-FFF2-40B4-BE49-F238E27FC236}">
                <a16:creationId xmlns:a16="http://schemas.microsoft.com/office/drawing/2014/main" id="{EE56CCC6-43D3-DFD3-361A-C8A115DC1354}"/>
              </a:ext>
            </a:extLst>
          </p:cNvPr>
          <p:cNvSpPr txBox="1"/>
          <p:nvPr/>
        </p:nvSpPr>
        <p:spPr>
          <a:xfrm>
            <a:off x="8720667" y="4754507"/>
            <a:ext cx="423333" cy="261610"/>
          </a:xfrm>
          <a:prstGeom prst="rect">
            <a:avLst/>
          </a:prstGeom>
          <a:noFill/>
        </p:spPr>
        <p:txBody>
          <a:bodyPr wrap="square">
            <a:spAutoFit/>
          </a:bodyPr>
          <a:lstStyle/>
          <a:p>
            <a:r>
              <a:rPr lang="en-IN" sz="1100" dirty="0"/>
              <a:t>08</a:t>
            </a:r>
          </a:p>
        </p:txBody>
      </p:sp>
    </p:spTree>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TotalTime>
  <Words>2896</Words>
  <Application>Microsoft Office PowerPoint</Application>
  <PresentationFormat>On-screen Show (16:9)</PresentationFormat>
  <Paragraphs>251</Paragraphs>
  <Slides>37</Slides>
  <Notes>0</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37</vt:i4>
      </vt:variant>
    </vt:vector>
  </HeadingPairs>
  <TitlesOfParts>
    <vt:vector size="54" baseType="lpstr">
      <vt:lpstr>Arial</vt:lpstr>
      <vt:lpstr>Calibri</vt:lpstr>
      <vt:lpstr>Courier New</vt:lpstr>
      <vt:lpstr>Nunito</vt:lpstr>
      <vt:lpstr>Questrial</vt:lpstr>
      <vt:lpstr>Symbol</vt:lpstr>
      <vt:lpstr>Wingdings</vt:lpstr>
      <vt:lpstr>Minimalist Slides for meeting by Slidesgo</vt:lpstr>
      <vt:lpstr>Minimalist Slides for meeting by Slidesgo</vt:lpstr>
      <vt:lpstr>Minimalist Slides for meeting by Slidesgo</vt:lpstr>
      <vt:lpstr>Minimalist Slides for meeting by Slidesgo</vt:lpstr>
      <vt:lpstr>Minimalist Slides for meeting by Slidesgo</vt:lpstr>
      <vt:lpstr>Minimalist Slides for meeting by Slidesgo</vt:lpstr>
      <vt:lpstr>Minimalist Slides for meeting by Slidesgo</vt:lpstr>
      <vt:lpstr>Minimalist Slides for meeting by Slidesgo</vt:lpstr>
      <vt:lpstr>Minimalist Slides for meeting by Slidesgo</vt:lpstr>
      <vt:lpstr>Minimalist Slides for meeting by Slidesgo</vt:lpstr>
      <vt:lpstr>Edge  Computing</vt:lpstr>
      <vt:lpstr>Abstract  Literature Survey What ? Where ? Why ? Evolution Architecture Advantages  </vt:lpstr>
      <vt:lpstr>PowerPoint Presentation</vt:lpstr>
      <vt:lpstr>PowerPoint Presentation</vt:lpstr>
      <vt:lpstr>PowerPoint Presentation</vt:lpstr>
      <vt:lpstr>PowerPoint Presentation</vt:lpstr>
      <vt:lpstr>PowerPoint Presentation</vt:lpstr>
      <vt:lpstr>Where is the Edge ?</vt:lpstr>
      <vt:lpstr>Why Edge Computing ?</vt:lpstr>
      <vt:lpstr>Evolution of Edge Computing</vt:lpstr>
      <vt:lpstr>Evolution of Edge Computing</vt:lpstr>
      <vt:lpstr>Evolution of Edge Computing</vt:lpstr>
      <vt:lpstr>Evolution of Edge Computing</vt:lpstr>
      <vt:lpstr>Evolution of Edge Computing</vt:lpstr>
      <vt:lpstr>Evolution of Edge Computing</vt:lpstr>
      <vt:lpstr>Edge Computing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 Ragh</dc:creator>
  <dc:description/>
  <cp:lastModifiedBy>Abhi Ragh</cp:lastModifiedBy>
  <cp:revision>13</cp:revision>
  <dcterms:modified xsi:type="dcterms:W3CDTF">2024-08-20T17:27:31Z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On-screen Show (16:9)</vt:lpwstr>
  </property>
  <property fmtid="{D5CDD505-2E9C-101B-9397-08002B2CF9AE}" pid="4" name="Slides">
    <vt:i4>16</vt:i4>
  </property>
</Properties>
</file>