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2597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tensorflow.org/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4455" y="420623"/>
            <a:ext cx="3311525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dirty="0">
                <a:solidFill>
                  <a:srgbClr val="FFC000"/>
                </a:solidFill>
                <a:latin typeface="Arial"/>
                <a:cs typeface="Arial"/>
              </a:rPr>
              <a:t>Age-Gender Detection System Project </a:t>
            </a:r>
            <a:r>
              <a:rPr sz="2800" b="1" spc="-10" dirty="0">
                <a:solidFill>
                  <a:srgbClr val="FFC000"/>
                </a:solidFill>
                <a:latin typeface="Arial"/>
                <a:cs typeface="Arial"/>
              </a:rPr>
              <a:t>Report</a:t>
            </a:r>
            <a:endParaRPr sz="28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8698" y="1945414"/>
            <a:ext cx="6400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b="1" dirty="0">
                <a:latin typeface="Arial"/>
                <a:cs typeface="Arial"/>
              </a:rPr>
              <a:t>Age-Gender Detection </a:t>
            </a:r>
            <a:r>
              <a:rPr sz="5400" b="1" spc="-10" dirty="0">
                <a:latin typeface="Arial"/>
                <a:cs typeface="Arial"/>
              </a:rPr>
              <a:t>System</a:t>
            </a:r>
            <a:endParaRPr sz="5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38698" y="4693957"/>
            <a:ext cx="4696952" cy="13054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Arial MT"/>
                <a:cs typeface="Arial MT"/>
              </a:rPr>
              <a:t>A Comprehensive Guide to Implementation, Advantages, and</a:t>
            </a:r>
            <a:r>
              <a:rPr lang="en-IN" sz="2800" dirty="0">
                <a:latin typeface="Arial MT"/>
                <a:cs typeface="Arial MT"/>
              </a:rPr>
              <a:t> </a:t>
            </a:r>
            <a:r>
              <a:rPr sz="2800" spc="-10" dirty="0">
                <a:latin typeface="Arial MT"/>
                <a:cs typeface="Arial MT"/>
              </a:rPr>
              <a:t>Limitations</a:t>
            </a:r>
            <a:endParaRPr sz="28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44850" y="7708900"/>
            <a:ext cx="3474720" cy="15901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 MT"/>
                <a:cs typeface="Arial MT"/>
              </a:rPr>
              <a:t>P</a:t>
            </a:r>
            <a:r>
              <a:rPr lang="en-IN" sz="2000" dirty="0">
                <a:latin typeface="Arial MT"/>
                <a:cs typeface="Arial MT"/>
              </a:rPr>
              <a:t>repared</a:t>
            </a:r>
            <a:r>
              <a:rPr sz="2000" dirty="0">
                <a:latin typeface="Arial MT"/>
                <a:cs typeface="Arial MT"/>
              </a:rPr>
              <a:t> by</a:t>
            </a:r>
            <a:r>
              <a:rPr lang="en-IN" sz="2000" dirty="0">
                <a:latin typeface="Arial MT"/>
                <a:cs typeface="Arial MT"/>
              </a:rPr>
              <a:t>:</a:t>
            </a:r>
            <a:r>
              <a:rPr sz="2000" dirty="0">
                <a:latin typeface="Arial MT"/>
                <a:cs typeface="Arial MT"/>
              </a:rPr>
              <a:t> </a:t>
            </a:r>
            <a:r>
              <a:rPr lang="en-IN" sz="2000" dirty="0">
                <a:latin typeface="Arial MT"/>
                <a:cs typeface="Arial MT"/>
              </a:rPr>
              <a:t>Abhishek Rawal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Arial MT"/>
                <a:cs typeface="Arial MT"/>
              </a:rPr>
              <a:t>Course : B-Tech CSE(5</a:t>
            </a:r>
            <a:r>
              <a:rPr lang="en-IN" sz="2000" baseline="30000" dirty="0">
                <a:latin typeface="Arial MT"/>
                <a:cs typeface="Arial MT"/>
              </a:rPr>
              <a:t>th</a:t>
            </a:r>
            <a:r>
              <a:rPr lang="en-IN" sz="2000" dirty="0">
                <a:latin typeface="Arial MT"/>
                <a:cs typeface="Arial MT"/>
              </a:rPr>
              <a:t> </a:t>
            </a:r>
            <a:r>
              <a:rPr lang="en-IN" sz="2000" dirty="0" err="1">
                <a:latin typeface="Arial MT"/>
                <a:cs typeface="Arial MT"/>
              </a:rPr>
              <a:t>sem</a:t>
            </a:r>
            <a:r>
              <a:rPr lang="en-IN" sz="2000" dirty="0">
                <a:latin typeface="Arial MT"/>
                <a:cs typeface="Arial MT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Arial MT"/>
                <a:cs typeface="Arial MT"/>
              </a:rPr>
              <a:t>Section: E2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000" dirty="0">
                <a:latin typeface="Arial MT"/>
                <a:cs typeface="Arial MT"/>
              </a:rPr>
              <a:t>Roll No. : 07</a:t>
            </a:r>
            <a:endParaRPr sz="20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000" dirty="0">
                <a:latin typeface="Arial MT"/>
                <a:cs typeface="Arial MT"/>
              </a:rPr>
              <a:t>Date: </a:t>
            </a:r>
            <a:r>
              <a:rPr lang="en-IN" sz="2000" spc="-10" dirty="0">
                <a:latin typeface="Arial MT"/>
                <a:cs typeface="Arial MT"/>
              </a:rPr>
              <a:t>05/01/2025</a:t>
            </a:r>
            <a:endParaRPr sz="20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4455" y="420623"/>
            <a:ext cx="33115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Age-Gender Detection System Project </a:t>
            </a:r>
            <a:r>
              <a:rPr sz="1600" b="1" spc="-10" dirty="0">
                <a:latin typeface="Arial"/>
                <a:cs typeface="Arial"/>
              </a:rPr>
              <a:t>Report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412" y="1140714"/>
            <a:ext cx="108394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Arial"/>
                <a:cs typeface="Arial"/>
              </a:rPr>
              <a:t>Abstract</a:t>
            </a:r>
            <a:endParaRPr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413" y="2049526"/>
            <a:ext cx="6067425" cy="15090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report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provides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in-depth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look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into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Age-Gender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Detection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System.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project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employs</a:t>
            </a:r>
            <a:endParaRPr sz="1200" dirty="0">
              <a:latin typeface="Arial MT"/>
              <a:cs typeface="Arial MT"/>
            </a:endParaRPr>
          </a:p>
          <a:p>
            <a:pPr marL="12700" marR="5080">
              <a:lnSpc>
                <a:spcPct val="214699"/>
              </a:lnSpc>
            </a:pPr>
            <a:r>
              <a:rPr sz="1200" dirty="0">
                <a:latin typeface="Arial MT"/>
                <a:cs typeface="Arial MT"/>
              </a:rPr>
              <a:t>deep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learning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techniques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computer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vision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libraries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accurately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determine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age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group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and </a:t>
            </a:r>
            <a:r>
              <a:rPr sz="1200" dirty="0">
                <a:latin typeface="Arial MT"/>
                <a:cs typeface="Arial MT"/>
              </a:rPr>
              <a:t>gender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individuals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based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facial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images.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report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outlines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system's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architecture, </a:t>
            </a:r>
            <a:r>
              <a:rPr sz="1200" dirty="0">
                <a:latin typeface="Arial MT"/>
                <a:cs typeface="Arial MT"/>
              </a:rPr>
              <a:t>implementation,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real-</a:t>
            </a:r>
            <a:r>
              <a:rPr sz="1200" dirty="0">
                <a:latin typeface="Arial MT"/>
                <a:cs typeface="Arial MT"/>
              </a:rPr>
              <a:t>world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applications.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413" y="3840607"/>
            <a:ext cx="159258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1. </a:t>
            </a:r>
            <a:r>
              <a:rPr sz="1600" b="1" spc="-10" dirty="0">
                <a:latin typeface="Arial"/>
                <a:cs typeface="Arial"/>
              </a:rPr>
              <a:t>Introduction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412" y="4216237"/>
            <a:ext cx="6549938" cy="15542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Age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Gender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Detection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essential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part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computer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vision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systems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applications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marketing,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healthcare,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security.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involves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identifying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person's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demographic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features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facial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images.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increasing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demand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personalized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experiences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this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vital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tool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AI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machine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learning.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413" y="6180709"/>
            <a:ext cx="2175637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2. Problem </a:t>
            </a:r>
            <a:r>
              <a:rPr sz="1600" b="1" spc="-10" dirty="0">
                <a:latin typeface="Arial"/>
                <a:cs typeface="Arial"/>
              </a:rPr>
              <a:t>Statement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3412" y="6632828"/>
            <a:ext cx="6525259" cy="11120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key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challenges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Age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Gender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Detection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include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variability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facial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features,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lighting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conditions,</a:t>
            </a:r>
            <a:endParaRPr sz="1200" dirty="0">
              <a:latin typeface="Arial MT"/>
              <a:cs typeface="Arial MT"/>
            </a:endParaRPr>
          </a:p>
          <a:p>
            <a:pPr marL="12700" marR="5080">
              <a:lnSpc>
                <a:spcPct val="214800"/>
              </a:lnSpc>
            </a:pP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cultural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differences.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Addressing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challenges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robust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ensures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accuracy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real-</a:t>
            </a:r>
            <a:r>
              <a:rPr sz="1200" spc="-20" dirty="0">
                <a:latin typeface="Arial MT"/>
                <a:cs typeface="Arial MT"/>
              </a:rPr>
              <a:t>time </a:t>
            </a:r>
            <a:r>
              <a:rPr sz="1200" spc="-10" dirty="0">
                <a:latin typeface="Arial MT"/>
                <a:cs typeface="Arial MT"/>
              </a:rPr>
              <a:t>applicability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663" y="8144459"/>
            <a:ext cx="233997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3.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Technologies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Used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7369" y="8624857"/>
            <a:ext cx="233997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- **Programming Language**: </a:t>
            </a:r>
            <a:r>
              <a:rPr sz="1200" spc="-10" dirty="0">
                <a:latin typeface="Arial MT"/>
                <a:cs typeface="Arial MT"/>
              </a:rPr>
              <a:t>Python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2487" y="312133"/>
            <a:ext cx="33115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Age-Gender Detection System Project </a:t>
            </a:r>
            <a:r>
              <a:rPr sz="1600" b="1" spc="-10" dirty="0">
                <a:latin typeface="Arial"/>
                <a:cs typeface="Arial"/>
              </a:rPr>
              <a:t>Report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413" y="1149603"/>
            <a:ext cx="3394837" cy="236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indent="-84455">
              <a:lnSpc>
                <a:spcPct val="100000"/>
              </a:lnSpc>
              <a:spcBef>
                <a:spcPts val="100"/>
              </a:spcBef>
              <a:buChar char="-"/>
              <a:tabLst>
                <a:tab pos="97155" algn="l"/>
              </a:tabLst>
            </a:pPr>
            <a:r>
              <a:rPr sz="1200" spc="-10" dirty="0">
                <a:latin typeface="Arial MT"/>
                <a:cs typeface="Arial MT"/>
              </a:rPr>
              <a:t>**Libraries**: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Font typeface="Arial MT"/>
              <a:buChar char="-"/>
            </a:pPr>
            <a:endParaRPr sz="1200" dirty="0">
              <a:latin typeface="Arial MT"/>
              <a:cs typeface="Arial MT"/>
            </a:endParaRPr>
          </a:p>
          <a:p>
            <a:pPr marL="174625" lvl="1" indent="-84455">
              <a:lnSpc>
                <a:spcPct val="100000"/>
              </a:lnSpc>
              <a:spcBef>
                <a:spcPts val="5"/>
              </a:spcBef>
              <a:buChar char="-"/>
              <a:tabLst>
                <a:tab pos="174625" algn="l"/>
              </a:tabLst>
            </a:pPr>
            <a:r>
              <a:rPr sz="1200" dirty="0">
                <a:latin typeface="Arial MT"/>
                <a:cs typeface="Arial MT"/>
              </a:rPr>
              <a:t>OpenCV: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image</a:t>
            </a:r>
            <a:r>
              <a:rPr sz="1200" spc="-10" dirty="0">
                <a:latin typeface="Arial MT"/>
                <a:cs typeface="Arial MT"/>
              </a:rPr>
              <a:t> processing.</a:t>
            </a:r>
            <a:endParaRPr sz="12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45"/>
              </a:spcBef>
              <a:buFont typeface="Arial MT"/>
              <a:buChar char="-"/>
            </a:pPr>
            <a:endParaRPr sz="1200" dirty="0">
              <a:latin typeface="Arial MT"/>
              <a:cs typeface="Arial MT"/>
            </a:endParaRPr>
          </a:p>
          <a:p>
            <a:pPr marL="174625" lvl="1" indent="-84455">
              <a:lnSpc>
                <a:spcPct val="100000"/>
              </a:lnSpc>
              <a:spcBef>
                <a:spcPts val="5"/>
              </a:spcBef>
              <a:buChar char="-"/>
              <a:tabLst>
                <a:tab pos="174625" algn="l"/>
              </a:tabLst>
            </a:pPr>
            <a:r>
              <a:rPr sz="1200" spc="-10" dirty="0">
                <a:latin typeface="Arial MT"/>
                <a:cs typeface="Arial MT"/>
              </a:rPr>
              <a:t>TensorFlow/Keras:</a:t>
            </a:r>
            <a:r>
              <a:rPr sz="1200" dirty="0">
                <a:latin typeface="Arial MT"/>
                <a:cs typeface="Arial MT"/>
              </a:rPr>
              <a:t> For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deep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learning </a:t>
            </a:r>
            <a:r>
              <a:rPr sz="1200" spc="-10" dirty="0">
                <a:latin typeface="Arial MT"/>
                <a:cs typeface="Arial MT"/>
              </a:rPr>
              <a:t>models.</a:t>
            </a:r>
            <a:endParaRPr sz="12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45"/>
              </a:spcBef>
              <a:buFont typeface="Arial MT"/>
              <a:buChar char="-"/>
            </a:pPr>
            <a:endParaRPr sz="1200" dirty="0">
              <a:latin typeface="Arial MT"/>
              <a:cs typeface="Arial MT"/>
            </a:endParaRPr>
          </a:p>
          <a:p>
            <a:pPr marL="174625" lvl="1" indent="-84455">
              <a:lnSpc>
                <a:spcPct val="100000"/>
              </a:lnSpc>
              <a:spcBef>
                <a:spcPts val="5"/>
              </a:spcBef>
              <a:buChar char="-"/>
              <a:tabLst>
                <a:tab pos="174625" algn="l"/>
              </a:tabLst>
            </a:pPr>
            <a:r>
              <a:rPr sz="1200" dirty="0">
                <a:latin typeface="Arial MT"/>
                <a:cs typeface="Arial MT"/>
              </a:rPr>
              <a:t>NumPy</a:t>
            </a:r>
            <a:r>
              <a:rPr sz="1200" spc="-3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Pandas: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handling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preprocessing.</a:t>
            </a:r>
            <a:endParaRPr sz="12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45"/>
              </a:spcBef>
              <a:buFont typeface="Arial MT"/>
              <a:buChar char="-"/>
            </a:pPr>
            <a:endParaRPr sz="1200" dirty="0">
              <a:latin typeface="Arial MT"/>
              <a:cs typeface="Arial MT"/>
            </a:endParaRPr>
          </a:p>
          <a:p>
            <a:pPr marL="174625" lvl="1" indent="-84455">
              <a:lnSpc>
                <a:spcPct val="100000"/>
              </a:lnSpc>
              <a:buChar char="-"/>
              <a:tabLst>
                <a:tab pos="174625" algn="l"/>
              </a:tabLst>
            </a:pPr>
            <a:r>
              <a:rPr sz="1200" dirty="0">
                <a:latin typeface="Arial MT"/>
                <a:cs typeface="Arial MT"/>
              </a:rPr>
              <a:t>Matplotlib: For data </a:t>
            </a:r>
            <a:r>
              <a:rPr sz="1200" spc="-10" dirty="0">
                <a:latin typeface="Arial MT"/>
                <a:cs typeface="Arial MT"/>
              </a:rPr>
              <a:t>visualization.</a:t>
            </a:r>
            <a:endParaRPr sz="1200" dirty="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250"/>
              </a:spcBef>
              <a:buFont typeface="Arial MT"/>
              <a:buChar char="-"/>
            </a:pPr>
            <a:endParaRPr sz="1200" dirty="0">
              <a:latin typeface="Arial MT"/>
              <a:cs typeface="Arial MT"/>
            </a:endParaRPr>
          </a:p>
          <a:p>
            <a:pPr marL="97155" indent="-84455">
              <a:lnSpc>
                <a:spcPct val="100000"/>
              </a:lnSpc>
              <a:buChar char="-"/>
              <a:tabLst>
                <a:tab pos="97155" algn="l"/>
              </a:tabLst>
            </a:pPr>
            <a:r>
              <a:rPr sz="1200" dirty="0">
                <a:latin typeface="Arial MT"/>
                <a:cs typeface="Arial MT"/>
              </a:rPr>
              <a:t>**Tools**: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Jupyter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Notebook/VS</a:t>
            </a:r>
            <a:r>
              <a:rPr sz="1200" spc="-20" dirty="0">
                <a:latin typeface="Arial MT"/>
                <a:cs typeface="Arial MT"/>
              </a:rPr>
              <a:t> Code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412" y="3660647"/>
            <a:ext cx="226948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4. Dataset </a:t>
            </a:r>
            <a:r>
              <a:rPr sz="1400" b="1" spc="-10" dirty="0">
                <a:latin typeface="Arial"/>
                <a:cs typeface="Arial"/>
              </a:rPr>
              <a:t>Overview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9138" y="4077151"/>
            <a:ext cx="6794500" cy="13567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Datasets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such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lang="en-IN" sz="1200" spc="210" dirty="0" err="1">
                <a:latin typeface="Arial MT"/>
                <a:cs typeface="Arial MT"/>
              </a:rPr>
              <a:t>Kagle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Adience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provide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labeled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images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training</a:t>
            </a:r>
            <a:r>
              <a:rPr sz="1200" spc="2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age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gender</a:t>
            </a:r>
            <a:r>
              <a:rPr sz="1200" spc="21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models.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Arial MT"/>
                <a:cs typeface="Arial MT"/>
              </a:rPr>
              <a:t>Preprocessing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5"/>
              </a:spcBef>
            </a:pP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dirty="0">
                <a:latin typeface="Arial MT"/>
                <a:cs typeface="Arial MT"/>
              </a:rPr>
              <a:t>steps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include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resizing,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normalization,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augmentation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enhance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dataset's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quality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generalization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4719" y="5993638"/>
            <a:ext cx="2268181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5. System </a:t>
            </a:r>
            <a:r>
              <a:rPr sz="1400" b="1" spc="-10" dirty="0">
                <a:latin typeface="Arial"/>
                <a:cs typeface="Arial"/>
              </a:rPr>
              <a:t>Architecture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102" y="6323804"/>
            <a:ext cx="2269490" cy="2369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system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involves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several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stages: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 dirty="0">
              <a:latin typeface="Arial MT"/>
              <a:cs typeface="Arial MT"/>
            </a:endParaRPr>
          </a:p>
          <a:p>
            <a:pPr marL="167005" indent="-154305">
              <a:lnSpc>
                <a:spcPct val="100000"/>
              </a:lnSpc>
              <a:buAutoNum type="arabicPeriod"/>
              <a:tabLst>
                <a:tab pos="167005" algn="l"/>
              </a:tabLst>
            </a:pPr>
            <a:r>
              <a:rPr sz="1200" dirty="0">
                <a:latin typeface="Arial MT"/>
                <a:cs typeface="Arial MT"/>
              </a:rPr>
              <a:t>Input </a:t>
            </a:r>
            <a:r>
              <a:rPr sz="1200" spc="-10" dirty="0">
                <a:latin typeface="Arial MT"/>
                <a:cs typeface="Arial MT"/>
              </a:rPr>
              <a:t>Image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Font typeface="Arial MT"/>
              <a:buAutoNum type="arabicPeriod"/>
            </a:pPr>
            <a:endParaRPr sz="1200" dirty="0">
              <a:latin typeface="Arial MT"/>
              <a:cs typeface="Arial MT"/>
            </a:endParaRPr>
          </a:p>
          <a:p>
            <a:pPr marL="167005" indent="-1543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7005" algn="l"/>
              </a:tabLst>
            </a:pPr>
            <a:r>
              <a:rPr sz="1200" spc="-10" dirty="0">
                <a:latin typeface="Arial MT"/>
                <a:cs typeface="Arial MT"/>
              </a:rPr>
              <a:t>Preprocessing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Font typeface="Arial MT"/>
              <a:buAutoNum type="arabicPeriod"/>
            </a:pPr>
            <a:endParaRPr sz="1200" dirty="0">
              <a:latin typeface="Arial MT"/>
              <a:cs typeface="Arial MT"/>
            </a:endParaRPr>
          </a:p>
          <a:p>
            <a:pPr marL="167005" indent="-1543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7005" algn="l"/>
              </a:tabLst>
            </a:pPr>
            <a:r>
              <a:rPr sz="1200" dirty="0">
                <a:latin typeface="Arial MT"/>
                <a:cs typeface="Arial MT"/>
              </a:rPr>
              <a:t>Feature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Extraction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using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spc="-25" dirty="0">
                <a:latin typeface="Arial MT"/>
                <a:cs typeface="Arial MT"/>
              </a:rPr>
              <a:t>CNN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Font typeface="Arial MT"/>
              <a:buAutoNum type="arabicPeriod"/>
            </a:pPr>
            <a:endParaRPr sz="1200" dirty="0">
              <a:latin typeface="Arial MT"/>
              <a:cs typeface="Arial MT"/>
            </a:endParaRPr>
          </a:p>
          <a:p>
            <a:pPr marL="167005" indent="-15430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7005" algn="l"/>
              </a:tabLst>
            </a:pPr>
            <a:r>
              <a:rPr sz="1200" dirty="0">
                <a:latin typeface="Arial MT"/>
                <a:cs typeface="Arial MT"/>
              </a:rPr>
              <a:t>Age-Gender </a:t>
            </a:r>
            <a:r>
              <a:rPr sz="1200" spc="-10" dirty="0">
                <a:latin typeface="Arial MT"/>
                <a:cs typeface="Arial MT"/>
              </a:rPr>
              <a:t>Classification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Font typeface="Arial MT"/>
              <a:buAutoNum type="arabicPeriod"/>
            </a:pPr>
            <a:endParaRPr sz="1200" dirty="0">
              <a:latin typeface="Arial MT"/>
              <a:cs typeface="Arial MT"/>
            </a:endParaRPr>
          </a:p>
          <a:p>
            <a:pPr marL="167005" indent="-154305">
              <a:lnSpc>
                <a:spcPct val="100000"/>
              </a:lnSpc>
              <a:buAutoNum type="arabicPeriod"/>
              <a:tabLst>
                <a:tab pos="167005" algn="l"/>
              </a:tabLst>
            </a:pPr>
            <a:r>
              <a:rPr sz="1200" dirty="0">
                <a:latin typeface="Arial MT"/>
                <a:cs typeface="Arial MT"/>
              </a:rPr>
              <a:t>Output </a:t>
            </a:r>
            <a:r>
              <a:rPr sz="1200" spc="-10" dirty="0">
                <a:latin typeface="Arial MT"/>
                <a:cs typeface="Arial MT"/>
              </a:rPr>
              <a:t>Display</a:t>
            </a:r>
            <a:endParaRPr sz="1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4455" y="420623"/>
            <a:ext cx="33115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Age-Gender Detection System Project </a:t>
            </a:r>
            <a:r>
              <a:rPr sz="1600" b="1" spc="-10" dirty="0">
                <a:latin typeface="Arial"/>
                <a:cs typeface="Arial"/>
              </a:rPr>
              <a:t>Report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413" y="1140714"/>
            <a:ext cx="225183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6.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Implementation</a:t>
            </a:r>
            <a:r>
              <a:rPr sz="1400" b="1" spc="2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Details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1000" y="1520527"/>
            <a:ext cx="6794500" cy="17763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7005" indent="-15430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67005" algn="l"/>
              </a:tabLst>
            </a:pPr>
            <a:r>
              <a:rPr sz="1200" dirty="0">
                <a:latin typeface="Arial MT"/>
                <a:cs typeface="Arial MT"/>
              </a:rPr>
              <a:t>**Data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Preprocessing**: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Images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resized,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normalized,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augmented.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Font typeface="Arial MT"/>
              <a:buAutoNum type="arabicPeriod"/>
            </a:pPr>
            <a:endParaRPr sz="1200" dirty="0">
              <a:latin typeface="Arial MT"/>
              <a:cs typeface="Arial MT"/>
            </a:endParaRPr>
          </a:p>
          <a:p>
            <a:pPr marL="167005" indent="-154305">
              <a:lnSpc>
                <a:spcPct val="100000"/>
              </a:lnSpc>
              <a:buAutoNum type="arabicPeriod"/>
              <a:tabLst>
                <a:tab pos="167005" algn="l"/>
              </a:tabLst>
            </a:pPr>
            <a:r>
              <a:rPr sz="1200" dirty="0">
                <a:latin typeface="Arial MT"/>
                <a:cs typeface="Arial MT"/>
              </a:rPr>
              <a:t>**Model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Selection**: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Pre-trained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like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MobileNet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or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VGGFace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are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utilized.</a:t>
            </a:r>
            <a:endParaRPr sz="1200" dirty="0">
              <a:latin typeface="Arial MT"/>
              <a:cs typeface="Arial MT"/>
            </a:endParaRPr>
          </a:p>
          <a:p>
            <a:pPr marL="12700" marR="5080" indent="197485">
              <a:lnSpc>
                <a:spcPct val="214699"/>
              </a:lnSpc>
              <a:buAutoNum type="arabicPeriod"/>
              <a:tabLst>
                <a:tab pos="210185" algn="l"/>
              </a:tabLst>
            </a:pPr>
            <a:r>
              <a:rPr sz="1200" dirty="0">
                <a:latin typeface="Arial MT"/>
                <a:cs typeface="Arial MT"/>
              </a:rPr>
              <a:t>**Training</a:t>
            </a:r>
            <a:r>
              <a:rPr sz="1200" spc="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Evaluation**:</a:t>
            </a:r>
            <a:r>
              <a:rPr sz="1200" spc="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</a:t>
            </a:r>
            <a:r>
              <a:rPr sz="1200" spc="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trained</a:t>
            </a:r>
            <a:r>
              <a:rPr sz="1200" spc="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</a:t>
            </a:r>
            <a:r>
              <a:rPr sz="1200" spc="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categorical</a:t>
            </a:r>
            <a:r>
              <a:rPr sz="1200" spc="3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cross-entropy</a:t>
            </a:r>
            <a:r>
              <a:rPr sz="1200" spc="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loss</a:t>
            </a:r>
            <a:r>
              <a:rPr sz="1200" spc="3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320" dirty="0">
                <a:latin typeface="Arial MT"/>
                <a:cs typeface="Arial MT"/>
              </a:rPr>
              <a:t> </a:t>
            </a:r>
            <a:r>
              <a:rPr sz="1200" spc="-20" dirty="0">
                <a:latin typeface="Arial MT"/>
                <a:cs typeface="Arial MT"/>
              </a:rPr>
              <a:t>Adam </a:t>
            </a:r>
            <a:r>
              <a:rPr sz="1200" spc="-10" dirty="0">
                <a:latin typeface="Arial MT"/>
                <a:cs typeface="Arial MT"/>
              </a:rPr>
              <a:t>optimizer.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Font typeface="Arial MT"/>
              <a:buAutoNum type="arabicPeriod"/>
            </a:pPr>
            <a:endParaRPr sz="1100" dirty="0">
              <a:latin typeface="Arial MT"/>
              <a:cs typeface="Arial MT"/>
            </a:endParaRPr>
          </a:p>
          <a:p>
            <a:pPr marL="167005" indent="-154305">
              <a:lnSpc>
                <a:spcPct val="100000"/>
              </a:lnSpc>
              <a:buAutoNum type="arabicPeriod"/>
              <a:tabLst>
                <a:tab pos="167005" algn="l"/>
              </a:tabLst>
            </a:pPr>
            <a:r>
              <a:rPr sz="1200" dirty="0">
                <a:latin typeface="Arial MT"/>
                <a:cs typeface="Arial MT"/>
              </a:rPr>
              <a:t>**Testing**: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evaluated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unseen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test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data.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000" y="3777414"/>
            <a:ext cx="421132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400" b="1" dirty="0">
                <a:latin typeface="Arial MT"/>
                <a:cs typeface="Arial MT"/>
              </a:rPr>
              <a:t>CODE SNIPPETS</a:t>
            </a:r>
            <a:endParaRPr sz="1400" b="1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412" y="4920615"/>
            <a:ext cx="202323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7.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Results</a:t>
            </a:r>
            <a:r>
              <a:rPr sz="1400" b="1" spc="-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and</a:t>
            </a:r>
            <a:r>
              <a:rPr sz="1400" b="1" spc="-10" dirty="0">
                <a:latin typeface="Arial"/>
                <a:cs typeface="Arial"/>
              </a:rPr>
              <a:t> Analysis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413" y="5829554"/>
            <a:ext cx="6330950" cy="78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model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achieved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accuracy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test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dataset.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Metrics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such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precision,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recall,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F1-</a:t>
            </a:r>
            <a:r>
              <a:rPr sz="1200" spc="-10" dirty="0">
                <a:latin typeface="Arial MT"/>
                <a:cs typeface="Arial MT"/>
              </a:rPr>
              <a:t>score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demonstrate the system's </a:t>
            </a:r>
            <a:r>
              <a:rPr sz="1200" spc="-10" dirty="0">
                <a:latin typeface="Arial MT"/>
                <a:cs typeface="Arial MT"/>
              </a:rPr>
              <a:t>reliability.</a:t>
            </a:r>
            <a:endParaRPr sz="1200" dirty="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6919976"/>
            <a:ext cx="6400800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600" b="1" dirty="0">
                <a:latin typeface="Arial MT"/>
                <a:cs typeface="Arial MT"/>
              </a:rPr>
              <a:t>OUTPUT:</a:t>
            </a:r>
            <a:endParaRPr sz="1600" b="1" dirty="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347" y="7897154"/>
            <a:ext cx="1245743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8. </a:t>
            </a:r>
            <a:r>
              <a:rPr sz="1400" b="1" spc="-10" dirty="0">
                <a:latin typeface="Arial"/>
                <a:cs typeface="Arial"/>
              </a:rPr>
              <a:t>Advantages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3413" y="8529573"/>
            <a:ext cx="4591685" cy="11721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indent="-84455">
              <a:lnSpc>
                <a:spcPct val="100000"/>
              </a:lnSpc>
              <a:spcBef>
                <a:spcPts val="100"/>
              </a:spcBef>
              <a:buChar char="-"/>
              <a:tabLst>
                <a:tab pos="97155" algn="l"/>
              </a:tabLst>
            </a:pPr>
            <a:r>
              <a:rPr sz="1200" dirty="0">
                <a:latin typeface="Arial MT"/>
                <a:cs typeface="Arial MT"/>
              </a:rPr>
              <a:t>Fast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accurate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detection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of</a:t>
            </a:r>
            <a:r>
              <a:rPr sz="1200" spc="-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age</a:t>
            </a:r>
            <a:r>
              <a:rPr sz="1200" spc="-1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10" dirty="0">
                <a:latin typeface="Arial MT"/>
                <a:cs typeface="Arial MT"/>
              </a:rPr>
              <a:t> gender.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Font typeface="Arial MT"/>
              <a:buChar char="-"/>
            </a:pPr>
            <a:endParaRPr sz="1200" dirty="0">
              <a:latin typeface="Arial MT"/>
              <a:cs typeface="Arial MT"/>
            </a:endParaRPr>
          </a:p>
          <a:p>
            <a:pPr marL="97155" indent="-84455">
              <a:lnSpc>
                <a:spcPct val="100000"/>
              </a:lnSpc>
              <a:spcBef>
                <a:spcPts val="5"/>
              </a:spcBef>
              <a:buChar char="-"/>
              <a:tabLst>
                <a:tab pos="97155" algn="l"/>
              </a:tabLst>
            </a:pPr>
            <a:r>
              <a:rPr sz="1200" spc="-10" dirty="0">
                <a:latin typeface="Arial MT"/>
                <a:cs typeface="Arial MT"/>
              </a:rPr>
              <a:t>Real-</a:t>
            </a:r>
            <a:r>
              <a:rPr sz="1200" dirty="0">
                <a:latin typeface="Arial MT"/>
                <a:cs typeface="Arial MT"/>
              </a:rPr>
              <a:t>time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application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capability.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Font typeface="Arial MT"/>
              <a:buChar char="-"/>
            </a:pPr>
            <a:endParaRPr sz="1200" dirty="0">
              <a:latin typeface="Arial MT"/>
              <a:cs typeface="Arial MT"/>
            </a:endParaRPr>
          </a:p>
          <a:p>
            <a:pPr marL="97155" indent="-84455">
              <a:lnSpc>
                <a:spcPct val="100000"/>
              </a:lnSpc>
              <a:spcBef>
                <a:spcPts val="5"/>
              </a:spcBef>
              <a:buChar char="-"/>
              <a:tabLst>
                <a:tab pos="97155" algn="l"/>
              </a:tabLst>
            </a:pPr>
            <a:r>
              <a:rPr sz="1200" dirty="0">
                <a:latin typeface="Arial MT"/>
                <a:cs typeface="Arial MT"/>
              </a:rPr>
              <a:t>Usable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diverse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industries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such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marketing,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security,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healthcare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2C1D159-5C3F-49DF-AA6C-0D46ED07B1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80" y="3425469"/>
            <a:ext cx="4019835" cy="22611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45851A-2C00-4E38-8C14-D5B5ECEFED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180" y="6241897"/>
            <a:ext cx="3913758" cy="220148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0912" y="165100"/>
            <a:ext cx="3311525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dirty="0">
                <a:latin typeface="Arial"/>
                <a:cs typeface="Arial"/>
              </a:rPr>
              <a:t>Age-Gender Detection System Project </a:t>
            </a:r>
            <a:r>
              <a:rPr sz="1600" b="1" spc="-10" dirty="0">
                <a:latin typeface="Arial"/>
                <a:cs typeface="Arial"/>
              </a:rPr>
              <a:t>Report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3412" y="1047528"/>
            <a:ext cx="1587499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9. </a:t>
            </a:r>
            <a:r>
              <a:rPr sz="1400" b="1" spc="-10" dirty="0">
                <a:latin typeface="Arial"/>
                <a:cs typeface="Arial"/>
              </a:rPr>
              <a:t>Limitations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1973" y="1454835"/>
            <a:ext cx="3317875" cy="11977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indent="-84455">
              <a:lnSpc>
                <a:spcPct val="100000"/>
              </a:lnSpc>
              <a:spcBef>
                <a:spcPts val="100"/>
              </a:spcBef>
              <a:buChar char="-"/>
              <a:tabLst>
                <a:tab pos="97155" algn="l"/>
              </a:tabLst>
            </a:pPr>
            <a:r>
              <a:rPr sz="1200" dirty="0">
                <a:latin typeface="Arial MT"/>
                <a:cs typeface="Arial MT"/>
              </a:rPr>
              <a:t>High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dependency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high-</a:t>
            </a:r>
            <a:r>
              <a:rPr sz="1200" dirty="0">
                <a:latin typeface="Arial MT"/>
                <a:cs typeface="Arial MT"/>
              </a:rPr>
              <a:t>quality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datasets.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Font typeface="Arial MT"/>
              <a:buChar char="-"/>
            </a:pPr>
            <a:endParaRPr sz="1200" dirty="0">
              <a:latin typeface="Arial MT"/>
              <a:cs typeface="Arial MT"/>
            </a:endParaRPr>
          </a:p>
          <a:p>
            <a:pPr marL="97155" indent="-84455">
              <a:lnSpc>
                <a:spcPct val="100000"/>
              </a:lnSpc>
              <a:buChar char="-"/>
              <a:tabLst>
                <a:tab pos="97155" algn="l"/>
              </a:tabLst>
            </a:pPr>
            <a:r>
              <a:rPr sz="1200" spc="-10" dirty="0">
                <a:latin typeface="Arial MT"/>
                <a:cs typeface="Arial MT"/>
              </a:rPr>
              <a:t>Computationally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expensive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for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real-time</a:t>
            </a:r>
            <a:r>
              <a:rPr sz="1200" spc="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processing.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Font typeface="Arial MT"/>
              <a:buChar char="-"/>
            </a:pPr>
            <a:endParaRPr sz="1200" dirty="0">
              <a:latin typeface="Arial MT"/>
              <a:cs typeface="Arial MT"/>
            </a:endParaRPr>
          </a:p>
          <a:p>
            <a:pPr marL="97155" indent="-84455">
              <a:lnSpc>
                <a:spcPct val="100000"/>
              </a:lnSpc>
              <a:buChar char="-"/>
              <a:tabLst>
                <a:tab pos="97155" algn="l"/>
              </a:tabLst>
            </a:pPr>
            <a:r>
              <a:rPr sz="1200" dirty="0">
                <a:latin typeface="Arial MT"/>
                <a:cs typeface="Arial MT"/>
              </a:rPr>
              <a:t>Sensitive</a:t>
            </a:r>
            <a:r>
              <a:rPr sz="1200" spc="-3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to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variations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in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lighting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occlusion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412" y="3437067"/>
            <a:ext cx="1489837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10. </a:t>
            </a:r>
            <a:r>
              <a:rPr sz="1400" b="1" spc="-10" dirty="0">
                <a:latin typeface="Arial"/>
                <a:cs typeface="Arial"/>
              </a:rPr>
              <a:t>Conclusion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411" y="3836529"/>
            <a:ext cx="6486525" cy="9746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 MT"/>
                <a:cs typeface="Arial MT"/>
              </a:rPr>
              <a:t>The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Age-Gender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Detection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System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successfully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detects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demographic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features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with</a:t>
            </a:r>
            <a:r>
              <a:rPr sz="1200" spc="-2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high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accuracy.</a:t>
            </a:r>
            <a:endParaRPr sz="12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2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 MT"/>
                <a:cs typeface="Arial MT"/>
              </a:rPr>
              <a:t>Future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improvements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can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focus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on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reducing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computational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requirements</a:t>
            </a:r>
            <a:r>
              <a:rPr sz="1200" spc="-15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and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addressing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dirty="0">
                <a:latin typeface="Arial MT"/>
                <a:cs typeface="Arial MT"/>
              </a:rPr>
              <a:t>dataset</a:t>
            </a:r>
            <a:r>
              <a:rPr sz="1200" spc="-20" dirty="0">
                <a:latin typeface="Arial MT"/>
                <a:cs typeface="Arial MT"/>
              </a:rPr>
              <a:t> </a:t>
            </a:r>
            <a:r>
              <a:rPr sz="1200" spc="-10" dirty="0">
                <a:latin typeface="Arial MT"/>
                <a:cs typeface="Arial MT"/>
              </a:rPr>
              <a:t>biases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411" y="5486217"/>
            <a:ext cx="158750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Arial"/>
                <a:cs typeface="Arial"/>
              </a:rPr>
              <a:t>11. </a:t>
            </a:r>
            <a:r>
              <a:rPr sz="1400" b="1" spc="-10" dirty="0">
                <a:latin typeface="Arial"/>
                <a:cs typeface="Arial"/>
              </a:rPr>
              <a:t>References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36758" y="5851753"/>
            <a:ext cx="4450715" cy="13696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155" indent="-84455">
              <a:lnSpc>
                <a:spcPct val="100000"/>
              </a:lnSpc>
              <a:spcBef>
                <a:spcPts val="100"/>
              </a:spcBef>
              <a:buChar char="-"/>
              <a:tabLst>
                <a:tab pos="97155" algn="l"/>
              </a:tabLst>
            </a:pPr>
            <a:r>
              <a:rPr sz="1400" dirty="0">
                <a:latin typeface="Arial MT"/>
                <a:cs typeface="Arial MT"/>
              </a:rPr>
              <a:t>IMDB-WIKI Dataset: https://data.vision.ee.ethz.ch/cvl/rrothe/imdb-</a:t>
            </a:r>
            <a:r>
              <a:rPr sz="1400" spc="-10" dirty="0">
                <a:latin typeface="Arial MT"/>
                <a:cs typeface="Arial MT"/>
              </a:rPr>
              <a:t>wiki/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0"/>
              </a:spcBef>
              <a:buFont typeface="Arial MT"/>
              <a:buChar char="-"/>
            </a:pPr>
            <a:endParaRPr sz="1400" dirty="0">
              <a:latin typeface="Arial MT"/>
              <a:cs typeface="Arial MT"/>
            </a:endParaRPr>
          </a:p>
          <a:p>
            <a:pPr marL="97155" indent="-84455">
              <a:lnSpc>
                <a:spcPct val="100000"/>
              </a:lnSpc>
              <a:buChar char="-"/>
              <a:tabLst>
                <a:tab pos="97155" algn="l"/>
              </a:tabLst>
            </a:pPr>
            <a:r>
              <a:rPr sz="1400" dirty="0">
                <a:latin typeface="Arial MT"/>
                <a:cs typeface="Arial MT"/>
              </a:rPr>
              <a:t>OpenCV</a:t>
            </a:r>
            <a:r>
              <a:rPr sz="1400" spc="-25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Documentation:</a:t>
            </a:r>
            <a:r>
              <a:rPr sz="1400" spc="-2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</a:rPr>
              <a:t>https://opencv.org/</a:t>
            </a:r>
            <a:endParaRPr sz="14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Font typeface="Arial MT"/>
              <a:buChar char="-"/>
            </a:pPr>
            <a:endParaRPr sz="1400" dirty="0">
              <a:latin typeface="Arial MT"/>
              <a:cs typeface="Arial MT"/>
            </a:endParaRPr>
          </a:p>
          <a:p>
            <a:pPr marL="97155" indent="-84455">
              <a:lnSpc>
                <a:spcPct val="100000"/>
              </a:lnSpc>
              <a:spcBef>
                <a:spcPts val="5"/>
              </a:spcBef>
              <a:buChar char="-"/>
              <a:tabLst>
                <a:tab pos="97155" algn="l"/>
              </a:tabLst>
            </a:pPr>
            <a:r>
              <a:rPr sz="1400" dirty="0">
                <a:latin typeface="Arial MT"/>
                <a:cs typeface="Arial MT"/>
              </a:rPr>
              <a:t>TensorFlow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Documentation:</a:t>
            </a:r>
            <a:r>
              <a:rPr sz="1400" spc="-30" dirty="0">
                <a:latin typeface="Arial MT"/>
                <a:cs typeface="Arial MT"/>
              </a:rPr>
              <a:t> </a:t>
            </a:r>
            <a:r>
              <a:rPr sz="1400" spc="-10" dirty="0">
                <a:latin typeface="Arial MT"/>
                <a:cs typeface="Arial MT"/>
                <a:hlinkClick r:id="rId2"/>
              </a:rPr>
              <a:t>https://www.tensorflow.org/</a:t>
            </a:r>
            <a:endParaRPr sz="14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532</Words>
  <Application>Microsoft Office PowerPoint</Application>
  <PresentationFormat>Custom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MT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</dc:creator>
  <cp:lastModifiedBy>hp</cp:lastModifiedBy>
  <cp:revision>6</cp:revision>
  <dcterms:created xsi:type="dcterms:W3CDTF">2025-01-09T13:30:55Z</dcterms:created>
  <dcterms:modified xsi:type="dcterms:W3CDTF">2025-01-09T13:59:53Z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2025-01-09T00:00:00Z</vt:filetime>
  </property>
  <property fmtid="{D5CDD505-2E9C-101B-9397-08002B2CF9AE}" pid="3" name="Producer">
    <vt:lpwstr>PyFPDF 1.7.2 http://pyfpdf.googlecode.com/</vt:lpwstr>
  </property>
  <property fmtid="{D5CDD505-2E9C-101B-9397-08002B2CF9AE}" pid="4" name="LastSaved">
    <vt:filetime>2025-01-09T00:00:00Z</vt:filetime>
  </property>
</Properties>
</file>