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1"/>
  </p:notesMasterIdLst>
  <p:sldIdLst>
    <p:sldId id="291" r:id="rId2"/>
    <p:sldId id="292" r:id="rId3"/>
    <p:sldId id="262" r:id="rId4"/>
    <p:sldId id="295" r:id="rId5"/>
    <p:sldId id="293" r:id="rId6"/>
    <p:sldId id="257" r:id="rId7"/>
    <p:sldId id="260" r:id="rId8"/>
    <p:sldId id="290" r:id="rId9"/>
    <p:sldId id="280" r:id="rId10"/>
    <p:sldId id="264" r:id="rId11"/>
    <p:sldId id="268" r:id="rId12"/>
    <p:sldId id="296" r:id="rId13"/>
    <p:sldId id="297" r:id="rId14"/>
    <p:sldId id="298" r:id="rId15"/>
    <p:sldId id="274" r:id="rId16"/>
    <p:sldId id="279" r:id="rId17"/>
    <p:sldId id="294" r:id="rId18"/>
    <p:sldId id="299" r:id="rId19"/>
    <p:sldId id="284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Lucida Calligraphy" panose="03010101010101010101" pitchFamily="66" charset="0"/>
      <p:regular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Montserrat Alternates" panose="020B0604020202020204" charset="0"/>
      <p:regular r:id="rId31"/>
      <p:bold r:id="rId32"/>
      <p:italic r:id="rId33"/>
      <p:boldItalic r:id="rId34"/>
    </p:embeddedFont>
    <p:embeddedFont>
      <p:font typeface="Montserrat ExtraBold" panose="00000900000000000000" pitchFamily="2" charset="0"/>
      <p:bold r:id="rId35"/>
      <p:boldItalic r:id="rId36"/>
    </p:embeddedFont>
    <p:embeddedFont>
      <p:font typeface="Montserrat Light" panose="00000400000000000000" pitchFamily="2" charset="0"/>
      <p:regular r:id="rId37"/>
      <p:bold r:id="rId38"/>
      <p:italic r:id="rId39"/>
      <p:boldItalic r:id="rId40"/>
    </p:embeddedFont>
    <p:embeddedFont>
      <p:font typeface="Montserrat SemiBold" panose="000007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shek Murthy" initials="AM" lastIdx="1" clrIdx="0">
    <p:extLst>
      <p:ext uri="{19B8F6BF-5375-455C-9EA6-DF929625EA0E}">
        <p15:presenceInfo xmlns:p15="http://schemas.microsoft.com/office/powerpoint/2012/main" userId="69c0de92204e8c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077BA5-C7D6-4B8A-9E71-88D3BED14B69}">
  <a:tblStyle styleId="{9D077BA5-C7D6-4B8A-9E71-88D3BED14B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f0744aa7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f0744aa7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6f0744aa7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6f0744aa7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6f0744aa7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6f0744aa7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49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6f0744aa7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6f0744aa7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823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6f0744aa7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6f0744aa7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5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6f078010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6f078010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6ed1775e4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6ed1775e4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6f078010ed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6f078010ed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6f078010ed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6f078010ed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790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6f078010ed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6f078010ed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0744aa7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f0744aa7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86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0744aa7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f0744aa7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2cab6e5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2cab6e55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078010ed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078010ed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6f0744aa7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6f0744aa7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6f078010ed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6f078010ed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" y="2801493"/>
            <a:ext cx="9144003" cy="3036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1621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008350" y="14604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1008350" y="2183050"/>
            <a:ext cx="3015900" cy="1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4647114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17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229175" y="378225"/>
            <a:ext cx="5142000" cy="515100"/>
          </a:xfrm>
          <a:prstGeom prst="rect">
            <a:avLst/>
          </a:prstGeom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-2255011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7569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7199997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86700" y="1076275"/>
            <a:ext cx="76845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  <a:defRPr sz="125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781425" y="378225"/>
            <a:ext cx="65898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1999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2"/>
          </p:nvPr>
        </p:nvSpPr>
        <p:spPr>
          <a:xfrm>
            <a:off x="809939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809925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3"/>
          </p:nvPr>
        </p:nvSpPr>
        <p:spPr>
          <a:xfrm>
            <a:off x="3463502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4"/>
          </p:nvPr>
        </p:nvSpPr>
        <p:spPr>
          <a:xfrm>
            <a:off x="346348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5"/>
          </p:nvPr>
        </p:nvSpPr>
        <p:spPr>
          <a:xfrm>
            <a:off x="6117052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6"/>
          </p:nvPr>
        </p:nvSpPr>
        <p:spPr>
          <a:xfrm>
            <a:off x="611703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881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24008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 rot="10800000">
            <a:off x="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8"/>
          <p:cNvSpPr/>
          <p:nvPr/>
        </p:nvSpPr>
        <p:spPr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0625" y="3354737"/>
            <a:ext cx="8662743" cy="26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240625" y="-812913"/>
            <a:ext cx="8662743" cy="260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301375" y="1417650"/>
            <a:ext cx="6541200" cy="23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61025" y="378225"/>
            <a:ext cx="52101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5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1098925" y="531350"/>
            <a:ext cx="3273600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2"/>
          </p:nvPr>
        </p:nvSpPr>
        <p:spPr>
          <a:xfrm>
            <a:off x="1098925" y="1971825"/>
            <a:ext cx="3273600" cy="23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192424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5033100" y="1498000"/>
            <a:ext cx="31686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1"/>
          </p:nvPr>
        </p:nvSpPr>
        <p:spPr>
          <a:xfrm>
            <a:off x="5033100" y="2110500"/>
            <a:ext cx="3168600" cy="15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434928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44402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500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64" r:id="rId5"/>
    <p:sldLayoutId id="2147483666" r:id="rId6"/>
    <p:sldLayoutId id="2147483668" r:id="rId7"/>
    <p:sldLayoutId id="2147483674" r:id="rId8"/>
    <p:sldLayoutId id="2147483675" r:id="rId9"/>
    <p:sldLayoutId id="2147483676" r:id="rId10"/>
    <p:sldLayoutId id="2147483679" r:id="rId11"/>
    <p:sldLayoutId id="2147483680" r:id="rId12"/>
    <p:sldLayoutId id="2147483681" r:id="rId13"/>
    <p:sldLayoutId id="2147483683" r:id="rId14"/>
    <p:sldLayoutId id="214748368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STE-VIT" TargetMode="External"/><Relationship Id="rId13" Type="http://schemas.openxmlformats.org/officeDocument/2006/relationships/hyperlink" Target="https://horizon.istevit.in/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www.linkedin.com/company/indian-society-for-technical-education" TargetMode="Externa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facebook.com/ISTE.VIT" TargetMode="External"/><Relationship Id="rId11" Type="http://schemas.openxmlformats.org/officeDocument/2006/relationships/image" Target="../media/image19.png"/><Relationship Id="rId5" Type="http://schemas.openxmlformats.org/officeDocument/2006/relationships/hyperlink" Target="https://instagram.com/iste_vit_vellore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hyperlink" Target="https://github.com/KhushbooNijhawan" TargetMode="External"/><Relationship Id="rId12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linkedin.com/in/khushboonijhawan/" TargetMode="External"/><Relationship Id="rId11" Type="http://schemas.openxmlformats.org/officeDocument/2006/relationships/hyperlink" Target="https://horizon.istevit.in/" TargetMode="External"/><Relationship Id="rId5" Type="http://schemas.openxmlformats.org/officeDocument/2006/relationships/hyperlink" Target="https://www.instagram.com/khushboonijhawann/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09512" y="-327229"/>
            <a:ext cx="4892424" cy="540620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</p:pic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61088" y="-327229"/>
            <a:ext cx="4892424" cy="540620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78000"/>
              </a:srgbClr>
            </a:outerShdw>
          </a:effectLst>
        </p:spPr>
      </p:pic>
      <p:sp>
        <p:nvSpPr>
          <p:cNvPr id="165" name="Google Shape;165;p33"/>
          <p:cNvSpPr txBox="1">
            <a:spLocks noGrp="1"/>
          </p:cNvSpPr>
          <p:nvPr>
            <p:ph type="ctrTitle"/>
          </p:nvPr>
        </p:nvSpPr>
        <p:spPr>
          <a:xfrm>
            <a:off x="311699" y="1888222"/>
            <a:ext cx="8520600" cy="9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chemeClr val="accent3">
                    <a:lumMod val="75000"/>
                  </a:schemeClr>
                </a:solidFill>
              </a:rPr>
              <a:t>Welcome to </a:t>
            </a:r>
            <a:r>
              <a:rPr lang="en-US" sz="3400" dirty="0"/>
              <a:t>Horizon</a:t>
            </a:r>
            <a:endParaRPr sz="2800"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DA1693-644C-4294-92A4-25340C40A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251" y="64526"/>
            <a:ext cx="607749" cy="6105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FC3A23-B474-42F9-B587-A52F5F37C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174" y="661840"/>
            <a:ext cx="1193651" cy="11174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2AA9F2-EC3B-4D51-B27D-353508936F6A}"/>
              </a:ext>
            </a:extLst>
          </p:cNvPr>
          <p:cNvSpPr txBox="1"/>
          <p:nvPr/>
        </p:nvSpPr>
        <p:spPr>
          <a:xfrm>
            <a:off x="2347017" y="359943"/>
            <a:ext cx="4145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Montserrat ExtraBold" panose="00000900000000000000" pitchFamily="2" charset="0"/>
              </a:rPr>
              <a:t>TF-IDF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0F1F2-2EC6-470E-A459-C628223EF862}"/>
              </a:ext>
            </a:extLst>
          </p:cNvPr>
          <p:cNvSpPr txBox="1"/>
          <p:nvPr/>
        </p:nvSpPr>
        <p:spPr>
          <a:xfrm>
            <a:off x="1304261" y="1215770"/>
            <a:ext cx="6301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Calculation of how relevant a word in a series is to a text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83D4D37-7910-4013-9A63-CAEA45DF9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251" y="64526"/>
            <a:ext cx="607749" cy="6105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F93F97-AACD-42AB-8BAD-9E251BE9CD05}"/>
              </a:ext>
            </a:extLst>
          </p:cNvPr>
          <p:cNvSpPr txBox="1"/>
          <p:nvPr/>
        </p:nvSpPr>
        <p:spPr>
          <a:xfrm>
            <a:off x="1615774" y="2632273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(Term Frequency</a:t>
            </a:r>
            <a:r>
              <a:rPr lang="en-IN" sz="900" dirty="0">
                <a:solidFill>
                  <a:schemeClr val="bg1"/>
                </a:solidFill>
              </a:rPr>
              <a:t>)</a:t>
            </a:r>
            <a:endParaRPr lang="en-US" sz="90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B90397-69E2-45DC-A223-74B4C5932E28}"/>
              </a:ext>
            </a:extLst>
          </p:cNvPr>
          <p:cNvGrpSpPr/>
          <p:nvPr/>
        </p:nvGrpSpPr>
        <p:grpSpPr>
          <a:xfrm>
            <a:off x="1321556" y="2178459"/>
            <a:ext cx="6588821" cy="1764590"/>
            <a:chOff x="999460" y="2414466"/>
            <a:chExt cx="6588821" cy="17645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9E7442-5519-4C3E-8FE1-3A805902D40B}"/>
                </a:ext>
              </a:extLst>
            </p:cNvPr>
            <p:cNvSpPr txBox="1"/>
            <p:nvPr/>
          </p:nvSpPr>
          <p:spPr>
            <a:xfrm>
              <a:off x="2552985" y="2414466"/>
              <a:ext cx="5035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Montserrat" panose="00000500000000000000" pitchFamily="2" charset="0"/>
                </a:rPr>
                <a:t>Number of occurrence of particular word in sentence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C8F931-E2A9-4C32-9ED2-D1911AC45092}"/>
                </a:ext>
              </a:extLst>
            </p:cNvPr>
            <p:cNvCxnSpPr/>
            <p:nvPr/>
          </p:nvCxnSpPr>
          <p:spPr>
            <a:xfrm>
              <a:off x="2638329" y="2710814"/>
              <a:ext cx="48646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EBA089-706E-421F-ADFF-13C3C66B2D6D}"/>
                </a:ext>
              </a:extLst>
            </p:cNvPr>
            <p:cNvSpPr txBox="1"/>
            <p:nvPr/>
          </p:nvSpPr>
          <p:spPr>
            <a:xfrm>
              <a:off x="3084575" y="2690579"/>
              <a:ext cx="3840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Montserrat "/>
                </a:rPr>
                <a:t>Total Number of  words in that sentence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F7FF47-8E50-4E8B-A424-B44815B43205}"/>
                </a:ext>
              </a:extLst>
            </p:cNvPr>
            <p:cNvSpPr txBox="1"/>
            <p:nvPr/>
          </p:nvSpPr>
          <p:spPr>
            <a:xfrm>
              <a:off x="1679447" y="2568355"/>
              <a:ext cx="10488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bg1"/>
                  </a:solidFill>
                  <a:latin typeface="Montserrat "/>
                </a:rPr>
                <a:t>Tf</a:t>
              </a:r>
              <a:r>
                <a:rPr lang="en-IN" dirty="0">
                  <a:solidFill>
                    <a:schemeClr val="bg1"/>
                  </a:solidFill>
                  <a:latin typeface="Montserrat "/>
                </a:rPr>
                <a:t>        =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4300B6-3092-4295-9883-0D98C4C67934}"/>
                </a:ext>
              </a:extLst>
            </p:cNvPr>
            <p:cNvSpPr txBox="1"/>
            <p:nvPr/>
          </p:nvSpPr>
          <p:spPr>
            <a:xfrm>
              <a:off x="3726179" y="3438591"/>
              <a:ext cx="236220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Montserrat "/>
                </a:rPr>
                <a:t>Number of  Sentences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68547F-4EC1-4B2A-8FB1-7A0E5FE2F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3887" y="3724846"/>
              <a:ext cx="3986784" cy="14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FEA723-66E7-4D97-96FA-5902484860C1}"/>
                </a:ext>
              </a:extLst>
            </p:cNvPr>
            <p:cNvSpPr txBox="1"/>
            <p:nvPr/>
          </p:nvSpPr>
          <p:spPr>
            <a:xfrm>
              <a:off x="2816351" y="3733266"/>
              <a:ext cx="4181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Montserrat "/>
                </a:rPr>
                <a:t>Number of sentences Containing That Word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BE4313-30C1-482E-8796-A1A1C85050DF}"/>
                </a:ext>
              </a:extLst>
            </p:cNvPr>
            <p:cNvSpPr txBox="1"/>
            <p:nvPr/>
          </p:nvSpPr>
          <p:spPr>
            <a:xfrm>
              <a:off x="1642871" y="3548719"/>
              <a:ext cx="1173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bg1"/>
                  </a:solidFill>
                  <a:latin typeface="Montserrat "/>
                </a:rPr>
                <a:t>Idf</a:t>
              </a:r>
              <a:r>
                <a:rPr lang="en-IN" dirty="0">
                  <a:solidFill>
                    <a:schemeClr val="bg1"/>
                  </a:solidFill>
                  <a:latin typeface="Montserrat "/>
                </a:rPr>
                <a:t>       = 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69DCD18-0DD0-471C-B62C-884A7E471DA9}"/>
                </a:ext>
              </a:extLst>
            </p:cNvPr>
            <p:cNvSpPr txBox="1"/>
            <p:nvPr/>
          </p:nvSpPr>
          <p:spPr>
            <a:xfrm>
              <a:off x="999460" y="3948224"/>
              <a:ext cx="21477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(</a:t>
              </a:r>
              <a:r>
                <a:rPr lang="en-US" sz="900" dirty="0">
                  <a:solidFill>
                    <a:schemeClr val="bg1"/>
                  </a:solidFill>
                  <a:latin typeface="Montserrat "/>
                </a:rPr>
                <a:t>Inverse Document Frequency)</a:t>
              </a:r>
              <a:endParaRPr lang="en-IN" sz="900" dirty="0">
                <a:solidFill>
                  <a:schemeClr val="bg1"/>
                </a:solidFill>
                <a:latin typeface="Montserrat 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5573599-F8B6-4028-BFF5-C1BE19345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67" y="102393"/>
            <a:ext cx="550221" cy="515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2">
            <a:extLst>
              <a:ext uri="{FF2B5EF4-FFF2-40B4-BE49-F238E27FC236}">
                <a16:creationId xmlns:a16="http://schemas.microsoft.com/office/drawing/2014/main" id="{9CF54F95-B664-402D-AFA2-FD005EBDAA75}"/>
              </a:ext>
            </a:extLst>
          </p:cNvPr>
          <p:cNvSpPr txBox="1">
            <a:spLocks/>
          </p:cNvSpPr>
          <p:nvPr/>
        </p:nvSpPr>
        <p:spPr>
          <a:xfrm>
            <a:off x="2102436" y="510471"/>
            <a:ext cx="5530440" cy="113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l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Sentence 1  : ISTE horizon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Sentence 2  : ISTE technica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Sentence 3 : horizon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</a:rPr>
              <a:t>technica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ISTE</a:t>
            </a:r>
            <a:endParaRPr lang="en-IN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80" name="Table 6">
            <a:extLst>
              <a:ext uri="{FF2B5EF4-FFF2-40B4-BE49-F238E27FC236}">
                <a16:creationId xmlns:a16="http://schemas.microsoft.com/office/drawing/2014/main" id="{3882DCB6-AE94-415E-BD37-8C91F02A0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891298"/>
              </p:ext>
            </p:extLst>
          </p:nvPr>
        </p:nvGraphicFramePr>
        <p:xfrm>
          <a:off x="694288" y="1782621"/>
          <a:ext cx="2956168" cy="2432836"/>
        </p:xfrm>
        <a:graphic>
          <a:graphicData uri="http://schemas.openxmlformats.org/drawingml/2006/table">
            <a:tbl>
              <a:tblPr firstRow="1" bandRow="1">
                <a:tableStyleId>{9D077BA5-C7D6-4B8A-9E71-88D3BED14B69}</a:tableStyleId>
              </a:tblPr>
              <a:tblGrid>
                <a:gridCol w="1342250">
                  <a:extLst>
                    <a:ext uri="{9D8B030D-6E8A-4147-A177-3AD203B41FA5}">
                      <a16:colId xmlns:a16="http://schemas.microsoft.com/office/drawing/2014/main" val="1802007900"/>
                    </a:ext>
                  </a:extLst>
                </a:gridCol>
                <a:gridCol w="1613918">
                  <a:extLst>
                    <a:ext uri="{9D8B030D-6E8A-4147-A177-3AD203B41FA5}">
                      <a16:colId xmlns:a16="http://schemas.microsoft.com/office/drawing/2014/main" val="4271138225"/>
                    </a:ext>
                  </a:extLst>
                </a:gridCol>
              </a:tblGrid>
              <a:tr h="6082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Words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Frequency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41622"/>
                  </a:ext>
                </a:extLst>
              </a:tr>
              <a:tr h="6082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ISTE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320541"/>
                  </a:ext>
                </a:extLst>
              </a:tr>
              <a:tr h="6082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horizon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47005"/>
                  </a:ext>
                </a:extLst>
              </a:tr>
              <a:tr h="6082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technica 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27551"/>
                  </a:ext>
                </a:extLst>
              </a:tr>
            </a:tbl>
          </a:graphicData>
        </a:graphic>
      </p:graphicFrame>
      <p:graphicFrame>
        <p:nvGraphicFramePr>
          <p:cNvPr id="81" name="Table 13">
            <a:extLst>
              <a:ext uri="{FF2B5EF4-FFF2-40B4-BE49-F238E27FC236}">
                <a16:creationId xmlns:a16="http://schemas.microsoft.com/office/drawing/2014/main" id="{22E0E1A1-B23A-49B3-8F02-882203979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81542"/>
              </p:ext>
            </p:extLst>
          </p:nvPr>
        </p:nvGraphicFramePr>
        <p:xfrm>
          <a:off x="4724400" y="1782622"/>
          <a:ext cx="3547351" cy="2432836"/>
        </p:xfrm>
        <a:graphic>
          <a:graphicData uri="http://schemas.openxmlformats.org/drawingml/2006/table">
            <a:tbl>
              <a:tblPr firstRow="1" bandRow="1">
                <a:tableStyleId>{9D077BA5-C7D6-4B8A-9E71-88D3BED14B69}</a:tableStyleId>
              </a:tblPr>
              <a:tblGrid>
                <a:gridCol w="1097291">
                  <a:extLst>
                    <a:ext uri="{9D8B030D-6E8A-4147-A177-3AD203B41FA5}">
                      <a16:colId xmlns:a16="http://schemas.microsoft.com/office/drawing/2014/main" val="601159683"/>
                    </a:ext>
                  </a:extLst>
                </a:gridCol>
                <a:gridCol w="749413">
                  <a:extLst>
                    <a:ext uri="{9D8B030D-6E8A-4147-A177-3AD203B41FA5}">
                      <a16:colId xmlns:a16="http://schemas.microsoft.com/office/drawing/2014/main" val="2930004811"/>
                    </a:ext>
                  </a:extLst>
                </a:gridCol>
                <a:gridCol w="761308">
                  <a:extLst>
                    <a:ext uri="{9D8B030D-6E8A-4147-A177-3AD203B41FA5}">
                      <a16:colId xmlns:a16="http://schemas.microsoft.com/office/drawing/2014/main" val="3048593450"/>
                    </a:ext>
                  </a:extLst>
                </a:gridCol>
                <a:gridCol w="939339">
                  <a:extLst>
                    <a:ext uri="{9D8B030D-6E8A-4147-A177-3AD203B41FA5}">
                      <a16:colId xmlns:a16="http://schemas.microsoft.com/office/drawing/2014/main" val="3704514384"/>
                    </a:ext>
                  </a:extLst>
                </a:gridCol>
              </a:tblGrid>
              <a:tr h="49733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TF</a:t>
                      </a:r>
                      <a:endParaRPr lang="en-IN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98618"/>
                  </a:ext>
                </a:extLst>
              </a:tr>
              <a:tr h="452126"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Sent 1</a:t>
                      </a:r>
                      <a:endParaRPr lang="en-IN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Sent 2</a:t>
                      </a:r>
                      <a:endParaRPr lang="en-IN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Sent 3</a:t>
                      </a:r>
                      <a:endParaRPr lang="en-IN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302773"/>
                  </a:ext>
                </a:extLst>
              </a:tr>
              <a:tr h="45212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ISTE</a:t>
                      </a:r>
                      <a:endParaRPr lang="en-IN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1/2</a:t>
                      </a:r>
                      <a:endParaRPr lang="en-IN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1/3</a:t>
                      </a:r>
                      <a:endParaRPr 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65390"/>
                  </a:ext>
                </a:extLst>
              </a:tr>
              <a:tr h="45212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horizon</a:t>
                      </a:r>
                      <a:endParaRPr lang="en-IN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1/2</a:t>
                      </a:r>
                      <a:endParaRPr lang="en-IN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1/3</a:t>
                      </a:r>
                      <a:endParaRPr 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21514"/>
                  </a:ext>
                </a:extLst>
              </a:tr>
              <a:tr h="45212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technica</a:t>
                      </a:r>
                      <a:endParaRPr lang="en-IN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1/2</a:t>
                      </a:r>
                      <a:endParaRPr lang="en-IN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52791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E1F5162-AEB6-48AA-8E53-38A8563F4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7" y="102393"/>
            <a:ext cx="550221" cy="51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DE3545-0012-4817-BE7B-C2340EC6B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251" y="64526"/>
            <a:ext cx="607749" cy="6105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961078-E975-487A-9D6E-5C1E59F3E25B}"/>
              </a:ext>
            </a:extLst>
          </p:cNvPr>
          <p:cNvSpPr txBox="1"/>
          <p:nvPr/>
        </p:nvSpPr>
        <p:spPr>
          <a:xfrm>
            <a:off x="4267200" y="178262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2)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64C675-1EA3-4151-AF86-201757E36149}"/>
              </a:ext>
            </a:extLst>
          </p:cNvPr>
          <p:cNvSpPr txBox="1"/>
          <p:nvPr/>
        </p:nvSpPr>
        <p:spPr>
          <a:xfrm>
            <a:off x="262649" y="179623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1)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62FFFD1-AEE9-4477-BB85-41749E34F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19711"/>
              </p:ext>
            </p:extLst>
          </p:nvPr>
        </p:nvGraphicFramePr>
        <p:xfrm>
          <a:off x="412053" y="1443617"/>
          <a:ext cx="3403964" cy="2286000"/>
        </p:xfrm>
        <a:graphic>
          <a:graphicData uri="http://schemas.openxmlformats.org/drawingml/2006/table">
            <a:tbl>
              <a:tblPr firstRow="1" bandRow="1">
                <a:tableStyleId>{9D077BA5-C7D6-4B8A-9E71-88D3BED14B69}</a:tableStyleId>
              </a:tblPr>
              <a:tblGrid>
                <a:gridCol w="1701982">
                  <a:extLst>
                    <a:ext uri="{9D8B030D-6E8A-4147-A177-3AD203B41FA5}">
                      <a16:colId xmlns:a16="http://schemas.microsoft.com/office/drawing/2014/main" val="3986999677"/>
                    </a:ext>
                  </a:extLst>
                </a:gridCol>
                <a:gridCol w="1701982">
                  <a:extLst>
                    <a:ext uri="{9D8B030D-6E8A-4147-A177-3AD203B41FA5}">
                      <a16:colId xmlns:a16="http://schemas.microsoft.com/office/drawing/2014/main" val="397701684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Words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IDF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93640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ISTE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log(3/3) = 0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58951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horizon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log(3/2) 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75449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technica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log(3/2) 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65853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E03A3DB-B241-4274-878B-F34CE9EEB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26706"/>
              </p:ext>
            </p:extLst>
          </p:nvPr>
        </p:nvGraphicFramePr>
        <p:xfrm>
          <a:off x="4176586" y="1443617"/>
          <a:ext cx="4725776" cy="2286000"/>
        </p:xfrm>
        <a:graphic>
          <a:graphicData uri="http://schemas.openxmlformats.org/drawingml/2006/table">
            <a:tbl>
              <a:tblPr firstRow="1" bandRow="1">
                <a:tableStyleId>{9D077BA5-C7D6-4B8A-9E71-88D3BED14B69}</a:tableStyleId>
              </a:tblPr>
              <a:tblGrid>
                <a:gridCol w="1181444">
                  <a:extLst>
                    <a:ext uri="{9D8B030D-6E8A-4147-A177-3AD203B41FA5}">
                      <a16:colId xmlns:a16="http://schemas.microsoft.com/office/drawing/2014/main" val="1408032613"/>
                    </a:ext>
                  </a:extLst>
                </a:gridCol>
                <a:gridCol w="1181444">
                  <a:extLst>
                    <a:ext uri="{9D8B030D-6E8A-4147-A177-3AD203B41FA5}">
                      <a16:colId xmlns:a16="http://schemas.microsoft.com/office/drawing/2014/main" val="3278031838"/>
                    </a:ext>
                  </a:extLst>
                </a:gridCol>
                <a:gridCol w="1181444">
                  <a:extLst>
                    <a:ext uri="{9D8B030D-6E8A-4147-A177-3AD203B41FA5}">
                      <a16:colId xmlns:a16="http://schemas.microsoft.com/office/drawing/2014/main" val="4159418970"/>
                    </a:ext>
                  </a:extLst>
                </a:gridCol>
                <a:gridCol w="1181444">
                  <a:extLst>
                    <a:ext uri="{9D8B030D-6E8A-4147-A177-3AD203B41FA5}">
                      <a16:colId xmlns:a16="http://schemas.microsoft.com/office/drawing/2014/main" val="3880440683"/>
                    </a:ext>
                  </a:extLst>
                </a:gridCol>
              </a:tblGrid>
              <a:tr h="336643"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ISTE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horizon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technica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51534"/>
                  </a:ext>
                </a:extLst>
              </a:tr>
              <a:tr h="5612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Sent 1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1/2  * log(3/2)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50133"/>
                  </a:ext>
                </a:extLst>
              </a:tr>
              <a:tr h="5612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Sent 2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1/2  * log(3/2)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178909"/>
                  </a:ext>
                </a:extLst>
              </a:tr>
              <a:tr h="5612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Sent 3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1/3  * log(3/2)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1/3  * log(3/2)</a:t>
                      </a:r>
                      <a:endParaRPr lang="en-IN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3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E1F5162-AEB6-48AA-8E53-38A8563F4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7" y="102393"/>
            <a:ext cx="550221" cy="51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DE3545-0012-4817-BE7B-C2340EC6B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251" y="64526"/>
            <a:ext cx="607749" cy="6105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F70C63-BB38-42EA-BB6E-5382743FEA87}"/>
              </a:ext>
            </a:extLst>
          </p:cNvPr>
          <p:cNvSpPr txBox="1"/>
          <p:nvPr/>
        </p:nvSpPr>
        <p:spPr>
          <a:xfrm>
            <a:off x="120413" y="144361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3)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DCA4D4-EE2F-47ED-AA60-A74C25120C0E}"/>
              </a:ext>
            </a:extLst>
          </p:cNvPr>
          <p:cNvSpPr txBox="1"/>
          <p:nvPr/>
        </p:nvSpPr>
        <p:spPr>
          <a:xfrm>
            <a:off x="3847973" y="143821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4)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5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57BC26-5E72-48B3-9D9F-ADAF9E4F5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7" y="102393"/>
            <a:ext cx="550221" cy="51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258588-F448-4EFF-9914-9E81C7652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251" y="64526"/>
            <a:ext cx="607749" cy="61053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266865-16E1-4A35-B9C7-C25E6CFE2997}"/>
              </a:ext>
            </a:extLst>
          </p:cNvPr>
          <p:cNvSpPr txBox="1"/>
          <p:nvPr/>
        </p:nvSpPr>
        <p:spPr>
          <a:xfrm>
            <a:off x="1536192" y="771120"/>
            <a:ext cx="2328672" cy="38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  <a:latin typeface="Montserrat ExtraBold" panose="00000900000000000000" pitchFamily="2" charset="0"/>
              </a:rPr>
              <a:t>Cosine Similarity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E0100C-5AFD-4A6D-88E2-518B3C217AB8}"/>
              </a:ext>
            </a:extLst>
          </p:cNvPr>
          <p:cNvSpPr txBox="1"/>
          <p:nvPr/>
        </p:nvSpPr>
        <p:spPr>
          <a:xfrm>
            <a:off x="1081517" y="1332270"/>
            <a:ext cx="39181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Montserrat "/>
              </a:rPr>
              <a:t>Metric used to determine how similar the documents are irrespective of their size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1AC577-B9F6-4CAD-AA46-CC8533DA9708}"/>
              </a:ext>
            </a:extLst>
          </p:cNvPr>
          <p:cNvSpPr txBox="1"/>
          <p:nvPr/>
        </p:nvSpPr>
        <p:spPr>
          <a:xfrm>
            <a:off x="1081517" y="1960090"/>
            <a:ext cx="759819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Montserrat "/>
              </a:rPr>
              <a:t>Cosine Similarity measures the cosine of the angle between two vectors  projected in a multi-dimensional space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A95BAB-169F-42D5-83C1-DA22E3BE41A9}"/>
              </a:ext>
            </a:extLst>
          </p:cNvPr>
          <p:cNvGrpSpPr/>
          <p:nvPr/>
        </p:nvGrpSpPr>
        <p:grpSpPr>
          <a:xfrm>
            <a:off x="4014171" y="2483310"/>
            <a:ext cx="3179568" cy="2067018"/>
            <a:chOff x="4657108" y="1012054"/>
            <a:chExt cx="3179568" cy="206701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A1E6A25-5BA0-4AFA-821B-9CA6A645BA1B}"/>
                </a:ext>
              </a:extLst>
            </p:cNvPr>
            <p:cNvCxnSpPr/>
            <p:nvPr/>
          </p:nvCxnSpPr>
          <p:spPr>
            <a:xfrm flipV="1">
              <a:off x="6134470" y="1012054"/>
              <a:ext cx="0" cy="1402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4DC4F8C-DD2F-4FE5-BF69-A1A23FF106F2}"/>
                </a:ext>
              </a:extLst>
            </p:cNvPr>
            <p:cNvCxnSpPr>
              <a:cxnSpLocks/>
            </p:cNvCxnSpPr>
            <p:nvPr/>
          </p:nvCxnSpPr>
          <p:spPr>
            <a:xfrm>
              <a:off x="6134470" y="2409296"/>
              <a:ext cx="1535837" cy="155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1526588-0BC7-4A78-8542-C2870DAE49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6501" y="2409296"/>
              <a:ext cx="727969" cy="6697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2EE98E6-E32D-4C88-B92A-A5E5981538DE}"/>
                </a:ext>
              </a:extLst>
            </p:cNvPr>
            <p:cNvCxnSpPr/>
            <p:nvPr/>
          </p:nvCxnSpPr>
          <p:spPr>
            <a:xfrm flipH="1" flipV="1">
              <a:off x="5211192" y="1713390"/>
              <a:ext cx="923278" cy="695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82C356B-D037-4E22-BF9C-82C1B1A3364A}"/>
                </a:ext>
              </a:extLst>
            </p:cNvPr>
            <p:cNvCxnSpPr>
              <a:cxnSpLocks/>
            </p:cNvCxnSpPr>
            <p:nvPr/>
          </p:nvCxnSpPr>
          <p:spPr>
            <a:xfrm>
              <a:off x="6132458" y="2403580"/>
              <a:ext cx="966186" cy="6697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E8F33F-F964-450B-BDFC-21E40A3F5E2A}"/>
                </a:ext>
              </a:extLst>
            </p:cNvPr>
            <p:cNvSpPr txBox="1"/>
            <p:nvPr/>
          </p:nvSpPr>
          <p:spPr>
            <a:xfrm>
              <a:off x="5821071" y="1174455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hi</a:t>
              </a:r>
              <a:endParaRPr lang="en-IN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D52DA9-7E85-4984-8F2A-A19CECB85DB5}"/>
                </a:ext>
              </a:extLst>
            </p:cNvPr>
            <p:cNvSpPr txBox="1"/>
            <p:nvPr/>
          </p:nvSpPr>
          <p:spPr>
            <a:xfrm>
              <a:off x="6922276" y="2165606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hello</a:t>
              </a:r>
              <a:endParaRPr lang="en-IN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FEDD5A-C1BC-490B-82C3-0262C3453110}"/>
                </a:ext>
              </a:extLst>
            </p:cNvPr>
            <p:cNvSpPr txBox="1"/>
            <p:nvPr/>
          </p:nvSpPr>
          <p:spPr>
            <a:xfrm>
              <a:off x="5211192" y="2528806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world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3B4F96-1250-4610-B9DE-301FD4E31064}"/>
                </a:ext>
              </a:extLst>
            </p:cNvPr>
            <p:cNvSpPr txBox="1"/>
            <p:nvPr/>
          </p:nvSpPr>
          <p:spPr>
            <a:xfrm>
              <a:off x="4657108" y="1882215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“hi world”</a:t>
              </a:r>
              <a:endParaRPr lang="en-IN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39FC58F-2C3A-47BA-BA35-D7AC23F0D828}"/>
              </a:ext>
            </a:extLst>
          </p:cNvPr>
          <p:cNvSpPr txBox="1"/>
          <p:nvPr/>
        </p:nvSpPr>
        <p:spPr>
          <a:xfrm>
            <a:off x="6071977" y="4544612"/>
            <a:ext cx="132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“hello world”</a:t>
            </a:r>
            <a:endParaRPr lang="en-IN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3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57BC26-5E72-48B3-9D9F-ADAF9E4F5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7" y="102393"/>
            <a:ext cx="550221" cy="51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258588-F448-4EFF-9914-9E81C7652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251" y="64526"/>
            <a:ext cx="607749" cy="610537"/>
          </a:xfrm>
          <a:prstGeom prst="rect">
            <a:avLst/>
          </a:prstGeom>
        </p:spPr>
      </p:pic>
      <p:grpSp>
        <p:nvGrpSpPr>
          <p:cNvPr id="5131" name="Group 5130">
            <a:extLst>
              <a:ext uri="{FF2B5EF4-FFF2-40B4-BE49-F238E27FC236}">
                <a16:creationId xmlns:a16="http://schemas.microsoft.com/office/drawing/2014/main" id="{77519601-68C8-4699-81D1-43D68CC09F35}"/>
              </a:ext>
            </a:extLst>
          </p:cNvPr>
          <p:cNvGrpSpPr/>
          <p:nvPr/>
        </p:nvGrpSpPr>
        <p:grpSpPr>
          <a:xfrm>
            <a:off x="1629337" y="502520"/>
            <a:ext cx="6114488" cy="4138460"/>
            <a:chOff x="2529450" y="617493"/>
            <a:chExt cx="6114488" cy="413846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698EC84-7B71-49DE-BD60-FC4C92002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7494" y="2071686"/>
              <a:ext cx="1328738" cy="2443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7E151CB-E5C4-4548-BBAB-FDF647F718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7183" y="2464594"/>
              <a:ext cx="1754817" cy="2050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49BECBE-D8DE-4C15-91D9-ED95F0391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7494" y="3871910"/>
              <a:ext cx="3207545" cy="642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901EC4F-49B0-4C9E-8365-9C685B6B2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96853" y="662312"/>
              <a:ext cx="1150144" cy="114505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D8FF7DB-EA7D-4D9A-9FD7-0F23953E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91103" y="1453751"/>
              <a:ext cx="1143001" cy="114300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525AA2C-5046-4AF9-B5DD-CCCA6A7AC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3208" y="3007518"/>
              <a:ext cx="1566798" cy="1042987"/>
            </a:xfrm>
            <a:prstGeom prst="rect">
              <a:avLst/>
            </a:prstGeom>
          </p:spPr>
        </p:pic>
        <p:sp>
          <p:nvSpPr>
            <p:cNvPr id="5123" name="TextBox 5122">
              <a:extLst>
                <a:ext uri="{FF2B5EF4-FFF2-40B4-BE49-F238E27FC236}">
                  <a16:creationId xmlns:a16="http://schemas.microsoft.com/office/drawing/2014/main" id="{612E5616-AF3D-4294-BD0B-BF4137BC2B32}"/>
                </a:ext>
              </a:extLst>
            </p:cNvPr>
            <p:cNvSpPr txBox="1"/>
            <p:nvPr/>
          </p:nvSpPr>
          <p:spPr>
            <a:xfrm>
              <a:off x="3995665" y="1807366"/>
              <a:ext cx="341377" cy="3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2179CC8-FAA9-4063-BCB6-E78DE076F833}"/>
                </a:ext>
              </a:extLst>
            </p:cNvPr>
            <p:cNvSpPr txBox="1"/>
            <p:nvPr/>
          </p:nvSpPr>
          <p:spPr>
            <a:xfrm>
              <a:off x="4546997" y="2228848"/>
              <a:ext cx="341377" cy="3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99EC79A-B764-4301-B8FD-C2C83CCE93A6}"/>
                </a:ext>
              </a:extLst>
            </p:cNvPr>
            <p:cNvSpPr txBox="1"/>
            <p:nvPr/>
          </p:nvSpPr>
          <p:spPr>
            <a:xfrm>
              <a:off x="6002538" y="3611166"/>
              <a:ext cx="341377" cy="3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5124" name="Arc 5123">
              <a:extLst>
                <a:ext uri="{FF2B5EF4-FFF2-40B4-BE49-F238E27FC236}">
                  <a16:creationId xmlns:a16="http://schemas.microsoft.com/office/drawing/2014/main" id="{86AB9761-18FD-4653-AE89-1E4A8F7667DA}"/>
                </a:ext>
              </a:extLst>
            </p:cNvPr>
            <p:cNvSpPr/>
            <p:nvPr/>
          </p:nvSpPr>
          <p:spPr>
            <a:xfrm>
              <a:off x="3145664" y="3450432"/>
              <a:ext cx="469073" cy="242888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85EE4A23-919D-4868-88A9-BEFE4074871B}"/>
                </a:ext>
              </a:extLst>
            </p:cNvPr>
            <p:cNvSpPr/>
            <p:nvPr/>
          </p:nvSpPr>
          <p:spPr>
            <a:xfrm>
              <a:off x="3053691" y="4046935"/>
              <a:ext cx="343162" cy="70365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25" name="TextBox 5124">
              <a:extLst>
                <a:ext uri="{FF2B5EF4-FFF2-40B4-BE49-F238E27FC236}">
                  <a16:creationId xmlns:a16="http://schemas.microsoft.com/office/drawing/2014/main" id="{D1CD56A5-CC0F-4B99-8EB0-713734B99DDC}"/>
                </a:ext>
              </a:extLst>
            </p:cNvPr>
            <p:cNvSpPr txBox="1"/>
            <p:nvPr/>
          </p:nvSpPr>
          <p:spPr>
            <a:xfrm>
              <a:off x="3471863" y="3172715"/>
              <a:ext cx="341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solidFill>
                    <a:schemeClr val="bg1"/>
                  </a:solidFill>
                </a:rPr>
                <a:t>α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  <p:sp>
          <p:nvSpPr>
            <p:cNvPr id="5126" name="TextBox 5125">
              <a:extLst>
                <a:ext uri="{FF2B5EF4-FFF2-40B4-BE49-F238E27FC236}">
                  <a16:creationId xmlns:a16="http://schemas.microsoft.com/office/drawing/2014/main" id="{A2DDC226-2D07-45EE-975C-748CB4868529}"/>
                </a:ext>
              </a:extLst>
            </p:cNvPr>
            <p:cNvSpPr txBox="1"/>
            <p:nvPr/>
          </p:nvSpPr>
          <p:spPr>
            <a:xfrm>
              <a:off x="3380200" y="3929836"/>
              <a:ext cx="550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solidFill>
                    <a:schemeClr val="bg1"/>
                  </a:solidFill>
                </a:rPr>
                <a:t>β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6A9CD84-F600-4865-B6F8-111293E8E94F}"/>
                </a:ext>
              </a:extLst>
            </p:cNvPr>
            <p:cNvSpPr txBox="1"/>
            <p:nvPr/>
          </p:nvSpPr>
          <p:spPr>
            <a:xfrm>
              <a:off x="2529450" y="663743"/>
              <a:ext cx="341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57C2A92-9A54-41A8-A209-115C2891D87E}"/>
                </a:ext>
              </a:extLst>
            </p:cNvPr>
            <p:cNvSpPr txBox="1"/>
            <p:nvPr/>
          </p:nvSpPr>
          <p:spPr>
            <a:xfrm>
              <a:off x="8138170" y="4417399"/>
              <a:ext cx="50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y</a:t>
              </a:r>
            </a:p>
          </p:txBody>
        </p:sp>
        <p:cxnSp>
          <p:nvCxnSpPr>
            <p:cNvPr id="5128" name="Straight Arrow Connector 5127">
              <a:extLst>
                <a:ext uri="{FF2B5EF4-FFF2-40B4-BE49-F238E27FC236}">
                  <a16:creationId xmlns:a16="http://schemas.microsoft.com/office/drawing/2014/main" id="{AC963D63-C67C-4A6F-95EB-BF9ABEB8EF84}"/>
                </a:ext>
              </a:extLst>
            </p:cNvPr>
            <p:cNvCxnSpPr/>
            <p:nvPr/>
          </p:nvCxnSpPr>
          <p:spPr>
            <a:xfrm flipV="1">
              <a:off x="2817183" y="617493"/>
              <a:ext cx="76036" cy="3897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0" name="Straight Arrow Connector 5129">
              <a:extLst>
                <a:ext uri="{FF2B5EF4-FFF2-40B4-BE49-F238E27FC236}">
                  <a16:creationId xmlns:a16="http://schemas.microsoft.com/office/drawing/2014/main" id="{9B95DD14-0287-4BBD-9ED0-88FD78F967BA}"/>
                </a:ext>
              </a:extLst>
            </p:cNvPr>
            <p:cNvCxnSpPr/>
            <p:nvPr/>
          </p:nvCxnSpPr>
          <p:spPr>
            <a:xfrm flipV="1">
              <a:off x="2817183" y="4398764"/>
              <a:ext cx="5826755" cy="116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9813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F7BD19D-3959-4718-8D42-93E743DB3648}"/>
              </a:ext>
            </a:extLst>
          </p:cNvPr>
          <p:cNvSpPr txBox="1"/>
          <p:nvPr/>
        </p:nvSpPr>
        <p:spPr>
          <a:xfrm>
            <a:off x="2175320" y="356580"/>
            <a:ext cx="47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1"/>
                </a:solidFill>
                <a:latin typeface="Montserrat ExtraBold" panose="00000900000000000000" pitchFamily="2" charset="0"/>
              </a:rPr>
              <a:t>Count Vectorizer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81907-17B3-4FD0-A42C-CE7689D7911E}"/>
              </a:ext>
            </a:extLst>
          </p:cNvPr>
          <p:cNvSpPr txBox="1"/>
          <p:nvPr/>
        </p:nvSpPr>
        <p:spPr>
          <a:xfrm>
            <a:off x="1101090" y="938102"/>
            <a:ext cx="4998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bg1"/>
                </a:solidFill>
                <a:latin typeface="Montserrat "/>
              </a:rPr>
              <a:t>Count Vectorizer is a method to convert text to numerical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E792F-D7EB-430A-BE5B-2103D8DCB756}"/>
              </a:ext>
            </a:extLst>
          </p:cNvPr>
          <p:cNvSpPr txBox="1"/>
          <p:nvPr/>
        </p:nvSpPr>
        <p:spPr>
          <a:xfrm>
            <a:off x="1101090" y="1427027"/>
            <a:ext cx="5254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Montserrat "/>
              </a:rPr>
              <a:t>Count vectorizer makes it easy for text data to be used directly in machine learning and deep learning models.</a:t>
            </a:r>
          </a:p>
          <a:p>
            <a:endParaRPr lang="en-IN" dirty="0">
              <a:solidFill>
                <a:schemeClr val="bg1"/>
              </a:solidFill>
              <a:latin typeface="Montserrat "/>
            </a:endParaRPr>
          </a:p>
          <a:p>
            <a:r>
              <a:rPr lang="en-IN" dirty="0">
                <a:solidFill>
                  <a:schemeClr val="bg1"/>
                </a:solidFill>
                <a:latin typeface="Montserrat "/>
              </a:rPr>
              <a:t>Example: Text classification</a:t>
            </a:r>
          </a:p>
        </p:txBody>
      </p:sp>
      <p:sp>
        <p:nvSpPr>
          <p:cNvPr id="11" name="AutoShape 4" descr="CountVectorizer in Python">
            <a:extLst>
              <a:ext uri="{FF2B5EF4-FFF2-40B4-BE49-F238E27FC236}">
                <a16:creationId xmlns:a16="http://schemas.microsoft.com/office/drawing/2014/main" id="{C07062C6-9891-4F64-807A-1FFAEBE732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956304" cy="395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DEA7D5-2F17-4722-A132-A6F23BD7D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7" y="102393"/>
            <a:ext cx="550221" cy="515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FB94C0-BE0E-4EAB-B1FC-F0B0F5C4D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251" y="64526"/>
            <a:ext cx="607749" cy="6105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73D1E23-E902-4E10-90BD-C507023AB476}"/>
              </a:ext>
            </a:extLst>
          </p:cNvPr>
          <p:cNvGrpSpPr/>
          <p:nvPr/>
        </p:nvGrpSpPr>
        <p:grpSpPr>
          <a:xfrm>
            <a:off x="2687107" y="2061439"/>
            <a:ext cx="5849144" cy="2792866"/>
            <a:chOff x="2983837" y="2275751"/>
            <a:chExt cx="5849144" cy="2792866"/>
          </a:xfrm>
        </p:grpSpPr>
        <p:pic>
          <p:nvPicPr>
            <p:cNvPr id="3074" name="Picture 2" descr="NLP Learning Series: Part 2 - Conventional Methods for Text Classification  - MLWhiz">
              <a:extLst>
                <a:ext uri="{FF2B5EF4-FFF2-40B4-BE49-F238E27FC236}">
                  <a16:creationId xmlns:a16="http://schemas.microsoft.com/office/drawing/2014/main" id="{ADE37D02-632E-498E-AB18-792099408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837" y="2357295"/>
              <a:ext cx="5849144" cy="2711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FE8B616-6431-42E8-880A-EDD5751D37F4}"/>
                </a:ext>
              </a:extLst>
            </p:cNvPr>
            <p:cNvSpPr/>
            <p:nvPr/>
          </p:nvSpPr>
          <p:spPr>
            <a:xfrm>
              <a:off x="4800600" y="2326683"/>
              <a:ext cx="571500" cy="1879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DCCA277-4976-4709-9120-B9A71F237632}"/>
                </a:ext>
              </a:extLst>
            </p:cNvPr>
            <p:cNvSpPr/>
            <p:nvPr/>
          </p:nvSpPr>
          <p:spPr>
            <a:xfrm>
              <a:off x="7172325" y="3621881"/>
              <a:ext cx="614363" cy="1285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CFC86F-C6C8-4A96-9762-6948F1ADCA77}"/>
                </a:ext>
              </a:extLst>
            </p:cNvPr>
            <p:cNvSpPr txBox="1"/>
            <p:nvPr/>
          </p:nvSpPr>
          <p:spPr>
            <a:xfrm>
              <a:off x="4800600" y="2275751"/>
              <a:ext cx="6500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err="1">
                  <a:solidFill>
                    <a:schemeClr val="tx1"/>
                  </a:solidFill>
                </a:rPr>
                <a:t>train_X</a:t>
              </a:r>
              <a:endParaRPr lang="en-IN" sz="11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252911-CFB1-4EF2-A8E8-15BEDD33CFE5}"/>
                </a:ext>
              </a:extLst>
            </p:cNvPr>
            <p:cNvSpPr txBox="1"/>
            <p:nvPr/>
          </p:nvSpPr>
          <p:spPr>
            <a:xfrm>
              <a:off x="7104458" y="3551539"/>
              <a:ext cx="7500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Features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CADABB4-A953-45FC-86DB-C406D12120E9}"/>
              </a:ext>
            </a:extLst>
          </p:cNvPr>
          <p:cNvSpPr txBox="1"/>
          <p:nvPr/>
        </p:nvSpPr>
        <p:spPr>
          <a:xfrm>
            <a:off x="292596" y="866080"/>
            <a:ext cx="686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Public Sans"/>
              </a:rPr>
              <a:t>L</a:t>
            </a:r>
            <a:r>
              <a:rPr lang="en-US" sz="1800" b="0" i="0" dirty="0">
                <a:solidFill>
                  <a:schemeClr val="bg1">
                    <a:lumMod val="75000"/>
                  </a:schemeClr>
                </a:solidFill>
                <a:effectLst/>
                <a:latin typeface="Public Sans"/>
              </a:rPr>
              <a:t>et’s take the book title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doc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[“One cent, Two Cents, Old Cent, New Cent : All About Money”]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7667F0-71D8-4B22-A776-55BB2CB0887E}"/>
              </a:ext>
            </a:extLst>
          </p:cNvPr>
          <p:cNvSpPr txBox="1"/>
          <p:nvPr/>
        </p:nvSpPr>
        <p:spPr>
          <a:xfrm>
            <a:off x="292596" y="1630883"/>
            <a:ext cx="52120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bg1">
                    <a:lumMod val="75000"/>
                  </a:schemeClr>
                </a:solidFill>
                <a:effectLst/>
                <a:latin typeface="Public Sans"/>
              </a:rPr>
              <a:t>This text is transformed to a sparse matrix</a:t>
            </a:r>
            <a:r>
              <a:rPr lang="en-US" sz="1600" b="0" i="1" dirty="0">
                <a:solidFill>
                  <a:schemeClr val="bg1">
                    <a:lumMod val="75000"/>
                  </a:schemeClr>
                </a:solidFill>
                <a:effectLst/>
                <a:latin typeface="Public Sans"/>
              </a:rPr>
              <a:t> </a:t>
            </a:r>
            <a:r>
              <a:rPr lang="en-US" sz="1600" b="0" i="0" dirty="0">
                <a:solidFill>
                  <a:schemeClr val="bg1">
                    <a:lumMod val="75000"/>
                  </a:schemeClr>
                </a:solidFill>
                <a:effectLst/>
                <a:latin typeface="Public Sans"/>
              </a:rPr>
              <a:t>as shown below</a:t>
            </a:r>
            <a:endParaRPr lang="en-IN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9D9C8B-70FF-4E6F-9CFC-4E7E0D245C0B}"/>
              </a:ext>
            </a:extLst>
          </p:cNvPr>
          <p:cNvSpPr txBox="1"/>
          <p:nvPr/>
        </p:nvSpPr>
        <p:spPr>
          <a:xfrm>
            <a:off x="7232394" y="2417860"/>
            <a:ext cx="1190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 theory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924C96-ADEE-4225-A0F4-D884AEDD3433}"/>
              </a:ext>
            </a:extLst>
          </p:cNvPr>
          <p:cNvSpPr txBox="1"/>
          <p:nvPr/>
        </p:nvSpPr>
        <p:spPr>
          <a:xfrm>
            <a:off x="7232394" y="3981865"/>
            <a:ext cx="103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 Practice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457EF9-EB85-4A10-AC86-3417C7453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7" y="102393"/>
            <a:ext cx="550221" cy="515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46A3DD-6557-4212-B7A0-352DF0A5D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251" y="64526"/>
            <a:ext cx="607749" cy="610537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7F0818CF-E875-48B4-9B54-654F0EBA1DA7}"/>
              </a:ext>
            </a:extLst>
          </p:cNvPr>
          <p:cNvSpPr/>
          <p:nvPr/>
        </p:nvSpPr>
        <p:spPr>
          <a:xfrm>
            <a:off x="3317358" y="3140149"/>
            <a:ext cx="45719" cy="490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986C4B5-7D46-4138-9BE0-723E449FDF6B}"/>
              </a:ext>
            </a:extLst>
          </p:cNvPr>
          <p:cNvGraphicFramePr>
            <a:graphicFrameLocks noGrp="1"/>
          </p:cNvGraphicFramePr>
          <p:nvPr/>
        </p:nvGraphicFramePr>
        <p:xfrm>
          <a:off x="292596" y="2052148"/>
          <a:ext cx="6553494" cy="1032523"/>
        </p:xfrm>
        <a:graphic>
          <a:graphicData uri="http://schemas.openxmlformats.org/drawingml/2006/table">
            <a:tbl>
              <a:tblPr firstRow="1" bandRow="1">
                <a:tableStyleId>{9D077BA5-C7D6-4B8A-9E71-88D3BED14B69}</a:tableStyleId>
              </a:tblPr>
              <a:tblGrid>
                <a:gridCol w="655020">
                  <a:extLst>
                    <a:ext uri="{9D8B030D-6E8A-4147-A177-3AD203B41FA5}">
                      <a16:colId xmlns:a16="http://schemas.microsoft.com/office/drawing/2014/main" val="1130462496"/>
                    </a:ext>
                  </a:extLst>
                </a:gridCol>
                <a:gridCol w="655386">
                  <a:extLst>
                    <a:ext uri="{9D8B030D-6E8A-4147-A177-3AD203B41FA5}">
                      <a16:colId xmlns:a16="http://schemas.microsoft.com/office/drawing/2014/main" val="367397941"/>
                    </a:ext>
                  </a:extLst>
                </a:gridCol>
                <a:gridCol w="655386">
                  <a:extLst>
                    <a:ext uri="{9D8B030D-6E8A-4147-A177-3AD203B41FA5}">
                      <a16:colId xmlns:a16="http://schemas.microsoft.com/office/drawing/2014/main" val="1951470598"/>
                    </a:ext>
                  </a:extLst>
                </a:gridCol>
                <a:gridCol w="655386">
                  <a:extLst>
                    <a:ext uri="{9D8B030D-6E8A-4147-A177-3AD203B41FA5}">
                      <a16:colId xmlns:a16="http://schemas.microsoft.com/office/drawing/2014/main" val="1771566317"/>
                    </a:ext>
                  </a:extLst>
                </a:gridCol>
                <a:gridCol w="655386">
                  <a:extLst>
                    <a:ext uri="{9D8B030D-6E8A-4147-A177-3AD203B41FA5}">
                      <a16:colId xmlns:a16="http://schemas.microsoft.com/office/drawing/2014/main" val="3379247443"/>
                    </a:ext>
                  </a:extLst>
                </a:gridCol>
                <a:gridCol w="762776">
                  <a:extLst>
                    <a:ext uri="{9D8B030D-6E8A-4147-A177-3AD203B41FA5}">
                      <a16:colId xmlns:a16="http://schemas.microsoft.com/office/drawing/2014/main" val="2831509076"/>
                    </a:ext>
                  </a:extLst>
                </a:gridCol>
                <a:gridCol w="639193">
                  <a:extLst>
                    <a:ext uri="{9D8B030D-6E8A-4147-A177-3AD203B41FA5}">
                      <a16:colId xmlns:a16="http://schemas.microsoft.com/office/drawing/2014/main" val="366492912"/>
                    </a:ext>
                  </a:extLst>
                </a:gridCol>
                <a:gridCol w="564189">
                  <a:extLst>
                    <a:ext uri="{9D8B030D-6E8A-4147-A177-3AD203B41FA5}">
                      <a16:colId xmlns:a16="http://schemas.microsoft.com/office/drawing/2014/main" val="4119342016"/>
                    </a:ext>
                  </a:extLst>
                </a:gridCol>
                <a:gridCol w="655386">
                  <a:extLst>
                    <a:ext uri="{9D8B030D-6E8A-4147-A177-3AD203B41FA5}">
                      <a16:colId xmlns:a16="http://schemas.microsoft.com/office/drawing/2014/main" val="710904977"/>
                    </a:ext>
                  </a:extLst>
                </a:gridCol>
                <a:gridCol w="655386">
                  <a:extLst>
                    <a:ext uri="{9D8B030D-6E8A-4147-A177-3AD203B41FA5}">
                      <a16:colId xmlns:a16="http://schemas.microsoft.com/office/drawing/2014/main" val="2791089625"/>
                    </a:ext>
                  </a:extLst>
                </a:gridCol>
              </a:tblGrid>
              <a:tr h="608581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about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all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cent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cents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money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new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old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one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two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31915"/>
                  </a:ext>
                </a:extLst>
              </a:tr>
              <a:tr h="42394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doc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93155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14A236D9-D508-4B51-9D93-DF65F266E3DA}"/>
              </a:ext>
            </a:extLst>
          </p:cNvPr>
          <p:cNvGraphicFramePr>
            <a:graphicFrameLocks noGrp="1"/>
          </p:cNvGraphicFramePr>
          <p:nvPr/>
        </p:nvGraphicFramePr>
        <p:xfrm>
          <a:off x="292596" y="3761158"/>
          <a:ext cx="6553494" cy="1032523"/>
        </p:xfrm>
        <a:graphic>
          <a:graphicData uri="http://schemas.openxmlformats.org/drawingml/2006/table">
            <a:tbl>
              <a:tblPr firstRow="1" bandRow="1">
                <a:tableStyleId>{9D077BA5-C7D6-4B8A-9E71-88D3BED14B69}</a:tableStyleId>
              </a:tblPr>
              <a:tblGrid>
                <a:gridCol w="655020">
                  <a:extLst>
                    <a:ext uri="{9D8B030D-6E8A-4147-A177-3AD203B41FA5}">
                      <a16:colId xmlns:a16="http://schemas.microsoft.com/office/drawing/2014/main" val="1130462496"/>
                    </a:ext>
                  </a:extLst>
                </a:gridCol>
                <a:gridCol w="655386">
                  <a:extLst>
                    <a:ext uri="{9D8B030D-6E8A-4147-A177-3AD203B41FA5}">
                      <a16:colId xmlns:a16="http://schemas.microsoft.com/office/drawing/2014/main" val="367397941"/>
                    </a:ext>
                  </a:extLst>
                </a:gridCol>
                <a:gridCol w="655386">
                  <a:extLst>
                    <a:ext uri="{9D8B030D-6E8A-4147-A177-3AD203B41FA5}">
                      <a16:colId xmlns:a16="http://schemas.microsoft.com/office/drawing/2014/main" val="1951470598"/>
                    </a:ext>
                  </a:extLst>
                </a:gridCol>
                <a:gridCol w="655386">
                  <a:extLst>
                    <a:ext uri="{9D8B030D-6E8A-4147-A177-3AD203B41FA5}">
                      <a16:colId xmlns:a16="http://schemas.microsoft.com/office/drawing/2014/main" val="1771566317"/>
                    </a:ext>
                  </a:extLst>
                </a:gridCol>
                <a:gridCol w="655386">
                  <a:extLst>
                    <a:ext uri="{9D8B030D-6E8A-4147-A177-3AD203B41FA5}">
                      <a16:colId xmlns:a16="http://schemas.microsoft.com/office/drawing/2014/main" val="3379247443"/>
                    </a:ext>
                  </a:extLst>
                </a:gridCol>
                <a:gridCol w="762776">
                  <a:extLst>
                    <a:ext uri="{9D8B030D-6E8A-4147-A177-3AD203B41FA5}">
                      <a16:colId xmlns:a16="http://schemas.microsoft.com/office/drawing/2014/main" val="2831509076"/>
                    </a:ext>
                  </a:extLst>
                </a:gridCol>
                <a:gridCol w="639193">
                  <a:extLst>
                    <a:ext uri="{9D8B030D-6E8A-4147-A177-3AD203B41FA5}">
                      <a16:colId xmlns:a16="http://schemas.microsoft.com/office/drawing/2014/main" val="366492912"/>
                    </a:ext>
                  </a:extLst>
                </a:gridCol>
                <a:gridCol w="564189">
                  <a:extLst>
                    <a:ext uri="{9D8B030D-6E8A-4147-A177-3AD203B41FA5}">
                      <a16:colId xmlns:a16="http://schemas.microsoft.com/office/drawing/2014/main" val="4119342016"/>
                    </a:ext>
                  </a:extLst>
                </a:gridCol>
                <a:gridCol w="655386">
                  <a:extLst>
                    <a:ext uri="{9D8B030D-6E8A-4147-A177-3AD203B41FA5}">
                      <a16:colId xmlns:a16="http://schemas.microsoft.com/office/drawing/2014/main" val="710904977"/>
                    </a:ext>
                  </a:extLst>
                </a:gridCol>
                <a:gridCol w="655386">
                  <a:extLst>
                    <a:ext uri="{9D8B030D-6E8A-4147-A177-3AD203B41FA5}">
                      <a16:colId xmlns:a16="http://schemas.microsoft.com/office/drawing/2014/main" val="2791089625"/>
                    </a:ext>
                  </a:extLst>
                </a:gridCol>
              </a:tblGrid>
              <a:tr h="6085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Index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31915"/>
                  </a:ext>
                </a:extLst>
              </a:tr>
              <a:tr h="42394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doc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931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00">
              <a:srgbClr val="00237D"/>
            </a:gs>
            <a:gs pos="92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63"/>
          <p:cNvSpPr txBox="1">
            <a:spLocks noGrp="1"/>
          </p:cNvSpPr>
          <p:nvPr>
            <p:ph type="title"/>
          </p:nvPr>
        </p:nvSpPr>
        <p:spPr>
          <a:xfrm>
            <a:off x="1887812" y="216794"/>
            <a:ext cx="5368376" cy="701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Connect with us!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B1D029-6EA2-4E4A-9EEC-02B44602F3DA}"/>
              </a:ext>
            </a:extLst>
          </p:cNvPr>
          <p:cNvSpPr txBox="1"/>
          <p:nvPr/>
        </p:nvSpPr>
        <p:spPr>
          <a:xfrm>
            <a:off x="3477689" y="1721069"/>
            <a:ext cx="555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N" sz="1800" dirty="0">
                <a:solidFill>
                  <a:schemeClr val="bg1">
                    <a:lumMod val="75000"/>
                  </a:schemeClr>
                </a:solidFill>
              </a:rPr>
              <a:t>       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F0FA8ED-DB48-4ED2-B04B-A19A5209C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7" y="102393"/>
            <a:ext cx="550221" cy="5151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D5FA900-90AE-4B7E-8D0D-F45025830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251" y="64526"/>
            <a:ext cx="607749" cy="6105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E09ADA-2541-4B2C-B0D9-D836D51AE2AB}"/>
              </a:ext>
            </a:extLst>
          </p:cNvPr>
          <p:cNvSpPr txBox="1"/>
          <p:nvPr/>
        </p:nvSpPr>
        <p:spPr>
          <a:xfrm>
            <a:off x="5967018" y="1415539"/>
            <a:ext cx="12861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>
                <a:solidFill>
                  <a:schemeClr val="bg1"/>
                </a:solidFill>
              </a:rPr>
              <a:t>iste</a:t>
            </a:r>
            <a:r>
              <a:rPr lang="en-IN" sz="1300" dirty="0" err="1">
                <a:solidFill>
                  <a:schemeClr val="bg1"/>
                </a:solidFill>
              </a:rPr>
              <a:t>_vit_vellore</a:t>
            </a:r>
            <a:endParaRPr lang="en-IN" sz="13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hlinkClick r:id="rId5"/>
            <a:extLst>
              <a:ext uri="{FF2B5EF4-FFF2-40B4-BE49-F238E27FC236}">
                <a16:creationId xmlns:a16="http://schemas.microsoft.com/office/drawing/2014/main" id="{3BC2456F-7F16-4C6C-B18F-8DB981199E58}"/>
              </a:ext>
            </a:extLst>
          </p:cNvPr>
          <p:cNvSpPr/>
          <p:nvPr/>
        </p:nvSpPr>
        <p:spPr>
          <a:xfrm>
            <a:off x="5950882" y="1452935"/>
            <a:ext cx="1377888" cy="262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A9B87F-0A3D-42DA-84C8-95C27A63201C}"/>
              </a:ext>
            </a:extLst>
          </p:cNvPr>
          <p:cNvSpPr txBox="1"/>
          <p:nvPr/>
        </p:nvSpPr>
        <p:spPr>
          <a:xfrm>
            <a:off x="5970346" y="2153191"/>
            <a:ext cx="992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ISTE</a:t>
            </a:r>
            <a:r>
              <a:rPr lang="en-IN" dirty="0">
                <a:solidFill>
                  <a:schemeClr val="bg1"/>
                </a:solidFill>
              </a:rPr>
              <a:t>.VIT</a:t>
            </a:r>
          </a:p>
        </p:txBody>
      </p:sp>
      <p:sp>
        <p:nvSpPr>
          <p:cNvPr id="18" name="Rectangle 17">
            <a:hlinkClick r:id="rId6"/>
            <a:extLst>
              <a:ext uri="{FF2B5EF4-FFF2-40B4-BE49-F238E27FC236}">
                <a16:creationId xmlns:a16="http://schemas.microsoft.com/office/drawing/2014/main" id="{A8F61CC2-ECF5-4360-9EE3-361BF0CDEB36}"/>
              </a:ext>
            </a:extLst>
          </p:cNvPr>
          <p:cNvSpPr/>
          <p:nvPr/>
        </p:nvSpPr>
        <p:spPr>
          <a:xfrm>
            <a:off x="5945584" y="2171347"/>
            <a:ext cx="992981" cy="286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10E453-0889-49A2-AC0D-3003178B2A70}"/>
              </a:ext>
            </a:extLst>
          </p:cNvPr>
          <p:cNvSpPr txBox="1"/>
          <p:nvPr/>
        </p:nvSpPr>
        <p:spPr>
          <a:xfrm>
            <a:off x="5945584" y="2855574"/>
            <a:ext cx="2876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>
                <a:solidFill>
                  <a:schemeClr val="bg1"/>
                </a:solidFill>
              </a:rPr>
              <a:t>indian</a:t>
            </a:r>
            <a:r>
              <a:rPr lang="en-IN" sz="1200" dirty="0">
                <a:solidFill>
                  <a:schemeClr val="bg1"/>
                </a:solidFill>
              </a:rPr>
              <a:t>-society-for-technical-education</a:t>
            </a:r>
          </a:p>
        </p:txBody>
      </p:sp>
      <p:sp>
        <p:nvSpPr>
          <p:cNvPr id="26" name="Rectangle 25">
            <a:hlinkClick r:id="rId7"/>
            <a:extLst>
              <a:ext uri="{FF2B5EF4-FFF2-40B4-BE49-F238E27FC236}">
                <a16:creationId xmlns:a16="http://schemas.microsoft.com/office/drawing/2014/main" id="{54091CB0-4101-4326-87C8-3BAB9D6BC792}"/>
              </a:ext>
            </a:extLst>
          </p:cNvPr>
          <p:cNvSpPr/>
          <p:nvPr/>
        </p:nvSpPr>
        <p:spPr>
          <a:xfrm>
            <a:off x="5875329" y="2799522"/>
            <a:ext cx="3155471" cy="45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8A785B-97FF-461F-8005-27A970FF8D4C}"/>
              </a:ext>
            </a:extLst>
          </p:cNvPr>
          <p:cNvSpPr txBox="1"/>
          <p:nvPr/>
        </p:nvSpPr>
        <p:spPr>
          <a:xfrm>
            <a:off x="5967017" y="3530269"/>
            <a:ext cx="950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ISTE-VIT</a:t>
            </a:r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8612F66C-0450-42DD-A21E-4DD1DB844ECF}"/>
              </a:ext>
            </a:extLst>
          </p:cNvPr>
          <p:cNvSpPr/>
          <p:nvPr/>
        </p:nvSpPr>
        <p:spPr>
          <a:xfrm>
            <a:off x="5975749" y="3538008"/>
            <a:ext cx="8666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67AD6F3-B54F-468C-A886-D4F167BE55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4892" y="1337840"/>
            <a:ext cx="461689" cy="46168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4E3A9F1-8144-4A0D-ADF1-97A283BE9B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5321" y="2036039"/>
            <a:ext cx="468488" cy="46848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A32FC28-556D-4674-A09C-109B096B43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53797" y="2767834"/>
            <a:ext cx="480012" cy="48001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A151273-2EF5-4B0F-82EC-18D8E4800F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4608" y="3408833"/>
            <a:ext cx="604668" cy="60466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2CFB6D7-B9A1-4CB9-A36B-C4E3D15079EE}"/>
              </a:ext>
            </a:extLst>
          </p:cNvPr>
          <p:cNvSpPr txBox="1"/>
          <p:nvPr/>
        </p:nvSpPr>
        <p:spPr>
          <a:xfrm>
            <a:off x="2621757" y="4876938"/>
            <a:ext cx="2021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For more information:</a:t>
            </a:r>
            <a:endParaRPr lang="en-IN" sz="800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2B52ED-3D75-483D-AF23-D8E4E4A32BE4}"/>
              </a:ext>
            </a:extLst>
          </p:cNvPr>
          <p:cNvSpPr txBox="1"/>
          <p:nvPr/>
        </p:nvSpPr>
        <p:spPr>
          <a:xfrm>
            <a:off x="4403988" y="4859161"/>
            <a:ext cx="2205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hlinkClick r:id="rId13"/>
              </a:rPr>
              <a:t>https://horizon.istevit.in/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8719B7-960C-45D1-8344-36F7E6319B0C}"/>
              </a:ext>
            </a:extLst>
          </p:cNvPr>
          <p:cNvSpPr txBox="1"/>
          <p:nvPr/>
        </p:nvSpPr>
        <p:spPr>
          <a:xfrm>
            <a:off x="470022" y="1837508"/>
            <a:ext cx="41734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alligraphy" panose="03010101010101010101" pitchFamily="66" charset="0"/>
              </a:rPr>
              <a:t>“You can have data without information but you cannot have information without data”</a:t>
            </a:r>
          </a:p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Lucida Calligraphy" panose="03010101010101010101" pitchFamily="66" charset="0"/>
            </a:endParaRPr>
          </a:p>
          <a:p>
            <a:pPr algn="ctr"/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alligraphy" panose="03010101010101010101" pitchFamily="66" charset="0"/>
              </a:rPr>
              <a:t>            - Daniel Keys Moran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E3E60A-9EE6-437C-A636-40FE61106F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14142" y="1005332"/>
            <a:ext cx="615230" cy="46168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63"/>
          <p:cNvSpPr txBox="1">
            <a:spLocks noGrp="1"/>
          </p:cNvSpPr>
          <p:nvPr>
            <p:ph type="title"/>
          </p:nvPr>
        </p:nvSpPr>
        <p:spPr>
          <a:xfrm>
            <a:off x="1887812" y="216794"/>
            <a:ext cx="5368376" cy="701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Connect with me!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B1D029-6EA2-4E4A-9EEC-02B44602F3DA}"/>
              </a:ext>
            </a:extLst>
          </p:cNvPr>
          <p:cNvSpPr txBox="1"/>
          <p:nvPr/>
        </p:nvSpPr>
        <p:spPr>
          <a:xfrm>
            <a:off x="3477689" y="1721069"/>
            <a:ext cx="555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N" sz="1800" dirty="0">
                <a:solidFill>
                  <a:schemeClr val="bg1">
                    <a:lumMod val="75000"/>
                  </a:schemeClr>
                </a:solidFill>
              </a:rPr>
              <a:t>       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F0FA8ED-DB48-4ED2-B04B-A19A5209C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7" y="102393"/>
            <a:ext cx="550221" cy="5151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D5FA900-90AE-4B7E-8D0D-F45025830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251" y="64526"/>
            <a:ext cx="607749" cy="6105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E09ADA-2541-4B2C-B0D9-D836D51AE2AB}"/>
              </a:ext>
            </a:extLst>
          </p:cNvPr>
          <p:cNvSpPr txBox="1"/>
          <p:nvPr/>
        </p:nvSpPr>
        <p:spPr>
          <a:xfrm>
            <a:off x="5967017" y="1415539"/>
            <a:ext cx="1548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>
                <a:solidFill>
                  <a:schemeClr val="bg1"/>
                </a:solidFill>
              </a:rPr>
              <a:t>khushboonijhawann</a:t>
            </a:r>
            <a:endParaRPr lang="en-IN" sz="13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hlinkClick r:id="rId5"/>
            <a:extLst>
              <a:ext uri="{FF2B5EF4-FFF2-40B4-BE49-F238E27FC236}">
                <a16:creationId xmlns:a16="http://schemas.microsoft.com/office/drawing/2014/main" id="{3BC2456F-7F16-4C6C-B18F-8DB981199E58}"/>
              </a:ext>
            </a:extLst>
          </p:cNvPr>
          <p:cNvSpPr/>
          <p:nvPr/>
        </p:nvSpPr>
        <p:spPr>
          <a:xfrm>
            <a:off x="6008746" y="1422984"/>
            <a:ext cx="1530059" cy="262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10E453-0889-49A2-AC0D-3003178B2A70}"/>
              </a:ext>
            </a:extLst>
          </p:cNvPr>
          <p:cNvSpPr txBox="1"/>
          <p:nvPr/>
        </p:nvSpPr>
        <p:spPr>
          <a:xfrm>
            <a:off x="5990598" y="2415087"/>
            <a:ext cx="154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>
                <a:solidFill>
                  <a:schemeClr val="bg1"/>
                </a:solidFill>
              </a:rPr>
              <a:t>khushboonijhawan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54091CB0-4101-4326-87C8-3BAB9D6BC792}"/>
              </a:ext>
            </a:extLst>
          </p:cNvPr>
          <p:cNvSpPr/>
          <p:nvPr/>
        </p:nvSpPr>
        <p:spPr>
          <a:xfrm>
            <a:off x="5950882" y="2294983"/>
            <a:ext cx="1627743" cy="309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8A785B-97FF-461F-8005-27A970FF8D4C}"/>
              </a:ext>
            </a:extLst>
          </p:cNvPr>
          <p:cNvSpPr txBox="1"/>
          <p:nvPr/>
        </p:nvSpPr>
        <p:spPr>
          <a:xfrm>
            <a:off x="5967017" y="3530269"/>
            <a:ext cx="154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>
                <a:solidFill>
                  <a:schemeClr val="bg1"/>
                </a:solidFill>
              </a:rPr>
              <a:t>KhushbooNijhawan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hlinkClick r:id="rId7"/>
            <a:extLst>
              <a:ext uri="{FF2B5EF4-FFF2-40B4-BE49-F238E27FC236}">
                <a16:creationId xmlns:a16="http://schemas.microsoft.com/office/drawing/2014/main" id="{8612F66C-0450-42DD-A21E-4DD1DB844ECF}"/>
              </a:ext>
            </a:extLst>
          </p:cNvPr>
          <p:cNvSpPr/>
          <p:nvPr/>
        </p:nvSpPr>
        <p:spPr>
          <a:xfrm>
            <a:off x="6008747" y="3530269"/>
            <a:ext cx="145647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67AD6F3-B54F-468C-A886-D4F167BE55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4892" y="1337840"/>
            <a:ext cx="461689" cy="46168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A32FC28-556D-4674-A09C-109B096B43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6958" y="2367400"/>
            <a:ext cx="480012" cy="48001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A151273-2EF5-4B0F-82EC-18D8E4800F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04630" y="3310946"/>
            <a:ext cx="604668" cy="60466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2CFB6D7-B9A1-4CB9-A36B-C4E3D15079EE}"/>
              </a:ext>
            </a:extLst>
          </p:cNvPr>
          <p:cNvSpPr txBox="1"/>
          <p:nvPr/>
        </p:nvSpPr>
        <p:spPr>
          <a:xfrm>
            <a:off x="2621757" y="4876938"/>
            <a:ext cx="2021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For more information:</a:t>
            </a:r>
            <a:endParaRPr lang="en-IN" sz="800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2B52ED-3D75-483D-AF23-D8E4E4A32BE4}"/>
              </a:ext>
            </a:extLst>
          </p:cNvPr>
          <p:cNvSpPr txBox="1"/>
          <p:nvPr/>
        </p:nvSpPr>
        <p:spPr>
          <a:xfrm>
            <a:off x="4403988" y="4859161"/>
            <a:ext cx="2205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hlinkClick r:id="rId11"/>
              </a:rPr>
              <a:t>https://horizon.istevit.in/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CC951-0FC4-4BF7-92D8-1D83D2D0B93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25485"/>
          <a:stretch/>
        </p:blipFill>
        <p:spPr>
          <a:xfrm>
            <a:off x="1546280" y="1503352"/>
            <a:ext cx="2427953" cy="241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25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284;p62">
            <a:extLst>
              <a:ext uri="{FF2B5EF4-FFF2-40B4-BE49-F238E27FC236}">
                <a16:creationId xmlns:a16="http://schemas.microsoft.com/office/drawing/2014/main" id="{7EC9B2D1-00B2-41E9-AB50-D250F6C9625C}"/>
              </a:ext>
            </a:extLst>
          </p:cNvPr>
          <p:cNvSpPr txBox="1">
            <a:spLocks/>
          </p:cNvSpPr>
          <p:nvPr/>
        </p:nvSpPr>
        <p:spPr>
          <a:xfrm>
            <a:off x="3242049" y="617493"/>
            <a:ext cx="5409390" cy="154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ExtraBold"/>
              <a:buNone/>
              <a:defRPr sz="21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-IN" sz="3600" dirty="0"/>
              <a:t>Thank You!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BD39A-1A93-4660-9DA2-878602479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7" y="102393"/>
            <a:ext cx="550221" cy="51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03F58E-4DCF-4550-BBB5-8B8B24215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251" y="64526"/>
            <a:ext cx="607749" cy="6105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09512" y="-327229"/>
            <a:ext cx="4892424" cy="540620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</p:pic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61088" y="-327229"/>
            <a:ext cx="4892424" cy="540620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78000"/>
              </a:srgbClr>
            </a:outerShdw>
          </a:effectLst>
        </p:spPr>
      </p:pic>
      <p:sp>
        <p:nvSpPr>
          <p:cNvPr id="165" name="Google Shape;165;p33"/>
          <p:cNvSpPr txBox="1">
            <a:spLocks noGrp="1"/>
          </p:cNvSpPr>
          <p:nvPr>
            <p:ph type="ctrTitle"/>
          </p:nvPr>
        </p:nvSpPr>
        <p:spPr>
          <a:xfrm>
            <a:off x="311698" y="2084100"/>
            <a:ext cx="8520600" cy="9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chemeClr val="accent3">
                    <a:lumMod val="75000"/>
                  </a:schemeClr>
                </a:solidFill>
              </a:rPr>
              <a:t>ML</a:t>
            </a:r>
            <a:br>
              <a:rPr lang="en-US" sz="3400" dirty="0"/>
            </a:br>
            <a:r>
              <a:rPr lang="en-US" sz="3400" dirty="0"/>
              <a:t> Bootcamp</a:t>
            </a:r>
            <a:endParaRPr sz="2800"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770CDB-B04D-41A2-A14C-6997E1300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251" y="64526"/>
            <a:ext cx="607749" cy="6105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2ABA73-6B7A-42E6-80F1-83D0660AA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174" y="661840"/>
            <a:ext cx="1193651" cy="1117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>
            <a:spLocks noGrp="1"/>
          </p:cNvSpPr>
          <p:nvPr>
            <p:ph type="title"/>
          </p:nvPr>
        </p:nvSpPr>
        <p:spPr>
          <a:xfrm>
            <a:off x="1319324" y="359943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ICE BREAKING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2CE083-ADE0-4201-9E83-AD565B066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7" y="102393"/>
            <a:ext cx="550221" cy="515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0EC773-5C90-428B-95DC-85EDD89F207F}"/>
              </a:ext>
            </a:extLst>
          </p:cNvPr>
          <p:cNvSpPr txBox="1"/>
          <p:nvPr/>
        </p:nvSpPr>
        <p:spPr>
          <a:xfrm>
            <a:off x="5272087" y="2492859"/>
            <a:ext cx="3438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What’s your favorite OTT platform? 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13BB0B-8E16-4FB1-86FC-E1CDECD2A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251" y="64526"/>
            <a:ext cx="607749" cy="610537"/>
          </a:xfrm>
          <a:prstGeom prst="rect">
            <a:avLst/>
          </a:prstGeom>
        </p:spPr>
      </p:pic>
      <p:pic>
        <p:nvPicPr>
          <p:cNvPr id="1032" name="Picture 8" descr="Top 10 OTT Platforms in India">
            <a:extLst>
              <a:ext uri="{FF2B5EF4-FFF2-40B4-BE49-F238E27FC236}">
                <a16:creationId xmlns:a16="http://schemas.microsoft.com/office/drawing/2014/main" id="{3FE7DFD7-1E74-46F7-828F-64C1D8C3B9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61" b="9722"/>
          <a:stretch/>
        </p:blipFill>
        <p:spPr bwMode="auto">
          <a:xfrm>
            <a:off x="144067" y="1724180"/>
            <a:ext cx="4915693" cy="187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>
            <a:spLocks noGrp="1"/>
          </p:cNvSpPr>
          <p:nvPr>
            <p:ph type="title"/>
          </p:nvPr>
        </p:nvSpPr>
        <p:spPr>
          <a:xfrm>
            <a:off x="2708441" y="460816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SCHEDULE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A4EAED-BB8C-486D-A3EF-07E46A7B7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8" y="83572"/>
            <a:ext cx="550221" cy="515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7EB96C-49F6-41FA-A930-381DFA5A0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350" y="64526"/>
            <a:ext cx="607749" cy="610537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BB9A9A1-E2EF-4192-97B5-D3CC87112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688378"/>
              </p:ext>
            </p:extLst>
          </p:nvPr>
        </p:nvGraphicFramePr>
        <p:xfrm>
          <a:off x="916826" y="1654174"/>
          <a:ext cx="6391230" cy="2874963"/>
        </p:xfrm>
        <a:graphic>
          <a:graphicData uri="http://schemas.openxmlformats.org/drawingml/2006/table">
            <a:tbl>
              <a:tblPr firstRow="1" bandRow="1">
                <a:tableStyleId>{9D077BA5-C7D6-4B8A-9E71-88D3BED14B69}</a:tableStyleId>
              </a:tblPr>
              <a:tblGrid>
                <a:gridCol w="3195615">
                  <a:extLst>
                    <a:ext uri="{9D8B030D-6E8A-4147-A177-3AD203B41FA5}">
                      <a16:colId xmlns:a16="http://schemas.microsoft.com/office/drawing/2014/main" val="2528630955"/>
                    </a:ext>
                  </a:extLst>
                </a:gridCol>
                <a:gridCol w="3195615">
                  <a:extLst>
                    <a:ext uri="{9D8B030D-6E8A-4147-A177-3AD203B41FA5}">
                      <a16:colId xmlns:a16="http://schemas.microsoft.com/office/drawing/2014/main" val="3693878522"/>
                    </a:ext>
                  </a:extLst>
                </a:gridCol>
              </a:tblGrid>
              <a:tr h="42427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                       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                         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520754"/>
                  </a:ext>
                </a:extLst>
              </a:tr>
              <a:tr h="40484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10am – 10:30am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Intro to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430659"/>
                  </a:ext>
                </a:extLst>
              </a:tr>
              <a:tr h="348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10:30am – 12pm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Set up + Implementation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696413"/>
                  </a:ext>
                </a:extLst>
              </a:tr>
              <a:tr h="424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12pm – 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320981"/>
                  </a:ext>
                </a:extLst>
              </a:tr>
              <a:tr h="424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2pm – 4pm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Coding + Deploying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5812"/>
                  </a:ext>
                </a:extLst>
              </a:tr>
              <a:tr h="424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4:30pm – 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Quiz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165324"/>
                  </a:ext>
                </a:extLst>
              </a:tr>
              <a:tr h="424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7pm – 8pm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Speaker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668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55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>
            <a:spLocks noGrp="1"/>
          </p:cNvSpPr>
          <p:nvPr>
            <p:ph type="body" idx="1"/>
          </p:nvPr>
        </p:nvSpPr>
        <p:spPr>
          <a:xfrm>
            <a:off x="1120135" y="899809"/>
            <a:ext cx="616853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The goal of machine learning generally is to understand the structure of data and fit that data into models that can be understood and utilized by people</a:t>
            </a: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28" name="Google Shape;328;p40"/>
          <p:cNvSpPr txBox="1">
            <a:spLocks noGrp="1"/>
          </p:cNvSpPr>
          <p:nvPr>
            <p:ph type="title"/>
          </p:nvPr>
        </p:nvSpPr>
        <p:spPr>
          <a:xfrm>
            <a:off x="716231" y="149529"/>
            <a:ext cx="6976339" cy="6629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 TO ML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A4EAED-BB8C-486D-A3EF-07E46A7B7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8" y="83572"/>
            <a:ext cx="550221" cy="515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6DCB2F-0D5E-4B4A-888F-0F5C94A67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251" y="64526"/>
            <a:ext cx="607749" cy="61053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4E3B654-EDB9-4009-B00B-1B1A530C3972}"/>
              </a:ext>
            </a:extLst>
          </p:cNvPr>
          <p:cNvGrpSpPr/>
          <p:nvPr/>
        </p:nvGrpSpPr>
        <p:grpSpPr>
          <a:xfrm>
            <a:off x="1322547" y="1992526"/>
            <a:ext cx="5763705" cy="1817507"/>
            <a:chOff x="1042114" y="2678326"/>
            <a:chExt cx="5763705" cy="181750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88C50CA-7FD9-494C-87AC-B604C1A8E1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2259" b="19982"/>
            <a:stretch/>
          </p:blipFill>
          <p:spPr>
            <a:xfrm>
              <a:off x="1042114" y="3012918"/>
              <a:ext cx="5763705" cy="114474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86356B-B0BE-4805-B82F-92D4C9900E8D}"/>
                </a:ext>
              </a:extLst>
            </p:cNvPr>
            <p:cNvSpPr txBox="1"/>
            <p:nvPr/>
          </p:nvSpPr>
          <p:spPr>
            <a:xfrm>
              <a:off x="2035969" y="2714624"/>
              <a:ext cx="87868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>
                  <a:solidFill>
                    <a:schemeClr val="bg1"/>
                  </a:solidFill>
                </a:rPr>
                <a:t>Auto-Pilot Mode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C6EAB5-A792-4719-AF7B-4EC2045784D4}"/>
                </a:ext>
              </a:extLst>
            </p:cNvPr>
            <p:cNvSpPr txBox="1"/>
            <p:nvPr/>
          </p:nvSpPr>
          <p:spPr>
            <a:xfrm>
              <a:off x="1208381" y="4058325"/>
              <a:ext cx="87868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>
                  <a:solidFill>
                    <a:schemeClr val="bg1"/>
                  </a:solidFill>
                </a:rPr>
                <a:t>Virtual Assistance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72B7B7-059C-4839-8A40-C3AEBD296C5C}"/>
                </a:ext>
              </a:extLst>
            </p:cNvPr>
            <p:cNvSpPr txBox="1"/>
            <p:nvPr/>
          </p:nvSpPr>
          <p:spPr>
            <a:xfrm>
              <a:off x="2639071" y="4062565"/>
              <a:ext cx="120491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>
                  <a:solidFill>
                    <a:schemeClr val="bg1"/>
                  </a:solidFill>
                </a:rPr>
                <a:t>Answer Prompts in Emails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76CB4D-7889-43EA-8E09-53056A149E52}"/>
                </a:ext>
              </a:extLst>
            </p:cNvPr>
            <p:cNvSpPr txBox="1"/>
            <p:nvPr/>
          </p:nvSpPr>
          <p:spPr>
            <a:xfrm>
              <a:off x="3542213" y="2678326"/>
              <a:ext cx="87868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>
                  <a:solidFill>
                    <a:schemeClr val="bg1"/>
                  </a:solidFill>
                </a:rPr>
                <a:t>Predictive Search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6C6BFD-9F6C-4948-90A2-3A3EDF37F9BC}"/>
                </a:ext>
              </a:extLst>
            </p:cNvPr>
            <p:cNvSpPr txBox="1"/>
            <p:nvPr/>
          </p:nvSpPr>
          <p:spPr>
            <a:xfrm>
              <a:off x="4325526" y="4080335"/>
              <a:ext cx="1095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>
                  <a:solidFill>
                    <a:schemeClr val="bg1"/>
                  </a:solidFill>
                </a:rPr>
                <a:t>Face Detection Mode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C81941-EEBF-4432-A6BB-4802D080DCD8}"/>
                </a:ext>
              </a:extLst>
            </p:cNvPr>
            <p:cNvSpPr txBox="1"/>
            <p:nvPr/>
          </p:nvSpPr>
          <p:spPr>
            <a:xfrm>
              <a:off x="5174016" y="2699661"/>
              <a:ext cx="10553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>
                  <a:solidFill>
                    <a:schemeClr val="bg1"/>
                  </a:solidFill>
                </a:rPr>
                <a:t>Social Media Platforms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BF50CD-4092-4526-B630-3CB9552D4D73}"/>
                </a:ext>
              </a:extLst>
            </p:cNvPr>
            <p:cNvSpPr txBox="1"/>
            <p:nvPr/>
          </p:nvSpPr>
          <p:spPr>
            <a:xfrm>
              <a:off x="5927138" y="4066722"/>
              <a:ext cx="8786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>
                  <a:solidFill>
                    <a:schemeClr val="bg1"/>
                  </a:solidFill>
                </a:rPr>
                <a:t>Shopping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body" idx="1"/>
          </p:nvPr>
        </p:nvSpPr>
        <p:spPr>
          <a:xfrm>
            <a:off x="4136923" y="1855216"/>
            <a:ext cx="4863507" cy="1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  <a:latin typeface="Montserrat" panose="00000500000000000000" pitchFamily="2" charset="0"/>
                <a:cs typeface="Arial"/>
                <a:sym typeface="Arial"/>
              </a:rPr>
              <a:t>Over</a:t>
            </a:r>
            <a:r>
              <a:rPr lang="en-IN" sz="1200" dirty="0">
                <a:solidFill>
                  <a:schemeClr val="bg1"/>
                </a:solidFill>
                <a:latin typeface="Montserrat" panose="00000500000000000000" pitchFamily="2" charset="0"/>
                <a:cs typeface="Arial"/>
              </a:rPr>
              <a:t> 80% of what people watch is recommendations</a:t>
            </a:r>
          </a:p>
          <a:p>
            <a:pPr marL="158750" indent="0">
              <a:buNone/>
            </a:pPr>
            <a:endParaRPr lang="en-IN" sz="1200" dirty="0">
              <a:solidFill>
                <a:schemeClr val="bg1"/>
              </a:solidFill>
              <a:latin typeface="Montserrat" panose="00000500000000000000" pitchFamily="2" charset="0"/>
              <a:cs typeface="Arial"/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2" charset="0"/>
                <a:cs typeface="Arial"/>
              </a:rPr>
              <a:t>It is an algorithm that suggests relevant items to users.</a:t>
            </a:r>
          </a:p>
          <a:p>
            <a:pPr marL="158750" indent="0">
              <a:buNone/>
            </a:pPr>
            <a:endParaRPr lang="en-US" sz="1200" dirty="0">
              <a:solidFill>
                <a:schemeClr val="bg1"/>
              </a:solidFill>
              <a:latin typeface="Montserrat" panose="00000500000000000000" pitchFamily="2" charset="0"/>
              <a:cs typeface="Arial"/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2" charset="0"/>
                <a:cs typeface="Arial"/>
              </a:rPr>
              <a:t>Example: In the case of Netflix which movie to watch, in the case of e-commerce which product to buy, or in the case of kindle which book to read, etc.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Montserrat" panose="00000500000000000000" pitchFamily="2" charset="0"/>
              <a:cs typeface="Arial"/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sz="1400" dirty="0">
              <a:solidFill>
                <a:schemeClr val="bg1"/>
              </a:solidFill>
              <a:latin typeface="Montserrat" panose="00000500000000000000" pitchFamily="2" charset="0"/>
              <a:cs typeface="Arial"/>
              <a:sym typeface="Montserrat Light"/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sz="1400" dirty="0">
              <a:solidFill>
                <a:schemeClr val="bg1"/>
              </a:solidFill>
              <a:latin typeface="Montserrat" panose="00000500000000000000" pitchFamily="2" charset="0"/>
              <a:cs typeface="Arial"/>
            </a:endParaRPr>
          </a:p>
        </p:txBody>
      </p:sp>
      <p:sp>
        <p:nvSpPr>
          <p:cNvPr id="174" name="Google Shape;174;p34"/>
          <p:cNvSpPr txBox="1">
            <a:spLocks noGrp="1"/>
          </p:cNvSpPr>
          <p:nvPr>
            <p:ph type="title"/>
          </p:nvPr>
        </p:nvSpPr>
        <p:spPr>
          <a:xfrm>
            <a:off x="946853" y="468861"/>
            <a:ext cx="6033100" cy="526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What Is Recommendation System?</a:t>
            </a:r>
            <a:b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</a:br>
            <a:endParaRPr dirty="0"/>
          </a:p>
        </p:txBody>
      </p:sp>
      <p:sp>
        <p:nvSpPr>
          <p:cNvPr id="175" name="Google Shape;175;p34"/>
          <p:cNvSpPr txBox="1"/>
          <p:nvPr/>
        </p:nvSpPr>
        <p:spPr>
          <a:xfrm>
            <a:off x="725800" y="4343725"/>
            <a:ext cx="60483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b="1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EE18149-B6A8-48F8-9FC0-35322D226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7" y="102393"/>
            <a:ext cx="550221" cy="5151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78F7AC-BB42-4CA0-B899-764A7EB40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251" y="64526"/>
            <a:ext cx="607749" cy="610537"/>
          </a:xfrm>
          <a:prstGeom prst="rect">
            <a:avLst/>
          </a:prstGeom>
        </p:spPr>
      </p:pic>
      <p:pic>
        <p:nvPicPr>
          <p:cNvPr id="6146" name="Picture 2" descr="Prototyping a Recommender System Step by Step Part 1: KNN Item-Based Collaborative  Filtering | by Kevin Liao | Towards Data Science">
            <a:extLst>
              <a:ext uri="{FF2B5EF4-FFF2-40B4-BE49-F238E27FC236}">
                <a16:creationId xmlns:a16="http://schemas.microsoft.com/office/drawing/2014/main" id="{ECDA5ABD-2F07-483B-97D5-0F28DD113B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46"/>
          <a:stretch/>
        </p:blipFill>
        <p:spPr bwMode="auto">
          <a:xfrm>
            <a:off x="946853" y="1414004"/>
            <a:ext cx="3190070" cy="243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5000">
              <a:srgbClr val="00237D"/>
            </a:gs>
            <a:gs pos="100000">
              <a:srgbClr val="011445">
                <a:lumMod val="94000"/>
                <a:alpha val="92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65233D60-8B2A-4C54-8362-84044F7A0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251" y="64526"/>
            <a:ext cx="607749" cy="61053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B077549-C7CF-44CF-9833-37CBC9AF7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88" y="83572"/>
            <a:ext cx="550221" cy="5151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97EB62-92C6-4582-9644-077716662447}"/>
              </a:ext>
            </a:extLst>
          </p:cNvPr>
          <p:cNvSpPr/>
          <p:nvPr/>
        </p:nvSpPr>
        <p:spPr>
          <a:xfrm>
            <a:off x="3382393" y="675063"/>
            <a:ext cx="1953087" cy="610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Recommender systems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83A915-6B40-44A8-BAB6-98FF3235E564}"/>
              </a:ext>
            </a:extLst>
          </p:cNvPr>
          <p:cNvSpPr/>
          <p:nvPr/>
        </p:nvSpPr>
        <p:spPr>
          <a:xfrm>
            <a:off x="1846555" y="1952617"/>
            <a:ext cx="1429305" cy="610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Content-based methods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0D31FB-FFE1-4A91-B053-89C0089D0885}"/>
              </a:ext>
            </a:extLst>
          </p:cNvPr>
          <p:cNvSpPr/>
          <p:nvPr/>
        </p:nvSpPr>
        <p:spPr>
          <a:xfrm>
            <a:off x="3805774" y="1990149"/>
            <a:ext cx="1429305" cy="610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Collaborative filtering methods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5913D-A1D5-41D7-97AF-3290EA9C565C}"/>
              </a:ext>
            </a:extLst>
          </p:cNvPr>
          <p:cNvSpPr/>
          <p:nvPr/>
        </p:nvSpPr>
        <p:spPr>
          <a:xfrm>
            <a:off x="5995386" y="1952618"/>
            <a:ext cx="1429305" cy="610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Hybrid methods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83A00B-D859-436B-8F69-E09BDD1BABC5}"/>
              </a:ext>
            </a:extLst>
          </p:cNvPr>
          <p:cNvSpPr/>
          <p:nvPr/>
        </p:nvSpPr>
        <p:spPr>
          <a:xfrm>
            <a:off x="3006783" y="2993935"/>
            <a:ext cx="1349407" cy="502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-based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B67A86-6951-40B5-8236-7D5C95421861}"/>
              </a:ext>
            </a:extLst>
          </p:cNvPr>
          <p:cNvSpPr/>
          <p:nvPr/>
        </p:nvSpPr>
        <p:spPr>
          <a:xfrm>
            <a:off x="5024563" y="2993935"/>
            <a:ext cx="1349406" cy="502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Memory-based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CD9237-5FCB-44DD-A9C8-DD4D6232CEC0}"/>
              </a:ext>
            </a:extLst>
          </p:cNvPr>
          <p:cNvSpPr/>
          <p:nvPr/>
        </p:nvSpPr>
        <p:spPr>
          <a:xfrm>
            <a:off x="4356190" y="4143395"/>
            <a:ext cx="1245834" cy="375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User-based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DC8469-D46A-4136-9FBB-489307E3FCD9}"/>
              </a:ext>
            </a:extLst>
          </p:cNvPr>
          <p:cNvSpPr/>
          <p:nvPr/>
        </p:nvSpPr>
        <p:spPr>
          <a:xfrm>
            <a:off x="6030897" y="4149796"/>
            <a:ext cx="1245834" cy="375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Item-based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35179D-4F84-4EA4-9B32-7FF605B187BF}"/>
              </a:ext>
            </a:extLst>
          </p:cNvPr>
          <p:cNvCxnSpPr/>
          <p:nvPr/>
        </p:nvCxnSpPr>
        <p:spPr>
          <a:xfrm flipH="1">
            <a:off x="2645546" y="1285600"/>
            <a:ext cx="1303538" cy="59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98CAFA-49C5-498A-AC27-800E60622CBC}"/>
              </a:ext>
            </a:extLst>
          </p:cNvPr>
          <p:cNvCxnSpPr>
            <a:cxnSpLocks/>
          </p:cNvCxnSpPr>
          <p:nvPr/>
        </p:nvCxnSpPr>
        <p:spPr>
          <a:xfrm>
            <a:off x="4559109" y="1296610"/>
            <a:ext cx="0" cy="585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5FCB17-6B4F-462E-BCA3-1274F0008051}"/>
              </a:ext>
            </a:extLst>
          </p:cNvPr>
          <p:cNvCxnSpPr>
            <a:cxnSpLocks/>
          </p:cNvCxnSpPr>
          <p:nvPr/>
        </p:nvCxnSpPr>
        <p:spPr>
          <a:xfrm>
            <a:off x="5000461" y="1294196"/>
            <a:ext cx="1595648" cy="58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A755EC-7177-48DC-9CAE-ED1DD2F01F81}"/>
              </a:ext>
            </a:extLst>
          </p:cNvPr>
          <p:cNvCxnSpPr>
            <a:cxnSpLocks/>
          </p:cNvCxnSpPr>
          <p:nvPr/>
        </p:nvCxnSpPr>
        <p:spPr>
          <a:xfrm flipH="1">
            <a:off x="3838539" y="2625040"/>
            <a:ext cx="622916" cy="32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FE74EC-573E-4AC4-A5B0-941444F60052}"/>
              </a:ext>
            </a:extLst>
          </p:cNvPr>
          <p:cNvCxnSpPr>
            <a:cxnSpLocks/>
          </p:cNvCxnSpPr>
          <p:nvPr/>
        </p:nvCxnSpPr>
        <p:spPr>
          <a:xfrm>
            <a:off x="4653805" y="2625040"/>
            <a:ext cx="681675" cy="32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AD31C4-83D9-481A-A3E3-D448C98DF49B}"/>
              </a:ext>
            </a:extLst>
          </p:cNvPr>
          <p:cNvCxnSpPr>
            <a:cxnSpLocks/>
          </p:cNvCxnSpPr>
          <p:nvPr/>
        </p:nvCxnSpPr>
        <p:spPr>
          <a:xfrm flipH="1">
            <a:off x="5157530" y="3527039"/>
            <a:ext cx="514905" cy="585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B44CD8-F775-49CC-AD41-D9BFB40098F5}"/>
              </a:ext>
            </a:extLst>
          </p:cNvPr>
          <p:cNvCxnSpPr>
            <a:cxnSpLocks/>
          </p:cNvCxnSpPr>
          <p:nvPr/>
        </p:nvCxnSpPr>
        <p:spPr>
          <a:xfrm>
            <a:off x="5798285" y="3514159"/>
            <a:ext cx="602119" cy="59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5"/>
          <p:cNvSpPr txBox="1">
            <a:spLocks noGrp="1"/>
          </p:cNvSpPr>
          <p:nvPr>
            <p:ph type="subTitle" idx="1"/>
          </p:nvPr>
        </p:nvSpPr>
        <p:spPr>
          <a:xfrm>
            <a:off x="1571469" y="94681"/>
            <a:ext cx="6001061" cy="7969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K-Nearest Neighbour</a:t>
            </a:r>
            <a:endParaRPr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F83CC54-96D5-4307-B81D-B00FF8DEE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7" y="102393"/>
            <a:ext cx="550221" cy="515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8917EC-1005-4361-8CD6-5F2616322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251" y="64526"/>
            <a:ext cx="607749" cy="61053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3380945-66E2-4AAA-AAF5-B132ADD92516}"/>
              </a:ext>
            </a:extLst>
          </p:cNvPr>
          <p:cNvGrpSpPr/>
          <p:nvPr/>
        </p:nvGrpSpPr>
        <p:grpSpPr>
          <a:xfrm>
            <a:off x="2094605" y="1252641"/>
            <a:ext cx="5760720" cy="3269973"/>
            <a:chOff x="2094605" y="1245497"/>
            <a:chExt cx="5760720" cy="3269973"/>
          </a:xfrm>
        </p:grpSpPr>
        <p:pic>
          <p:nvPicPr>
            <p:cNvPr id="1026" name="Picture 2" descr="K-Nearest Neighbor(KNN) Algorithm for Machine Learning">
              <a:extLst>
                <a:ext uri="{FF2B5EF4-FFF2-40B4-BE49-F238E27FC236}">
                  <a16:creationId xmlns:a16="http://schemas.microsoft.com/office/drawing/2014/main" id="{356013E2-287E-4726-B798-CE0177D4CD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758" y="1245497"/>
              <a:ext cx="4432536" cy="2308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C8FFBD-A74C-4489-84C8-486A1EAFC9D7}"/>
                </a:ext>
              </a:extLst>
            </p:cNvPr>
            <p:cNvSpPr/>
            <p:nvPr/>
          </p:nvSpPr>
          <p:spPr>
            <a:xfrm>
              <a:off x="5269341" y="3076549"/>
              <a:ext cx="748331" cy="145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Category A</a:t>
              </a:r>
              <a:endParaRPr lang="en-IN" sz="800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61C514A-E345-4B31-89AD-9D6EC8EAD514}"/>
                </a:ext>
              </a:extLst>
            </p:cNvPr>
            <p:cNvSpPr/>
            <p:nvPr/>
          </p:nvSpPr>
          <p:spPr>
            <a:xfrm>
              <a:off x="3585910" y="2327137"/>
              <a:ext cx="748331" cy="145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Category B</a:t>
              </a:r>
              <a:endParaRPr lang="en-IN" sz="8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6E40308-2664-472F-9309-B9395FD22C31}"/>
                </a:ext>
              </a:extLst>
            </p:cNvPr>
            <p:cNvSpPr/>
            <p:nvPr/>
          </p:nvSpPr>
          <p:spPr>
            <a:xfrm>
              <a:off x="6032851" y="2327136"/>
              <a:ext cx="748331" cy="145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Category B</a:t>
              </a:r>
              <a:endParaRPr lang="en-IN" sz="80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C271B22-5351-49E2-875B-D7E12E830A47}"/>
                </a:ext>
              </a:extLst>
            </p:cNvPr>
            <p:cNvSpPr/>
            <p:nvPr/>
          </p:nvSpPr>
          <p:spPr>
            <a:xfrm>
              <a:off x="2752164" y="3058700"/>
              <a:ext cx="748331" cy="145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Category A</a:t>
              </a:r>
              <a:endParaRPr lang="en-IN" sz="8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3BF5D0B-7001-49EA-84C9-7A25E45E51EC}"/>
                </a:ext>
              </a:extLst>
            </p:cNvPr>
            <p:cNvSpPr/>
            <p:nvPr/>
          </p:nvSpPr>
          <p:spPr>
            <a:xfrm>
              <a:off x="3364453" y="2629711"/>
              <a:ext cx="883810" cy="167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New data point</a:t>
              </a:r>
              <a:endParaRPr lang="en-IN" sz="80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F497B1E-E487-4F46-8278-CA5834EF2265}"/>
                </a:ext>
              </a:extLst>
            </p:cNvPr>
            <p:cNvSpPr/>
            <p:nvPr/>
          </p:nvSpPr>
          <p:spPr>
            <a:xfrm>
              <a:off x="5875688" y="2671102"/>
              <a:ext cx="853106" cy="367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New data point assigned to Category 1</a:t>
              </a:r>
              <a:endParaRPr lang="en-IN" sz="800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DBB5AFE-F0E1-4C27-B995-D8E6CC412AC1}"/>
                </a:ext>
              </a:extLst>
            </p:cNvPr>
            <p:cNvSpPr/>
            <p:nvPr/>
          </p:nvSpPr>
          <p:spPr>
            <a:xfrm>
              <a:off x="2889393" y="1469676"/>
              <a:ext cx="950119" cy="2938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46A0BA-92F2-49B0-BA0A-584FA07C57F0}"/>
                </a:ext>
              </a:extLst>
            </p:cNvPr>
            <p:cNvSpPr txBox="1"/>
            <p:nvPr/>
          </p:nvSpPr>
          <p:spPr>
            <a:xfrm>
              <a:off x="2931743" y="1497469"/>
              <a:ext cx="11375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Before KNN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7EB0FBD-2533-4D84-B3DB-4B4B540C3EF8}"/>
                </a:ext>
              </a:extLst>
            </p:cNvPr>
            <p:cNvSpPr/>
            <p:nvPr/>
          </p:nvSpPr>
          <p:spPr>
            <a:xfrm>
              <a:off x="5353235" y="1467398"/>
              <a:ext cx="950119" cy="2938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3C0714-01EC-43BD-A042-55791C5ECAF3}"/>
                </a:ext>
              </a:extLst>
            </p:cNvPr>
            <p:cNvSpPr txBox="1"/>
            <p:nvPr/>
          </p:nvSpPr>
          <p:spPr>
            <a:xfrm>
              <a:off x="5448920" y="1487376"/>
              <a:ext cx="11375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After KNN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C5D74D-5411-4F22-9840-9BD2DE89C05E}"/>
                </a:ext>
              </a:extLst>
            </p:cNvPr>
            <p:cNvSpPr txBox="1"/>
            <p:nvPr/>
          </p:nvSpPr>
          <p:spPr>
            <a:xfrm>
              <a:off x="2094605" y="3576751"/>
              <a:ext cx="2811780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Divides the data into classes of similar features</a:t>
              </a:r>
            </a:p>
            <a:p>
              <a:endParaRPr lang="en-IN" sz="11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Distance of New data point  calculated from the classes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7CFAB2-2A83-4F2F-BE9F-F6C3AD5D7508}"/>
                </a:ext>
              </a:extLst>
            </p:cNvPr>
            <p:cNvSpPr txBox="1"/>
            <p:nvPr/>
          </p:nvSpPr>
          <p:spPr>
            <a:xfrm>
              <a:off x="4906385" y="3554038"/>
              <a:ext cx="29489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New Data Point assigned to the nearest class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826965A-D832-49E1-8EBD-79B61C40D576}"/>
              </a:ext>
            </a:extLst>
          </p:cNvPr>
          <p:cNvSpPr txBox="1"/>
          <p:nvPr/>
        </p:nvSpPr>
        <p:spPr>
          <a:xfrm>
            <a:off x="1361513" y="3354650"/>
            <a:ext cx="663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>
                    <a:lumMod val="75000"/>
                  </a:schemeClr>
                </a:solidFill>
                <a:effectLst/>
                <a:latin typeface="inter-regular"/>
              </a:rPr>
              <a:t>KNN algorithm works on a similarity measure.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>
                    <a:lumMod val="75000"/>
                  </a:schemeClr>
                </a:solidFill>
                <a:effectLst/>
                <a:latin typeface="inter-regular"/>
              </a:rPr>
              <a:t>Finds the similar features of the new data set to the cats and dogs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inter-regular"/>
              </a:rPr>
              <a:t>Output is predicted as a cat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048E47-E4A6-4E25-8E1E-CB840CB26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7" y="102393"/>
            <a:ext cx="550221" cy="51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0B6643-6A73-4E12-949D-C38A9BEF7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251" y="64526"/>
            <a:ext cx="607749" cy="6105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74C006-5005-4663-8293-0D95CBD53A38}"/>
              </a:ext>
            </a:extLst>
          </p:cNvPr>
          <p:cNvSpPr txBox="1"/>
          <p:nvPr/>
        </p:nvSpPr>
        <p:spPr>
          <a:xfrm>
            <a:off x="1915259" y="2481198"/>
            <a:ext cx="140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Input value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89519-2055-4B34-8BF9-7D51B609F1D4}"/>
              </a:ext>
            </a:extLst>
          </p:cNvPr>
          <p:cNvSpPr txBox="1"/>
          <p:nvPr/>
        </p:nvSpPr>
        <p:spPr>
          <a:xfrm>
            <a:off x="6230046" y="2426788"/>
            <a:ext cx="1400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Predicted Output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666E3-8704-440D-ACE7-A55CC050C05C}"/>
              </a:ext>
            </a:extLst>
          </p:cNvPr>
          <p:cNvSpPr txBox="1"/>
          <p:nvPr/>
        </p:nvSpPr>
        <p:spPr>
          <a:xfrm>
            <a:off x="3941477" y="2481198"/>
            <a:ext cx="1576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KNN Model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A72BB3-6071-4A18-84ED-31A496BF4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2532" y="-392375"/>
            <a:ext cx="5705475" cy="3181350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73AE18FC-23D7-43D3-AC1E-26317BF2ABC5}"/>
              </a:ext>
            </a:extLst>
          </p:cNvPr>
          <p:cNvSpPr/>
          <p:nvPr/>
        </p:nvSpPr>
        <p:spPr>
          <a:xfrm rot="16200000">
            <a:off x="3047283" y="1320226"/>
            <a:ext cx="45719" cy="490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466026E-DF8E-4416-8EF9-71F7D1215001}"/>
              </a:ext>
            </a:extLst>
          </p:cNvPr>
          <p:cNvSpPr/>
          <p:nvPr/>
        </p:nvSpPr>
        <p:spPr>
          <a:xfrm rot="16200000">
            <a:off x="5805530" y="1274506"/>
            <a:ext cx="45719" cy="490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Company Branding Guidelines by Slidesgo">
  <a:themeElements>
    <a:clrScheme name="Simple Light">
      <a:dk1>
        <a:srgbClr val="011446"/>
      </a:dk1>
      <a:lt1>
        <a:srgbClr val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</TotalTime>
  <Words>659</Words>
  <Application>Microsoft Office PowerPoint</Application>
  <PresentationFormat>On-screen Show (16:9)</PresentationFormat>
  <Paragraphs>211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Lucida Calligraphy</vt:lpstr>
      <vt:lpstr>Montserrat SemiBold</vt:lpstr>
      <vt:lpstr>inter-regular</vt:lpstr>
      <vt:lpstr>Montserrat </vt:lpstr>
      <vt:lpstr>Muli</vt:lpstr>
      <vt:lpstr>Montserrat Alternates</vt:lpstr>
      <vt:lpstr>Montserrat</vt:lpstr>
      <vt:lpstr>Arial</vt:lpstr>
      <vt:lpstr>Montserrat Light</vt:lpstr>
      <vt:lpstr>Montserrat ExtraBold</vt:lpstr>
      <vt:lpstr>Inter</vt:lpstr>
      <vt:lpstr>Public Sans</vt:lpstr>
      <vt:lpstr>Lato</vt:lpstr>
      <vt:lpstr>Tech Company Branding Guidelines by Slidesgo</vt:lpstr>
      <vt:lpstr>Welcome to Horizon</vt:lpstr>
      <vt:lpstr>ML  Bootcamp</vt:lpstr>
      <vt:lpstr>ICE BREAKING</vt:lpstr>
      <vt:lpstr>SCHEDULE</vt:lpstr>
      <vt:lpstr>INTRO TO ML</vt:lpstr>
      <vt:lpstr>What Is Recommendation System?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 with us!</vt:lpstr>
      <vt:lpstr>Connect with me!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Company Branding Guidelines</dc:title>
  <dc:creator>Kashish Jain</dc:creator>
  <cp:lastModifiedBy>Abhishek Murthy</cp:lastModifiedBy>
  <cp:revision>16</cp:revision>
  <dcterms:modified xsi:type="dcterms:W3CDTF">2022-06-22T07:36:29Z</dcterms:modified>
</cp:coreProperties>
</file>