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78" r:id="rId7"/>
    <p:sldId id="272" r:id="rId8"/>
    <p:sldId id="273" r:id="rId9"/>
    <p:sldId id="274" r:id="rId10"/>
    <p:sldId id="262" r:id="rId11"/>
    <p:sldId id="263" r:id="rId12"/>
    <p:sldId id="264" r:id="rId13"/>
    <p:sldId id="260" r:id="rId14"/>
    <p:sldId id="265" r:id="rId15"/>
    <p:sldId id="266" r:id="rId16"/>
    <p:sldId id="267" r:id="rId17"/>
    <p:sldId id="275" r:id="rId18"/>
    <p:sldId id="268" r:id="rId19"/>
    <p:sldId id="276" r:id="rId20"/>
    <p:sldId id="271" r:id="rId21"/>
    <p:sldId id="279" r:id="rId22"/>
    <p:sldId id="280" r:id="rId2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eerajrajput1232@gmail.com" initials="d" lastIdx="1" clrIdx="0">
    <p:extLst>
      <p:ext uri="{19B8F6BF-5375-455C-9EA6-DF929625EA0E}">
        <p15:presenceInfo xmlns:p15="http://schemas.microsoft.com/office/powerpoint/2012/main" userId="aeb85b8fd11aa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74" autoAdjust="0"/>
  </p:normalViewPr>
  <p:slideViewPr>
    <p:cSldViewPr>
      <p:cViewPr varScale="1">
        <p:scale>
          <a:sx n="56" d="100"/>
          <a:sy n="56" d="100"/>
        </p:scale>
        <p:origin x="5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CDCAF-5258-4AF2-BFE9-9701D6A094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FB10-3725-4EA4-9781-632D26DC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47901"/>
            <a:ext cx="8812530" cy="7737475"/>
          </a:xfrm>
          <a:custGeom>
            <a:avLst/>
            <a:gdLst/>
            <a:ahLst/>
            <a:cxnLst/>
            <a:rect l="l" t="t" r="r" b="b"/>
            <a:pathLst>
              <a:path w="8812530" h="7737475">
                <a:moveTo>
                  <a:pt x="8812231" y="7737171"/>
                </a:moveTo>
                <a:lnTo>
                  <a:pt x="0" y="7737171"/>
                </a:lnTo>
                <a:lnTo>
                  <a:pt x="0" y="0"/>
                </a:lnTo>
                <a:lnTo>
                  <a:pt x="8812231" y="0"/>
                </a:lnTo>
                <a:lnTo>
                  <a:pt x="8812231" y="773717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985" y="116966"/>
            <a:ext cx="11659235" cy="5650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314" y="2999893"/>
            <a:ext cx="16678275" cy="520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  <a:effectLst>
            <a:reflection stA="66000" endPos="65000" dist="50800" dir="5400000" sy="-100000" algn="bl" rotWithShape="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8136" y="406510"/>
            <a:ext cx="4191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0" b="1" spc="-229" dirty="0" smtClean="0">
                <a:solidFill>
                  <a:srgbClr val="000000"/>
                </a:solidFill>
                <a:latin typeface="Trebuchet MS"/>
                <a:cs typeface="Trebuchet MS"/>
              </a:rPr>
              <a:t>ST&amp;P</a:t>
            </a:r>
            <a:endParaRPr sz="10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44" y="248262"/>
            <a:ext cx="6165215" cy="10039350"/>
            <a:chOff x="12122944" y="248262"/>
            <a:chExt cx="6165215" cy="10039350"/>
          </a:xfrm>
        </p:grpSpPr>
        <p:sp>
          <p:nvSpPr>
            <p:cNvPr id="5" name="object 5"/>
            <p:cNvSpPr/>
            <p:nvPr/>
          </p:nvSpPr>
          <p:spPr>
            <a:xfrm>
              <a:off x="13598784" y="2265993"/>
              <a:ext cx="4689475" cy="6336665"/>
            </a:xfrm>
            <a:custGeom>
              <a:avLst/>
              <a:gdLst/>
              <a:ahLst/>
              <a:cxnLst/>
              <a:rect l="l" t="t" r="r" b="b"/>
              <a:pathLst>
                <a:path w="4689475" h="6336665">
                  <a:moveTo>
                    <a:pt x="4689215" y="6336110"/>
                  </a:moveTo>
                  <a:lnTo>
                    <a:pt x="1827920" y="6336110"/>
                  </a:lnTo>
                  <a:lnTo>
                    <a:pt x="0" y="3170024"/>
                  </a:lnTo>
                  <a:lnTo>
                    <a:pt x="1830194" y="0"/>
                  </a:lnTo>
                  <a:lnTo>
                    <a:pt x="4689215" y="0"/>
                  </a:lnTo>
                  <a:lnTo>
                    <a:pt x="4689215" y="633611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22944" y="7035125"/>
              <a:ext cx="4970145" cy="3252470"/>
            </a:xfrm>
            <a:custGeom>
              <a:avLst/>
              <a:gdLst/>
              <a:ahLst/>
              <a:cxnLst/>
              <a:rect l="l" t="t" r="r" b="b"/>
              <a:pathLst>
                <a:path w="4970144" h="3252470">
                  <a:moveTo>
                    <a:pt x="4335200" y="3251873"/>
                  </a:moveTo>
                  <a:lnTo>
                    <a:pt x="634953" y="3251873"/>
                  </a:lnTo>
                  <a:lnTo>
                    <a:pt x="0" y="2152088"/>
                  </a:lnTo>
                  <a:lnTo>
                    <a:pt x="1242494" y="0"/>
                  </a:lnTo>
                  <a:lnTo>
                    <a:pt x="3727485" y="0"/>
                  </a:lnTo>
                  <a:lnTo>
                    <a:pt x="4969979" y="2151786"/>
                  </a:lnTo>
                  <a:lnTo>
                    <a:pt x="4969979" y="2152391"/>
                  </a:lnTo>
                  <a:lnTo>
                    <a:pt x="4335200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36422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699" y="1967285"/>
                  </a:moveTo>
                  <a:lnTo>
                    <a:pt x="567819" y="1967285"/>
                  </a:lnTo>
                  <a:lnTo>
                    <a:pt x="0" y="983782"/>
                  </a:lnTo>
                  <a:lnTo>
                    <a:pt x="0" y="983502"/>
                  </a:lnTo>
                  <a:lnTo>
                    <a:pt x="567819" y="0"/>
                  </a:lnTo>
                  <a:lnTo>
                    <a:pt x="1703618" y="0"/>
                  </a:lnTo>
                  <a:lnTo>
                    <a:pt x="2271518" y="983502"/>
                  </a:lnTo>
                  <a:lnTo>
                    <a:pt x="2271518" y="983782"/>
                  </a:lnTo>
                  <a:lnTo>
                    <a:pt x="1703699" y="1967285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13926" y="248262"/>
              <a:ext cx="3799840" cy="3288665"/>
            </a:xfrm>
            <a:custGeom>
              <a:avLst/>
              <a:gdLst/>
              <a:ahLst/>
              <a:cxnLst/>
              <a:rect l="l" t="t" r="r" b="b"/>
              <a:pathLst>
                <a:path w="3799840" h="3288665">
                  <a:moveTo>
                    <a:pt x="2850927" y="3288442"/>
                  </a:moveTo>
                  <a:lnTo>
                    <a:pt x="948691" y="3288442"/>
                  </a:lnTo>
                  <a:lnTo>
                    <a:pt x="0" y="1645243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619" y="1645243"/>
                  </a:lnTo>
                  <a:lnTo>
                    <a:pt x="2850927" y="328844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/>
          <p:cNvSpPr txBox="1">
            <a:spLocks/>
          </p:cNvSpPr>
          <p:nvPr/>
        </p:nvSpPr>
        <p:spPr>
          <a:xfrm>
            <a:off x="-106321" y="3160117"/>
            <a:ext cx="1134582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algn="ctr">
              <a:spcBef>
                <a:spcPts val="100"/>
              </a:spcBef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Stock Tracker And Predictor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34694" y="7035125"/>
            <a:ext cx="11345821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Abhishek Gupta</a:t>
            </a:r>
          </a:p>
          <a:p>
            <a:pPr marL="12700" marR="5080" algn="l">
              <a:spcBef>
                <a:spcPts val="100"/>
              </a:spcBef>
            </a:pPr>
            <a:r>
              <a:rPr lang="en-GB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Dheeraj</a:t>
            </a:r>
            <a:r>
              <a:rPr lang="en-GB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Rajput</a:t>
            </a:r>
          </a:p>
          <a:p>
            <a:pPr marL="12700" marR="5080" algn="l">
              <a:spcBef>
                <a:spcPts val="100"/>
              </a:spcBef>
            </a:pPr>
            <a:r>
              <a:rPr lang="en-GB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Manish </a:t>
            </a:r>
            <a:r>
              <a:rPr lang="en-GB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Vardhan</a:t>
            </a:r>
            <a:endParaRPr lang="en-GB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700" marR="5080" algn="l">
              <a:spcBef>
                <a:spcPts val="100"/>
              </a:spcBef>
            </a:pPr>
            <a:r>
              <a:rPr lang="en-GB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Palpal</a:t>
            </a:r>
            <a:r>
              <a:rPr lang="en-GB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Kerai</a:t>
            </a:r>
            <a:endParaRPr lang="en-GB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700" marR="5080" algn="l">
              <a:spcBef>
                <a:spcPts val="100"/>
              </a:spcBef>
            </a:pPr>
            <a:r>
              <a:rPr lang="en-GB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Hasib</a:t>
            </a:r>
            <a:r>
              <a:rPr lang="en-GB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Khan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5604" y="203804"/>
            <a:ext cx="1447800" cy="1926495"/>
            <a:chOff x="83979" y="-20382"/>
            <a:chExt cx="2353025" cy="3130913"/>
          </a:xfrm>
        </p:grpSpPr>
        <p:sp>
          <p:nvSpPr>
            <p:cNvPr id="12" name="Rectangle 11"/>
            <p:cNvSpPr/>
            <p:nvPr/>
          </p:nvSpPr>
          <p:spPr>
            <a:xfrm>
              <a:off x="2344103" y="2699011"/>
              <a:ext cx="92901" cy="4115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49250" marR="3175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hape 30"/>
            <p:cNvSpPr/>
            <p:nvPr/>
          </p:nvSpPr>
          <p:spPr>
            <a:xfrm>
              <a:off x="83979" y="3088594"/>
              <a:ext cx="2260125" cy="0"/>
            </a:xfrm>
            <a:custGeom>
              <a:avLst/>
              <a:gdLst/>
              <a:ahLst/>
              <a:cxnLst/>
              <a:rect l="0" t="0" r="0" b="0"/>
              <a:pathLst>
                <a:path w="2260125">
                  <a:moveTo>
                    <a:pt x="0" y="0"/>
                  </a:moveTo>
                  <a:lnTo>
                    <a:pt x="2260125" y="0"/>
                  </a:lnTo>
                </a:path>
              </a:pathLst>
            </a:custGeom>
            <a:ln w="266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085" y="-20382"/>
              <a:ext cx="2260124" cy="2947989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41" y="5524626"/>
            <a:ext cx="5547329" cy="5547329"/>
          </a:xfrm>
          <a:prstGeom prst="rect">
            <a:avLst/>
          </a:prstGeom>
          <a:effectLst>
            <a:softEdge rad="774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51461"/>
            <a:ext cx="8610600" cy="1815439"/>
            <a:chOff x="0" y="-5443"/>
            <a:chExt cx="8610600" cy="1815439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14700"/>
            <a:ext cx="8294207" cy="4572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296400" y="3314700"/>
            <a:ext cx="8704384" cy="4572000"/>
            <a:chOff x="9296400" y="3314700"/>
            <a:chExt cx="8704384" cy="457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6400" y="3314700"/>
              <a:ext cx="8704384" cy="457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b="3191"/>
            <a:stretch/>
          </p:blipFill>
          <p:spPr>
            <a:xfrm>
              <a:off x="14935200" y="4686300"/>
              <a:ext cx="2209800" cy="3124200"/>
            </a:xfrm>
            <a:prstGeom prst="rect">
              <a:avLst/>
            </a:prstGeom>
          </p:spPr>
        </p:pic>
      </p:grpSp>
      <p:sp>
        <p:nvSpPr>
          <p:cNvPr id="13" name="object 6"/>
          <p:cNvSpPr txBox="1">
            <a:spLocks/>
          </p:cNvSpPr>
          <p:nvPr/>
        </p:nvSpPr>
        <p:spPr>
          <a:xfrm>
            <a:off x="-152400" y="104370"/>
            <a:ext cx="5867400" cy="1203484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72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Front-end</a:t>
            </a:r>
            <a:endParaRPr lang="en-US" sz="7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9337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Login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7371" y="29337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News Page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241745"/>
            <a:ext cx="7467599" cy="6048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5262" y="3241745"/>
            <a:ext cx="8582024" cy="604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E7670-D127-8FF9-56F0-9F446AEAFCA9}"/>
              </a:ext>
            </a:extLst>
          </p:cNvPr>
          <p:cNvSpPr txBox="1"/>
          <p:nvPr/>
        </p:nvSpPr>
        <p:spPr>
          <a:xfrm>
            <a:off x="303977" y="2441526"/>
            <a:ext cx="2665413" cy="80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600" dirty="0">
                <a:solidFill>
                  <a:schemeClr val="accent3"/>
                </a:solidFill>
              </a:rPr>
              <a:t>   </a:t>
            </a:r>
            <a:r>
              <a:rPr lang="en-IN" sz="4600" dirty="0" smtClean="0">
                <a:solidFill>
                  <a:srgbClr val="00B050"/>
                </a:solidFill>
              </a:rPr>
              <a:t>Gainer:</a:t>
            </a:r>
            <a:endParaRPr lang="en-IN" sz="46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E7670-D127-8FF9-56F0-9F446AEAFCA9}"/>
              </a:ext>
            </a:extLst>
          </p:cNvPr>
          <p:cNvSpPr txBox="1"/>
          <p:nvPr/>
        </p:nvSpPr>
        <p:spPr>
          <a:xfrm>
            <a:off x="8305799" y="2469996"/>
            <a:ext cx="2665413" cy="80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600" dirty="0">
                <a:solidFill>
                  <a:srgbClr val="FF0000"/>
                </a:solidFill>
              </a:rPr>
              <a:t>   </a:t>
            </a:r>
            <a:r>
              <a:rPr lang="en-IN" sz="4600" dirty="0" smtClean="0">
                <a:solidFill>
                  <a:srgbClr val="FF0000"/>
                </a:solidFill>
              </a:rPr>
              <a:t>Loser:</a:t>
            </a:r>
            <a:endParaRPr lang="en-IN" sz="46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51461"/>
            <a:ext cx="8610600" cy="1815439"/>
            <a:chOff x="0" y="-5443"/>
            <a:chExt cx="8610600" cy="1815439"/>
          </a:xfrm>
        </p:grpSpPr>
        <p:sp>
          <p:nvSpPr>
            <p:cNvPr id="12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6"/>
          <p:cNvSpPr txBox="1">
            <a:spLocks/>
          </p:cNvSpPr>
          <p:nvPr/>
        </p:nvSpPr>
        <p:spPr>
          <a:xfrm>
            <a:off x="-152400" y="104370"/>
            <a:ext cx="5867400" cy="1203484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72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Front-end</a:t>
            </a:r>
            <a:endParaRPr lang="en-US" sz="7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3" y="3565706"/>
            <a:ext cx="8242390" cy="5235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565706"/>
            <a:ext cx="8954276" cy="52353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10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/>
          <p:cNvSpPr txBox="1">
            <a:spLocks/>
          </p:cNvSpPr>
          <p:nvPr/>
        </p:nvSpPr>
        <p:spPr>
          <a:xfrm>
            <a:off x="-152400" y="104370"/>
            <a:ext cx="5867400" cy="1203484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72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Front-end</a:t>
            </a:r>
            <a:endParaRPr lang="en-US" sz="7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243" y="319637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Stock 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1600" y="31963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Notification Page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802" y="2171622"/>
            <a:ext cx="11135360" cy="7901940"/>
          </a:xfrm>
          <a:custGeom>
            <a:avLst/>
            <a:gdLst/>
            <a:ahLst/>
            <a:cxnLst/>
            <a:rect l="l" t="t" r="r" b="b"/>
            <a:pathLst>
              <a:path w="11135360" h="7901940">
                <a:moveTo>
                  <a:pt x="10849134" y="7901888"/>
                </a:moveTo>
                <a:lnTo>
                  <a:pt x="285749" y="7901888"/>
                </a:lnTo>
                <a:lnTo>
                  <a:pt x="240779" y="7898328"/>
                </a:lnTo>
                <a:lnTo>
                  <a:pt x="197320" y="7887861"/>
                </a:lnTo>
                <a:lnTo>
                  <a:pt x="156141" y="7870804"/>
                </a:lnTo>
                <a:lnTo>
                  <a:pt x="118010" y="7847476"/>
                </a:lnTo>
                <a:lnTo>
                  <a:pt x="83694" y="7818194"/>
                </a:lnTo>
                <a:lnTo>
                  <a:pt x="54412" y="7783877"/>
                </a:lnTo>
                <a:lnTo>
                  <a:pt x="31083" y="7745746"/>
                </a:lnTo>
                <a:lnTo>
                  <a:pt x="14026" y="7704567"/>
                </a:lnTo>
                <a:lnTo>
                  <a:pt x="3559" y="7661109"/>
                </a:lnTo>
                <a:lnTo>
                  <a:pt x="0" y="7616138"/>
                </a:lnTo>
                <a:lnTo>
                  <a:pt x="0" y="285749"/>
                </a:lnTo>
                <a:lnTo>
                  <a:pt x="3559" y="240778"/>
                </a:lnTo>
                <a:lnTo>
                  <a:pt x="14026" y="197320"/>
                </a:lnTo>
                <a:lnTo>
                  <a:pt x="31083" y="156141"/>
                </a:lnTo>
                <a:lnTo>
                  <a:pt x="54412" y="118010"/>
                </a:lnTo>
                <a:lnTo>
                  <a:pt x="83694" y="83694"/>
                </a:lnTo>
                <a:lnTo>
                  <a:pt x="118010" y="54411"/>
                </a:lnTo>
                <a:lnTo>
                  <a:pt x="156141" y="31083"/>
                </a:lnTo>
                <a:lnTo>
                  <a:pt x="197320" y="14026"/>
                </a:lnTo>
                <a:lnTo>
                  <a:pt x="240779" y="3559"/>
                </a:lnTo>
                <a:lnTo>
                  <a:pt x="285748" y="0"/>
                </a:lnTo>
                <a:lnTo>
                  <a:pt x="10849136" y="0"/>
                </a:lnTo>
                <a:lnTo>
                  <a:pt x="10894105" y="3559"/>
                </a:lnTo>
                <a:lnTo>
                  <a:pt x="10937563" y="14026"/>
                </a:lnTo>
                <a:lnTo>
                  <a:pt x="10978742" y="31083"/>
                </a:lnTo>
                <a:lnTo>
                  <a:pt x="11016873" y="54411"/>
                </a:lnTo>
                <a:lnTo>
                  <a:pt x="11051190" y="83694"/>
                </a:lnTo>
                <a:lnTo>
                  <a:pt x="11080472" y="118010"/>
                </a:lnTo>
                <a:lnTo>
                  <a:pt x="11103800" y="156141"/>
                </a:lnTo>
                <a:lnTo>
                  <a:pt x="11120857" y="197320"/>
                </a:lnTo>
                <a:lnTo>
                  <a:pt x="11131324" y="240778"/>
                </a:lnTo>
                <a:lnTo>
                  <a:pt x="11134883" y="285749"/>
                </a:lnTo>
                <a:lnTo>
                  <a:pt x="11134883" y="7616138"/>
                </a:lnTo>
                <a:lnTo>
                  <a:pt x="11131324" y="7661109"/>
                </a:lnTo>
                <a:lnTo>
                  <a:pt x="11120857" y="7704567"/>
                </a:lnTo>
                <a:lnTo>
                  <a:pt x="11103800" y="7745746"/>
                </a:lnTo>
                <a:lnTo>
                  <a:pt x="11080472" y="7783877"/>
                </a:lnTo>
                <a:lnTo>
                  <a:pt x="11051190" y="7818194"/>
                </a:lnTo>
                <a:lnTo>
                  <a:pt x="11016873" y="7847476"/>
                </a:lnTo>
                <a:lnTo>
                  <a:pt x="10978742" y="7870804"/>
                </a:lnTo>
                <a:lnTo>
                  <a:pt x="10937563" y="7887861"/>
                </a:lnTo>
                <a:lnTo>
                  <a:pt x="10894105" y="7898328"/>
                </a:lnTo>
                <a:lnTo>
                  <a:pt x="10849134" y="790188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0602" y="2334811"/>
            <a:ext cx="10610215" cy="646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Machine</a:t>
            </a:r>
            <a:r>
              <a:rPr sz="2800" spc="-2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learning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techniques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can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be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applied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to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stock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market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prediction</a:t>
            </a:r>
            <a:r>
              <a:rPr sz="2800" spc="-8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0A181"/>
                </a:solidFill>
                <a:latin typeface="Trebuchet MS"/>
                <a:cs typeface="Trebuchet MS"/>
              </a:rPr>
              <a:t>and</a:t>
            </a:r>
            <a:r>
              <a:rPr sz="2800" spc="-7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A181"/>
                </a:solidFill>
                <a:latin typeface="Trebuchet MS"/>
                <a:cs typeface="Trebuchet MS"/>
              </a:rPr>
              <a:t>tracking</a:t>
            </a:r>
            <a:r>
              <a:rPr sz="2800" spc="-8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to</a:t>
            </a:r>
            <a:r>
              <a:rPr sz="2800" spc="-7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help</a:t>
            </a:r>
            <a:r>
              <a:rPr sz="2800" spc="-7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investors</a:t>
            </a:r>
            <a:r>
              <a:rPr sz="2800" spc="-8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make</a:t>
            </a:r>
            <a:r>
              <a:rPr sz="2800" spc="-7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informed</a:t>
            </a:r>
            <a:r>
              <a:rPr sz="2800" spc="-7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decisions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about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buying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0A181"/>
                </a:solidFill>
                <a:latin typeface="Trebuchet MS"/>
                <a:cs typeface="Trebuchet MS"/>
              </a:rPr>
              <a:t>and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selling 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stocks.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Machine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learning</a:t>
            </a:r>
            <a:r>
              <a:rPr sz="2800" spc="-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algorithms </a:t>
            </a:r>
            <a:r>
              <a:rPr sz="2800" spc="-25" dirty="0">
                <a:solidFill>
                  <a:srgbClr val="00A181"/>
                </a:solidFill>
                <a:latin typeface="Trebuchet MS"/>
                <a:cs typeface="Trebuchet MS"/>
              </a:rPr>
              <a:t>can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analyze</a:t>
            </a:r>
            <a:r>
              <a:rPr sz="2800" spc="-11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large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volumes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financial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data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00A181"/>
                </a:solidFill>
                <a:latin typeface="Trebuchet MS"/>
                <a:cs typeface="Trebuchet MS"/>
              </a:rPr>
              <a:t>and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A181"/>
                </a:solidFill>
                <a:latin typeface="Trebuchet MS"/>
                <a:cs typeface="Trebuchet MS"/>
              </a:rPr>
              <a:t>identify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patterns</a:t>
            </a:r>
            <a:r>
              <a:rPr sz="2800" spc="-10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00A181"/>
                </a:solidFill>
                <a:latin typeface="Trebuchet MS"/>
                <a:cs typeface="Trebuchet MS"/>
              </a:rPr>
              <a:t>and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relationships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that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can</a:t>
            </a:r>
            <a:r>
              <a:rPr sz="2800" spc="-3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be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00A181"/>
                </a:solidFill>
                <a:latin typeface="Trebuchet MS"/>
                <a:cs typeface="Trebuchet MS"/>
              </a:rPr>
              <a:t>used</a:t>
            </a:r>
            <a:r>
              <a:rPr sz="2800" spc="-3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to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make</a:t>
            </a:r>
            <a:r>
              <a:rPr sz="2800" spc="-3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predictions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about</a:t>
            </a:r>
            <a:r>
              <a:rPr sz="2800" spc="-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future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stock</a:t>
            </a:r>
            <a:r>
              <a:rPr sz="2800" spc="-13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prices.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65" dirty="0">
                <a:solidFill>
                  <a:srgbClr val="00A181"/>
                </a:solidFill>
                <a:latin typeface="Trebuchet MS"/>
                <a:cs typeface="Trebuchet MS"/>
              </a:rPr>
              <a:t>Models</a:t>
            </a:r>
            <a:r>
              <a:rPr sz="2800" spc="-3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Used</a:t>
            </a:r>
            <a:r>
              <a:rPr sz="2800" spc="-3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in</a:t>
            </a:r>
            <a:r>
              <a:rPr sz="2800" spc="-2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the</a:t>
            </a:r>
            <a:r>
              <a:rPr sz="2800" spc="-3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00A181"/>
                </a:solidFill>
                <a:latin typeface="Trebuchet MS"/>
                <a:cs typeface="Trebuchet MS"/>
              </a:rPr>
              <a:t>ML:-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332105" indent="-3200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32740" algn="l"/>
              </a:tabLst>
            </a:pP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Regression</a:t>
            </a:r>
            <a:r>
              <a:rPr sz="2800" spc="25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models</a:t>
            </a:r>
            <a:endParaRPr sz="2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56235" algn="l"/>
              </a:tabLst>
            </a:pP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Classification</a:t>
            </a:r>
            <a:r>
              <a:rPr sz="2800" spc="-114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models</a:t>
            </a:r>
            <a:endParaRPr sz="2800">
              <a:latin typeface="Trebuchet MS"/>
              <a:cs typeface="Trebuchet MS"/>
            </a:endParaRPr>
          </a:p>
          <a:p>
            <a:pPr marL="358140" indent="-34607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58775" algn="l"/>
              </a:tabLst>
            </a:pP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Clustering</a:t>
            </a:r>
            <a:r>
              <a:rPr sz="2800" spc="-14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models</a:t>
            </a:r>
            <a:endParaRPr sz="2800">
              <a:latin typeface="Trebuchet MS"/>
              <a:cs typeface="Trebuchet MS"/>
            </a:endParaRPr>
          </a:p>
          <a:p>
            <a:pPr marL="369570" indent="-35750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70205" algn="l"/>
              </a:tabLst>
            </a:pPr>
            <a:r>
              <a:rPr sz="2800" dirty="0">
                <a:solidFill>
                  <a:srgbClr val="00A181"/>
                </a:solidFill>
                <a:latin typeface="Trebuchet MS"/>
                <a:cs typeface="Trebuchet MS"/>
              </a:rPr>
              <a:t>Neural</a:t>
            </a:r>
            <a:r>
              <a:rPr sz="2800" spc="-95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A181"/>
                </a:solidFill>
                <a:latin typeface="Trebuchet MS"/>
                <a:cs typeface="Trebuchet MS"/>
              </a:rPr>
              <a:t>Network</a:t>
            </a:r>
            <a:r>
              <a:rPr sz="2800" spc="-90" dirty="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00A181"/>
                </a:solidFill>
                <a:latin typeface="Trebuchet MS"/>
                <a:cs typeface="Trebuchet MS"/>
              </a:rPr>
              <a:t>models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0245" y="1671640"/>
            <a:ext cx="11947754" cy="72675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0" y="51461"/>
            <a:ext cx="10269667" cy="1815439"/>
            <a:chOff x="0" y="-5443"/>
            <a:chExt cx="8610600" cy="1815439"/>
          </a:xfrm>
        </p:grpSpPr>
        <p:sp>
          <p:nvSpPr>
            <p:cNvPr id="7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6697318" y="-5443"/>
              <a:ext cx="1913282" cy="1435112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/>
          <p:cNvSpPr txBox="1">
            <a:spLocks/>
          </p:cNvSpPr>
          <p:nvPr/>
        </p:nvSpPr>
        <p:spPr>
          <a:xfrm>
            <a:off x="-533400" y="351941"/>
            <a:ext cx="7848600" cy="1111151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66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</a:t>
            </a:r>
            <a:endParaRPr lang="en-US" sz="66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794" y="2656165"/>
            <a:ext cx="10629900" cy="6438900"/>
          </a:xfrm>
          <a:custGeom>
            <a:avLst/>
            <a:gdLst/>
            <a:ahLst/>
            <a:cxnLst/>
            <a:rect l="l" t="t" r="r" b="b"/>
            <a:pathLst>
              <a:path w="10629900" h="6438900">
                <a:moveTo>
                  <a:pt x="10629899" y="6438899"/>
                </a:moveTo>
                <a:lnTo>
                  <a:pt x="0" y="6438899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64388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65024" y="2656165"/>
            <a:ext cx="7553325" cy="6671309"/>
            <a:chOff x="10665024" y="2656165"/>
            <a:chExt cx="7553325" cy="6671309"/>
          </a:xfrm>
        </p:grpSpPr>
        <p:sp>
          <p:nvSpPr>
            <p:cNvPr id="4" name="object 4"/>
            <p:cNvSpPr/>
            <p:nvPr/>
          </p:nvSpPr>
          <p:spPr>
            <a:xfrm>
              <a:off x="11515096" y="2656165"/>
              <a:ext cx="6365240" cy="6438900"/>
            </a:xfrm>
            <a:custGeom>
              <a:avLst/>
              <a:gdLst/>
              <a:ahLst/>
              <a:cxnLst/>
              <a:rect l="l" t="t" r="r" b="b"/>
              <a:pathLst>
                <a:path w="6365240" h="6438900">
                  <a:moveTo>
                    <a:pt x="6365235" y="6438610"/>
                  </a:moveTo>
                  <a:lnTo>
                    <a:pt x="0" y="6438610"/>
                  </a:lnTo>
                  <a:lnTo>
                    <a:pt x="0" y="0"/>
                  </a:lnTo>
                  <a:lnTo>
                    <a:pt x="6365235" y="0"/>
                  </a:lnTo>
                  <a:lnTo>
                    <a:pt x="6365235" y="643861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5024" y="3116785"/>
              <a:ext cx="7553324" cy="62102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1784" y="3065984"/>
            <a:ext cx="9421495" cy="53441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4650"/>
              </a:lnSpc>
              <a:spcBef>
                <a:spcPts val="229"/>
              </a:spcBef>
            </a:pPr>
            <a:r>
              <a:rPr sz="3900" spc="55" dirty="0">
                <a:solidFill>
                  <a:srgbClr val="0D7377"/>
                </a:solidFill>
                <a:latin typeface="Trebuchet MS"/>
                <a:cs typeface="Trebuchet MS"/>
              </a:rPr>
              <a:t>LSTM</a:t>
            </a:r>
            <a:r>
              <a:rPr sz="3900" spc="-27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95" dirty="0">
                <a:solidFill>
                  <a:srgbClr val="0D7377"/>
                </a:solidFill>
                <a:latin typeface="Trebuchet MS"/>
                <a:cs typeface="Trebuchet MS"/>
              </a:rPr>
              <a:t>stands</a:t>
            </a:r>
            <a:r>
              <a:rPr sz="3900" spc="-27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for</a:t>
            </a:r>
            <a:r>
              <a:rPr sz="3900" spc="-26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65" dirty="0">
                <a:solidFill>
                  <a:srgbClr val="0D7377"/>
                </a:solidFill>
                <a:latin typeface="Trebuchet MS"/>
                <a:cs typeface="Trebuchet MS"/>
              </a:rPr>
              <a:t>Long</a:t>
            </a:r>
            <a:r>
              <a:rPr sz="3900" spc="-27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0D7377"/>
                </a:solidFill>
                <a:latin typeface="Trebuchet MS"/>
                <a:cs typeface="Trebuchet MS"/>
              </a:rPr>
              <a:t>Short-</a:t>
            </a:r>
            <a:r>
              <a:rPr sz="3900" spc="-65" dirty="0">
                <a:solidFill>
                  <a:srgbClr val="0D7377"/>
                </a:solidFill>
                <a:latin typeface="Trebuchet MS"/>
                <a:cs typeface="Trebuchet MS"/>
              </a:rPr>
              <a:t>Term</a:t>
            </a:r>
            <a:r>
              <a:rPr sz="3900" spc="-26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Memory, </a:t>
            </a:r>
            <a:r>
              <a:rPr sz="3900" spc="75" dirty="0">
                <a:solidFill>
                  <a:srgbClr val="0D7377"/>
                </a:solidFill>
                <a:latin typeface="Trebuchet MS"/>
                <a:cs typeface="Trebuchet MS"/>
              </a:rPr>
              <a:t>it's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0D7377"/>
                </a:solidFill>
                <a:latin typeface="Trebuchet MS"/>
                <a:cs typeface="Trebuchet MS"/>
              </a:rPr>
              <a:t>a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20" dirty="0">
                <a:solidFill>
                  <a:srgbClr val="0D7377"/>
                </a:solidFill>
                <a:latin typeface="Trebuchet MS"/>
                <a:cs typeface="Trebuchet MS"/>
              </a:rPr>
              <a:t>type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of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30" dirty="0">
                <a:solidFill>
                  <a:srgbClr val="0D7377"/>
                </a:solidFill>
                <a:latin typeface="Trebuchet MS"/>
                <a:cs typeface="Trebuchet MS"/>
              </a:rPr>
              <a:t>recurrent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neural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network </a:t>
            </a:r>
            <a:r>
              <a:rPr sz="3900" spc="-40" dirty="0">
                <a:solidFill>
                  <a:srgbClr val="0D7377"/>
                </a:solidFill>
                <a:latin typeface="Trebuchet MS"/>
                <a:cs typeface="Trebuchet MS"/>
              </a:rPr>
              <a:t>(RNN)</a:t>
            </a:r>
            <a:r>
              <a:rPr sz="3900" spc="-25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45" dirty="0">
                <a:solidFill>
                  <a:srgbClr val="0D7377"/>
                </a:solidFill>
                <a:latin typeface="Trebuchet MS"/>
                <a:cs typeface="Trebuchet MS"/>
              </a:rPr>
              <a:t>architecture</a:t>
            </a:r>
            <a:r>
              <a:rPr sz="3900" spc="-24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35" dirty="0">
                <a:solidFill>
                  <a:srgbClr val="0D7377"/>
                </a:solidFill>
                <a:latin typeface="Trebuchet MS"/>
                <a:cs typeface="Trebuchet MS"/>
              </a:rPr>
              <a:t>that</a:t>
            </a:r>
            <a:r>
              <a:rPr sz="3900" spc="-25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100" dirty="0">
                <a:solidFill>
                  <a:srgbClr val="0D7377"/>
                </a:solidFill>
                <a:latin typeface="Trebuchet MS"/>
                <a:cs typeface="Trebuchet MS"/>
              </a:rPr>
              <a:t>is</a:t>
            </a:r>
            <a:r>
              <a:rPr sz="3900" spc="-24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0D7377"/>
                </a:solidFill>
                <a:latin typeface="Trebuchet MS"/>
                <a:cs typeface="Trebuchet MS"/>
              </a:rPr>
              <a:t>designed</a:t>
            </a:r>
            <a:r>
              <a:rPr sz="3900" spc="-24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25" dirty="0">
                <a:solidFill>
                  <a:srgbClr val="0D7377"/>
                </a:solidFill>
                <a:latin typeface="Trebuchet MS"/>
                <a:cs typeface="Trebuchet MS"/>
              </a:rPr>
              <a:t>to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handle</a:t>
            </a:r>
            <a:r>
              <a:rPr sz="3900" spc="-10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0D7377"/>
                </a:solidFill>
                <a:latin typeface="Trebuchet MS"/>
                <a:cs typeface="Trebuchet MS"/>
              </a:rPr>
              <a:t>long-</a:t>
            </a:r>
            <a:r>
              <a:rPr sz="3900" spc="-35" dirty="0">
                <a:solidFill>
                  <a:srgbClr val="0D7377"/>
                </a:solidFill>
                <a:latin typeface="Trebuchet MS"/>
                <a:cs typeface="Trebuchet MS"/>
              </a:rPr>
              <a:t>term</a:t>
            </a:r>
            <a:r>
              <a:rPr sz="3900" spc="-10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dependencies</a:t>
            </a:r>
            <a:r>
              <a:rPr sz="3900" spc="-10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85" dirty="0">
                <a:solidFill>
                  <a:srgbClr val="0D7377"/>
                </a:solidFill>
                <a:latin typeface="Trebuchet MS"/>
                <a:cs typeface="Trebuchet MS"/>
              </a:rPr>
              <a:t>and</a:t>
            </a:r>
            <a:r>
              <a:rPr sz="3900" spc="-10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avoid </a:t>
            </a:r>
            <a:r>
              <a:rPr sz="3900" spc="-20" dirty="0">
                <a:solidFill>
                  <a:srgbClr val="0D7377"/>
                </a:solidFill>
                <a:latin typeface="Trebuchet MS"/>
                <a:cs typeface="Trebuchet MS"/>
              </a:rPr>
              <a:t>the</a:t>
            </a:r>
            <a:r>
              <a:rPr sz="3900" spc="-19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55" dirty="0">
                <a:solidFill>
                  <a:srgbClr val="0D7377"/>
                </a:solidFill>
                <a:latin typeface="Trebuchet MS"/>
                <a:cs typeface="Trebuchet MS"/>
              </a:rPr>
              <a:t>vanishing</a:t>
            </a:r>
            <a:r>
              <a:rPr sz="3900" spc="-18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gradient</a:t>
            </a:r>
            <a:r>
              <a:rPr sz="3900" spc="-19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problem</a:t>
            </a:r>
            <a:r>
              <a:rPr sz="3900" spc="-18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often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encountered</a:t>
            </a:r>
            <a:r>
              <a:rPr sz="3900" spc="-229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in</a:t>
            </a:r>
            <a:r>
              <a:rPr sz="3900" spc="-229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traditional</a:t>
            </a:r>
            <a:r>
              <a:rPr sz="3900" spc="-229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RNNs.</a:t>
            </a:r>
            <a:r>
              <a:rPr sz="3900" spc="-22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40" dirty="0">
                <a:solidFill>
                  <a:srgbClr val="0D7377"/>
                </a:solidFill>
                <a:latin typeface="Trebuchet MS"/>
                <a:cs typeface="Trebuchet MS"/>
              </a:rPr>
              <a:t>It</a:t>
            </a:r>
            <a:r>
              <a:rPr sz="3900" spc="-229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75" dirty="0">
                <a:solidFill>
                  <a:srgbClr val="0D7377"/>
                </a:solidFill>
                <a:latin typeface="Trebuchet MS"/>
                <a:cs typeface="Trebuchet MS"/>
              </a:rPr>
              <a:t>is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commonly</a:t>
            </a:r>
            <a:r>
              <a:rPr sz="3900" spc="-1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100" dirty="0">
                <a:solidFill>
                  <a:srgbClr val="0D7377"/>
                </a:solidFill>
                <a:latin typeface="Trebuchet MS"/>
                <a:cs typeface="Trebuchet MS"/>
              </a:rPr>
              <a:t>used</a:t>
            </a:r>
            <a:r>
              <a:rPr sz="3900" spc="-13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for</a:t>
            </a:r>
            <a:r>
              <a:rPr sz="3900" spc="-13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sequence</a:t>
            </a:r>
            <a:r>
              <a:rPr sz="3900" spc="-13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prediction </a:t>
            </a:r>
            <a:r>
              <a:rPr sz="3900" spc="85" dirty="0">
                <a:solidFill>
                  <a:srgbClr val="0D7377"/>
                </a:solidFill>
                <a:latin typeface="Trebuchet MS"/>
                <a:cs typeface="Trebuchet MS"/>
              </a:rPr>
              <a:t>tasks</a:t>
            </a:r>
            <a:r>
              <a:rPr sz="3900" spc="-204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75" dirty="0">
                <a:solidFill>
                  <a:srgbClr val="0D7377"/>
                </a:solidFill>
                <a:latin typeface="Trebuchet MS"/>
                <a:cs typeface="Trebuchet MS"/>
              </a:rPr>
              <a:t>such</a:t>
            </a:r>
            <a:r>
              <a:rPr sz="3900" spc="-204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140" dirty="0">
                <a:solidFill>
                  <a:srgbClr val="0D7377"/>
                </a:solidFill>
                <a:latin typeface="Trebuchet MS"/>
                <a:cs typeface="Trebuchet MS"/>
              </a:rPr>
              <a:t>as</a:t>
            </a:r>
            <a:r>
              <a:rPr sz="3900" spc="-20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natural</a:t>
            </a:r>
            <a:r>
              <a:rPr sz="3900" spc="-204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dirty="0">
                <a:solidFill>
                  <a:srgbClr val="0D7377"/>
                </a:solidFill>
                <a:latin typeface="Trebuchet MS"/>
                <a:cs typeface="Trebuchet MS"/>
              </a:rPr>
              <a:t>language</a:t>
            </a:r>
            <a:r>
              <a:rPr sz="3900" spc="-20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50" dirty="0">
                <a:solidFill>
                  <a:srgbClr val="0D7377"/>
                </a:solidFill>
                <a:latin typeface="Trebuchet MS"/>
                <a:cs typeface="Trebuchet MS"/>
              </a:rPr>
              <a:t>processing </a:t>
            </a:r>
            <a:r>
              <a:rPr sz="3900" spc="85" dirty="0">
                <a:solidFill>
                  <a:srgbClr val="0D7377"/>
                </a:solidFill>
                <a:latin typeface="Trebuchet MS"/>
                <a:cs typeface="Trebuchet MS"/>
              </a:rPr>
              <a:t>and</a:t>
            </a:r>
            <a:r>
              <a:rPr sz="3900" spc="-245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30" dirty="0">
                <a:solidFill>
                  <a:srgbClr val="0D7377"/>
                </a:solidFill>
                <a:latin typeface="Trebuchet MS"/>
                <a:cs typeface="Trebuchet MS"/>
              </a:rPr>
              <a:t>time-</a:t>
            </a:r>
            <a:r>
              <a:rPr sz="3900" spc="50" dirty="0">
                <a:solidFill>
                  <a:srgbClr val="0D7377"/>
                </a:solidFill>
                <a:latin typeface="Trebuchet MS"/>
                <a:cs typeface="Trebuchet MS"/>
              </a:rPr>
              <a:t>series</a:t>
            </a:r>
            <a:r>
              <a:rPr sz="3900" spc="-240" dirty="0">
                <a:solidFill>
                  <a:srgbClr val="0D7377"/>
                </a:solidFill>
                <a:latin typeface="Trebuchet MS"/>
                <a:cs typeface="Trebuchet MS"/>
              </a:rPr>
              <a:t> </a:t>
            </a:r>
            <a:r>
              <a:rPr sz="3900" spc="-10" dirty="0">
                <a:solidFill>
                  <a:srgbClr val="0D7377"/>
                </a:solidFill>
                <a:latin typeface="Trebuchet MS"/>
                <a:cs typeface="Trebuchet MS"/>
              </a:rPr>
              <a:t>forecasting.</a:t>
            </a:r>
            <a:endParaRPr sz="3900"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9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/>
          <p:cNvSpPr txBox="1">
            <a:spLocks/>
          </p:cNvSpPr>
          <p:nvPr/>
        </p:nvSpPr>
        <p:spPr>
          <a:xfrm>
            <a:off x="0" y="346799"/>
            <a:ext cx="5867400" cy="1203484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72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LSTM</a:t>
            </a:r>
            <a:endParaRPr lang="en-US" sz="7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10229"/>
            <a:ext cx="8624628" cy="801007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6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/>
          <p:cNvSpPr txBox="1">
            <a:spLocks/>
          </p:cNvSpPr>
          <p:nvPr/>
        </p:nvSpPr>
        <p:spPr>
          <a:xfrm>
            <a:off x="91440" y="346799"/>
            <a:ext cx="5867400" cy="1203484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72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</a:t>
            </a:r>
            <a:endParaRPr lang="en-US" sz="7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10229"/>
            <a:ext cx="6324600" cy="45265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131" y="1"/>
            <a:ext cx="17309096" cy="7580609"/>
            <a:chOff x="979131" y="1"/>
            <a:chExt cx="17309096" cy="7580609"/>
          </a:xfrm>
        </p:grpSpPr>
        <p:sp>
          <p:nvSpPr>
            <p:cNvPr id="3" name="object 3"/>
            <p:cNvSpPr/>
            <p:nvPr/>
          </p:nvSpPr>
          <p:spPr>
            <a:xfrm>
              <a:off x="13585949" y="1"/>
              <a:ext cx="4702175" cy="4857750"/>
            </a:xfrm>
            <a:custGeom>
              <a:avLst/>
              <a:gdLst/>
              <a:ahLst/>
              <a:cxnLst/>
              <a:rect l="l" t="t" r="r" b="b"/>
              <a:pathLst>
                <a:path w="4702175" h="4857750">
                  <a:moveTo>
                    <a:pt x="4659661" y="4857326"/>
                  </a:moveTo>
                  <a:lnTo>
                    <a:pt x="1550575" y="4857326"/>
                  </a:lnTo>
                  <a:lnTo>
                    <a:pt x="0" y="2171621"/>
                  </a:lnTo>
                  <a:lnTo>
                    <a:pt x="1253772" y="0"/>
                  </a:lnTo>
                  <a:lnTo>
                    <a:pt x="4702050" y="0"/>
                  </a:lnTo>
                  <a:lnTo>
                    <a:pt x="4702050" y="4783906"/>
                  </a:lnTo>
                  <a:lnTo>
                    <a:pt x="4659661" y="485732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36087" y="4852650"/>
              <a:ext cx="3152140" cy="2727960"/>
            </a:xfrm>
            <a:custGeom>
              <a:avLst/>
              <a:gdLst/>
              <a:ahLst/>
              <a:cxnLst/>
              <a:rect l="l" t="t" r="r" b="b"/>
              <a:pathLst>
                <a:path w="3152140" h="2727959">
                  <a:moveTo>
                    <a:pt x="2364942" y="2727876"/>
                  </a:moveTo>
                  <a:lnTo>
                    <a:pt x="786972" y="2727876"/>
                  </a:lnTo>
                  <a:lnTo>
                    <a:pt x="0" y="1364785"/>
                  </a:lnTo>
                  <a:lnTo>
                    <a:pt x="787951" y="0"/>
                  </a:lnTo>
                  <a:lnTo>
                    <a:pt x="2363851" y="0"/>
                  </a:lnTo>
                  <a:lnTo>
                    <a:pt x="3151913" y="1364785"/>
                  </a:lnTo>
                  <a:lnTo>
                    <a:pt x="2364942" y="2727876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131" y="4229021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131" y="4752896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31" y="5276771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31" y="5800646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31" y="6324521"/>
              <a:ext cx="133350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792" y="2121012"/>
            <a:ext cx="13364210" cy="4504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algn="ctr">
              <a:lnSpc>
                <a:spcPts val="3750"/>
              </a:lnSpc>
              <a:spcBef>
                <a:spcPts val="245"/>
              </a:spcBef>
            </a:pPr>
            <a:r>
              <a:rPr sz="3150" spc="-1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3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5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LSTM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evaluating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9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55" dirty="0">
                <a:solidFill>
                  <a:srgbClr val="FFFFFF"/>
                </a:solidFill>
                <a:latin typeface="Trebuchet MS"/>
                <a:cs typeface="Trebuchet MS"/>
              </a:rPr>
              <a:t>training.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Trebuchet MS"/>
                <a:cs typeface="Trebuchet MS"/>
              </a:rPr>
              <a:t>steps </a:t>
            </a:r>
            <a:r>
              <a:rPr sz="3150" spc="-35" dirty="0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sz="3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r>
              <a:rPr sz="3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3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5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FFFFFF"/>
                </a:solidFill>
                <a:latin typeface="Trebuchet MS"/>
                <a:cs typeface="Trebuchet MS"/>
              </a:rPr>
              <a:t>LSTM</a:t>
            </a:r>
            <a:r>
              <a:rPr sz="3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FFFFFF"/>
                </a:solidFill>
                <a:latin typeface="Trebuchet MS"/>
                <a:cs typeface="Trebuchet MS"/>
              </a:rPr>
              <a:t>model:</a:t>
            </a:r>
            <a:endParaRPr sz="3150" dirty="0">
              <a:latin typeface="Trebuchet MS"/>
              <a:cs typeface="Trebuchet MS"/>
            </a:endParaRPr>
          </a:p>
          <a:p>
            <a:pPr marL="1342390" marR="7863205" indent="-635">
              <a:lnSpc>
                <a:spcPts val="4130"/>
              </a:lnSpc>
              <a:spcBef>
                <a:spcPts val="3320"/>
              </a:spcBef>
            </a:pP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r>
              <a:rPr sz="3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3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450" spc="60" dirty="0">
                <a:solidFill>
                  <a:srgbClr val="FFFFFF"/>
                </a:solidFill>
                <a:latin typeface="Trebuchet MS"/>
                <a:cs typeface="Trebuchet MS"/>
              </a:rPr>
              <a:t>Preprocess</a:t>
            </a:r>
            <a:r>
              <a:rPr sz="345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345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34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45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45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3450" spc="-10" dirty="0">
                <a:solidFill>
                  <a:srgbClr val="FFFFFF"/>
                </a:solidFill>
                <a:latin typeface="Trebuchet MS"/>
                <a:cs typeface="Trebuchet MS"/>
              </a:rPr>
              <a:t>Fine-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tune</a:t>
            </a:r>
            <a:r>
              <a:rPr sz="34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4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Trebuchet MS"/>
                <a:cs typeface="Trebuchet MS"/>
              </a:rPr>
              <a:t>model.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Repeat</a:t>
            </a:r>
            <a:r>
              <a:rPr sz="34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4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3450" dirty="0">
              <a:latin typeface="Trebuchet MS"/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14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/>
          <p:cNvSpPr txBox="1">
            <a:spLocks/>
          </p:cNvSpPr>
          <p:nvPr/>
        </p:nvSpPr>
        <p:spPr>
          <a:xfrm>
            <a:off x="0" y="615834"/>
            <a:ext cx="5867400" cy="71104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LSTM Model Testing</a:t>
            </a:r>
            <a:endParaRPr 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31" y="7016228"/>
            <a:ext cx="10603269" cy="31156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6"/>
          <p:cNvSpPr txBox="1">
            <a:spLocks/>
          </p:cNvSpPr>
          <p:nvPr/>
        </p:nvSpPr>
        <p:spPr>
          <a:xfrm>
            <a:off x="0" y="418456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IN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Predicted Graph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228451"/>
            <a:ext cx="7010400" cy="7669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28451"/>
            <a:ext cx="5974135" cy="77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5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/>
          <p:cNvSpPr txBox="1">
            <a:spLocks/>
          </p:cNvSpPr>
          <p:nvPr/>
        </p:nvSpPr>
        <p:spPr>
          <a:xfrm>
            <a:off x="0" y="418456"/>
            <a:ext cx="5867400" cy="1018818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6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Prediction</a:t>
            </a:r>
            <a:endParaRPr lang="en-US" sz="6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28451"/>
            <a:ext cx="6169491" cy="7768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228451"/>
            <a:ext cx="7543800" cy="76879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6"/>
          <p:cNvSpPr txBox="1">
            <a:spLocks/>
          </p:cNvSpPr>
          <p:nvPr/>
        </p:nvSpPr>
        <p:spPr>
          <a:xfrm>
            <a:off x="0" y="418456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IN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Scope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609599" y="3086100"/>
            <a:ext cx="12806149" cy="4959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8500" indent="-685800">
              <a:spcBef>
                <a:spcPts val="114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4400" spc="-25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5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4400" spc="-25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r>
              <a:rPr sz="4400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applications</a:t>
            </a:r>
            <a:r>
              <a:rPr lang="en-IN"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 for more data sources</a:t>
            </a:r>
            <a:endParaRPr lang="en-IN" sz="4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98500" indent="-685800">
              <a:spcBef>
                <a:spcPts val="114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4400" dirty="0" smtClean="0">
                <a:solidFill>
                  <a:schemeClr val="bg1"/>
                </a:solidFill>
                <a:latin typeface="Trebuchet MS"/>
                <a:cs typeface="Trebuchet MS"/>
              </a:rPr>
              <a:t>Integration of Twitter News with Sentimental Analysis</a:t>
            </a:r>
            <a:endParaRPr sz="5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98500" marR="2815590" indent="-685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Development</a:t>
            </a:r>
            <a:r>
              <a:rPr sz="44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44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44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mobile</a:t>
            </a:r>
            <a:r>
              <a:rPr lang="en-IN"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application</a:t>
            </a:r>
            <a:endParaRPr sz="4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98500" marR="5080" indent="-685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Deployment</a:t>
            </a:r>
            <a:r>
              <a:rPr sz="44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160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44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44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chemeClr val="bg1"/>
                </a:solidFill>
                <a:latin typeface="Trebuchet MS"/>
                <a:cs typeface="Trebuchet MS"/>
              </a:rPr>
              <a:t>cloud </a:t>
            </a:r>
            <a:r>
              <a:rPr lang="en-IN" sz="44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lang="en-US" sz="4400" spc="-10" dirty="0">
                <a:solidFill>
                  <a:schemeClr val="bg1"/>
                </a:solidFill>
                <a:latin typeface="Trebuchet MS"/>
                <a:cs typeface="Trebuchet MS"/>
              </a:rPr>
              <a:t>collaboration</a:t>
            </a:r>
            <a:r>
              <a:rPr sz="4400" spc="-19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5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44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chemeClr val="bg1"/>
                </a:solidFill>
                <a:latin typeface="Trebuchet MS"/>
                <a:cs typeface="Trebuchet MS"/>
              </a:rPr>
              <a:t>financial</a:t>
            </a:r>
            <a:r>
              <a:rPr sz="44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chemeClr val="bg1"/>
                </a:solidFill>
                <a:latin typeface="Trebuchet MS"/>
                <a:cs typeface="Trebuchet MS"/>
              </a:rPr>
              <a:t>experts</a:t>
            </a:r>
            <a:endParaRPr sz="4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4977338" y="122072"/>
            <a:ext cx="3310890" cy="4570095"/>
          </a:xfrm>
          <a:custGeom>
            <a:avLst/>
            <a:gdLst/>
            <a:ahLst/>
            <a:cxnLst/>
            <a:rect l="l" t="t" r="r" b="b"/>
            <a:pathLst>
              <a:path w="3310890" h="4570095">
                <a:moveTo>
                  <a:pt x="1319006" y="0"/>
                </a:moveTo>
                <a:lnTo>
                  <a:pt x="3310660" y="0"/>
                </a:lnTo>
                <a:lnTo>
                  <a:pt x="3310660" y="4569862"/>
                </a:lnTo>
                <a:lnTo>
                  <a:pt x="1319191" y="4569862"/>
                </a:lnTo>
                <a:lnTo>
                  <a:pt x="0" y="2285251"/>
                </a:lnTo>
                <a:lnTo>
                  <a:pt x="0" y="2284610"/>
                </a:lnTo>
                <a:lnTo>
                  <a:pt x="1319006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12865737" y="6062842"/>
            <a:ext cx="5422265" cy="4224655"/>
          </a:xfrm>
          <a:custGeom>
            <a:avLst/>
            <a:gdLst/>
            <a:ahLst/>
            <a:cxnLst/>
            <a:rect l="l" t="t" r="r" b="b"/>
            <a:pathLst>
              <a:path w="5422265" h="4224655">
                <a:moveTo>
                  <a:pt x="1844561" y="0"/>
                </a:moveTo>
                <a:lnTo>
                  <a:pt x="5422261" y="0"/>
                </a:lnTo>
                <a:lnTo>
                  <a:pt x="5422261" y="4224156"/>
                </a:lnTo>
                <a:lnTo>
                  <a:pt x="593793" y="4224156"/>
                </a:lnTo>
                <a:lnTo>
                  <a:pt x="0" y="3195809"/>
                </a:lnTo>
                <a:lnTo>
                  <a:pt x="0" y="3194908"/>
                </a:lnTo>
                <a:lnTo>
                  <a:pt x="184456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81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745543" y="4860437"/>
            <a:ext cx="4542790" cy="5426710"/>
          </a:xfrm>
          <a:custGeom>
            <a:avLst/>
            <a:gdLst/>
            <a:ahLst/>
            <a:cxnLst/>
            <a:rect l="l" t="t" r="r" b="b"/>
            <a:pathLst>
              <a:path w="4542790" h="5426709">
                <a:moveTo>
                  <a:pt x="4542456" y="5426562"/>
                </a:moveTo>
                <a:lnTo>
                  <a:pt x="1376175" y="5426562"/>
                </a:lnTo>
                <a:lnTo>
                  <a:pt x="0" y="3042930"/>
                </a:lnTo>
                <a:lnTo>
                  <a:pt x="1756816" y="0"/>
                </a:lnTo>
                <a:lnTo>
                  <a:pt x="4542456" y="0"/>
                </a:lnTo>
                <a:lnTo>
                  <a:pt x="4542456" y="542656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12517" y="15564"/>
            <a:ext cx="9289067" cy="8652821"/>
            <a:chOff x="8278318" y="290566"/>
            <a:chExt cx="9335770" cy="8696325"/>
          </a:xfrm>
        </p:grpSpPr>
        <p:sp>
          <p:nvSpPr>
            <p:cNvPr id="5" name="object 5"/>
            <p:cNvSpPr/>
            <p:nvPr/>
          </p:nvSpPr>
          <p:spPr>
            <a:xfrm>
              <a:off x="9143999" y="290566"/>
              <a:ext cx="4961255" cy="4297045"/>
            </a:xfrm>
            <a:custGeom>
              <a:avLst/>
              <a:gdLst/>
              <a:ahLst/>
              <a:cxnLst/>
              <a:rect l="l" t="t" r="r" b="b"/>
              <a:pathLst>
                <a:path w="4961255" h="4297045">
                  <a:moveTo>
                    <a:pt x="3720977" y="4296462"/>
                  </a:moveTo>
                  <a:lnTo>
                    <a:pt x="1240267" y="4296462"/>
                  </a:lnTo>
                  <a:lnTo>
                    <a:pt x="0" y="2148232"/>
                  </a:lnTo>
                  <a:lnTo>
                    <a:pt x="1240267" y="0"/>
                  </a:lnTo>
                  <a:lnTo>
                    <a:pt x="3720803" y="0"/>
                  </a:lnTo>
                  <a:lnTo>
                    <a:pt x="4961071" y="2147930"/>
                  </a:lnTo>
                  <a:lnTo>
                    <a:pt x="4961071" y="2148532"/>
                  </a:lnTo>
                  <a:lnTo>
                    <a:pt x="3720977" y="429646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19995" y="2243029"/>
              <a:ext cx="6393815" cy="6336665"/>
            </a:xfrm>
            <a:custGeom>
              <a:avLst/>
              <a:gdLst/>
              <a:ahLst/>
              <a:cxnLst/>
              <a:rect l="l" t="t" r="r" b="b"/>
              <a:pathLst>
                <a:path w="6393815" h="6336665">
                  <a:moveTo>
                    <a:pt x="4565887" y="6336110"/>
                  </a:moveTo>
                  <a:lnTo>
                    <a:pt x="1827919" y="6336110"/>
                  </a:lnTo>
                  <a:lnTo>
                    <a:pt x="0" y="3170024"/>
                  </a:lnTo>
                  <a:lnTo>
                    <a:pt x="1830193" y="0"/>
                  </a:lnTo>
                  <a:lnTo>
                    <a:pt x="4563355" y="0"/>
                  </a:lnTo>
                  <a:lnTo>
                    <a:pt x="6393807" y="3170024"/>
                  </a:lnTo>
                  <a:lnTo>
                    <a:pt x="4565887" y="633611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8318" y="2243029"/>
              <a:ext cx="8229599" cy="6743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1000" y="3195488"/>
            <a:ext cx="8292653" cy="6009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100"/>
              </a:spcBef>
            </a:pPr>
            <a:r>
              <a:rPr lang="en-GB" sz="3800" spc="-35" dirty="0" smtClean="0">
                <a:latin typeface="Trebuchet MS"/>
                <a:cs typeface="Trebuchet MS"/>
              </a:rPr>
              <a:t>The project aims to develop an LSTM-based machine-learning solution for stock market prediction and tracking. The platform will provide investors with real-time market updates and a user-friendly, intuitive platform to track the performance of stocks and predict future stock prices to inform investment decisions.</a:t>
            </a:r>
            <a:endParaRPr sz="380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84770" y="51460"/>
            <a:ext cx="12249276" cy="10730840"/>
            <a:chOff x="5708938" y="0"/>
            <a:chExt cx="12310862" cy="10784791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938" y="0"/>
              <a:ext cx="8229599" cy="5887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796" y="5709465"/>
              <a:ext cx="7068004" cy="5075326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6200" y="37953"/>
            <a:ext cx="9686321" cy="1716285"/>
            <a:chOff x="0" y="-19845"/>
            <a:chExt cx="8229732" cy="1829841"/>
          </a:xfrm>
        </p:grpSpPr>
        <p:sp>
          <p:nvSpPr>
            <p:cNvPr id="2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"/>
            <p:cNvSpPr/>
            <p:nvPr/>
          </p:nvSpPr>
          <p:spPr>
            <a:xfrm>
              <a:off x="6769638" y="-19845"/>
              <a:ext cx="1460094" cy="1461195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6"/>
          <p:cNvSpPr txBox="1">
            <a:spLocks/>
          </p:cNvSpPr>
          <p:nvPr/>
        </p:nvSpPr>
        <p:spPr>
          <a:xfrm>
            <a:off x="-534286" y="378695"/>
            <a:ext cx="7878075" cy="1018818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6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US" sz="6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8" y="3484859"/>
            <a:ext cx="152399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60" y="4286042"/>
            <a:ext cx="152399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60" y="5081587"/>
            <a:ext cx="152399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43" y="5881687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18" y="7276892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001314" y="2999893"/>
            <a:ext cx="16678275" cy="5211619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664"/>
              </a:spcBef>
            </a:pPr>
            <a:r>
              <a:rPr spc="-55" dirty="0"/>
              <a:t>The</a:t>
            </a:r>
            <a:r>
              <a:rPr spc="-235" dirty="0"/>
              <a:t> </a:t>
            </a:r>
            <a:r>
              <a:rPr dirty="0"/>
              <a:t>application</a:t>
            </a:r>
            <a:r>
              <a:rPr spc="-235" dirty="0"/>
              <a:t> </a:t>
            </a:r>
            <a:r>
              <a:rPr spc="130" dirty="0"/>
              <a:t>uses</a:t>
            </a:r>
            <a:r>
              <a:rPr spc="-229" dirty="0"/>
              <a:t> </a:t>
            </a:r>
            <a:r>
              <a:rPr dirty="0"/>
              <a:t>historical</a:t>
            </a:r>
            <a:r>
              <a:rPr spc="-235" dirty="0"/>
              <a:t> </a:t>
            </a:r>
            <a:r>
              <a:rPr dirty="0"/>
              <a:t>stock</a:t>
            </a:r>
            <a:r>
              <a:rPr spc="-229" dirty="0"/>
              <a:t> </a:t>
            </a:r>
            <a:r>
              <a:rPr dirty="0"/>
              <a:t>data</a:t>
            </a:r>
            <a:r>
              <a:rPr spc="-235" dirty="0"/>
              <a:t> </a:t>
            </a:r>
            <a:r>
              <a:rPr dirty="0"/>
              <a:t>to</a:t>
            </a:r>
            <a:r>
              <a:rPr spc="-235" dirty="0"/>
              <a:t> </a:t>
            </a:r>
            <a:r>
              <a:rPr spc="-20" dirty="0"/>
              <a:t>train</a:t>
            </a:r>
            <a:r>
              <a:rPr spc="-229" dirty="0"/>
              <a:t> </a:t>
            </a:r>
            <a:r>
              <a:rPr spc="75" dirty="0"/>
              <a:t>an</a:t>
            </a:r>
            <a:r>
              <a:rPr spc="-235" dirty="0"/>
              <a:t> </a:t>
            </a:r>
            <a:r>
              <a:rPr spc="55" dirty="0"/>
              <a:t>LSTM</a:t>
            </a:r>
            <a:r>
              <a:rPr spc="-229" dirty="0"/>
              <a:t> </a:t>
            </a:r>
            <a:r>
              <a:rPr spc="-10" dirty="0"/>
              <a:t>model.</a:t>
            </a:r>
          </a:p>
          <a:p>
            <a:pPr marL="21590" marR="5080" indent="-635">
              <a:lnSpc>
                <a:spcPct val="132200"/>
              </a:lnSpc>
              <a:spcBef>
                <a:spcPts val="45"/>
              </a:spcBef>
            </a:pPr>
            <a:r>
              <a:rPr spc="-55" dirty="0"/>
              <a:t>The</a:t>
            </a:r>
            <a:r>
              <a:rPr spc="-235" dirty="0"/>
              <a:t> </a:t>
            </a:r>
            <a:r>
              <a:rPr dirty="0"/>
              <a:t>trained</a:t>
            </a:r>
            <a:r>
              <a:rPr spc="-235" dirty="0"/>
              <a:t> </a:t>
            </a:r>
            <a:r>
              <a:rPr dirty="0"/>
              <a:t>model</a:t>
            </a:r>
            <a:r>
              <a:rPr spc="-229" dirty="0"/>
              <a:t> </a:t>
            </a:r>
            <a:r>
              <a:rPr spc="100" dirty="0"/>
              <a:t>is</a:t>
            </a:r>
            <a:r>
              <a:rPr spc="-235" dirty="0"/>
              <a:t> </a:t>
            </a:r>
            <a:r>
              <a:rPr spc="100" dirty="0"/>
              <a:t>used</a:t>
            </a:r>
            <a:r>
              <a:rPr spc="-235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25" dirty="0"/>
              <a:t>predict</a:t>
            </a:r>
            <a:r>
              <a:rPr spc="-235" dirty="0"/>
              <a:t> </a:t>
            </a:r>
            <a:r>
              <a:rPr spc="-20" dirty="0"/>
              <a:t>the</a:t>
            </a:r>
            <a:r>
              <a:rPr spc="-235" dirty="0"/>
              <a:t> </a:t>
            </a:r>
            <a:r>
              <a:rPr dirty="0"/>
              <a:t>stock</a:t>
            </a:r>
            <a:r>
              <a:rPr spc="-229" dirty="0"/>
              <a:t> </a:t>
            </a:r>
            <a:r>
              <a:rPr dirty="0"/>
              <a:t>prices</a:t>
            </a:r>
            <a:r>
              <a:rPr spc="-235" dirty="0"/>
              <a:t> </a:t>
            </a:r>
            <a:r>
              <a:rPr dirty="0"/>
              <a:t>for</a:t>
            </a:r>
            <a:r>
              <a:rPr spc="-235" dirty="0"/>
              <a:t> </a:t>
            </a:r>
            <a:r>
              <a:rPr spc="-20" dirty="0"/>
              <a:t>the</a:t>
            </a:r>
            <a:r>
              <a:rPr spc="-229" dirty="0"/>
              <a:t> </a:t>
            </a:r>
            <a:r>
              <a:rPr spc="-30" dirty="0"/>
              <a:t>next</a:t>
            </a:r>
            <a:r>
              <a:rPr spc="-235" dirty="0"/>
              <a:t> </a:t>
            </a:r>
            <a:r>
              <a:rPr spc="-85" dirty="0"/>
              <a:t>10</a:t>
            </a:r>
            <a:r>
              <a:rPr spc="-235" dirty="0"/>
              <a:t> </a:t>
            </a:r>
            <a:r>
              <a:rPr spc="-20" dirty="0"/>
              <a:t>days. </a:t>
            </a:r>
            <a:r>
              <a:rPr dirty="0"/>
              <a:t>Various</a:t>
            </a:r>
            <a:r>
              <a:rPr spc="-175" dirty="0"/>
              <a:t> </a:t>
            </a:r>
            <a:r>
              <a:rPr dirty="0"/>
              <a:t>visualizations</a:t>
            </a:r>
            <a:r>
              <a:rPr spc="-175" dirty="0"/>
              <a:t> </a:t>
            </a:r>
            <a:r>
              <a:rPr dirty="0"/>
              <a:t>are</a:t>
            </a:r>
            <a:r>
              <a:rPr spc="-175" dirty="0"/>
              <a:t> </a:t>
            </a:r>
            <a:r>
              <a:rPr spc="45" dirty="0"/>
              <a:t>provided</a:t>
            </a:r>
            <a:r>
              <a:rPr spc="-170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help</a:t>
            </a:r>
            <a:r>
              <a:rPr spc="-175" dirty="0"/>
              <a:t> </a:t>
            </a:r>
            <a:r>
              <a:rPr spc="100" dirty="0"/>
              <a:t>users</a:t>
            </a:r>
            <a:r>
              <a:rPr spc="-170" dirty="0"/>
              <a:t> </a:t>
            </a:r>
            <a:r>
              <a:rPr spc="55" dirty="0"/>
              <a:t>understand</a:t>
            </a:r>
            <a:r>
              <a:rPr spc="-175" dirty="0"/>
              <a:t> </a:t>
            </a:r>
            <a:r>
              <a:rPr dirty="0"/>
              <a:t>stock</a:t>
            </a:r>
            <a:r>
              <a:rPr spc="-175" dirty="0"/>
              <a:t> </a:t>
            </a:r>
            <a:r>
              <a:rPr spc="-10" dirty="0"/>
              <a:t>trends.</a:t>
            </a:r>
          </a:p>
          <a:p>
            <a:pPr marL="22225" marR="1329055">
              <a:lnSpc>
                <a:spcPts val="4730"/>
              </a:lnSpc>
              <a:spcBef>
                <a:spcPts val="1725"/>
              </a:spcBef>
            </a:pPr>
            <a:r>
              <a:rPr spc="-55" dirty="0"/>
              <a:t>The</a:t>
            </a:r>
            <a:r>
              <a:rPr spc="-200" dirty="0"/>
              <a:t> </a:t>
            </a:r>
            <a:r>
              <a:rPr dirty="0"/>
              <a:t>application</a:t>
            </a:r>
            <a:r>
              <a:rPr spc="-200" dirty="0"/>
              <a:t> </a:t>
            </a:r>
            <a:r>
              <a:rPr dirty="0"/>
              <a:t>can</a:t>
            </a:r>
            <a:r>
              <a:rPr spc="-195" dirty="0"/>
              <a:t> </a:t>
            </a:r>
            <a:r>
              <a:rPr dirty="0"/>
              <a:t>be</a:t>
            </a:r>
            <a:r>
              <a:rPr spc="-200" dirty="0"/>
              <a:t> </a:t>
            </a:r>
            <a:r>
              <a:rPr spc="60" dirty="0"/>
              <a:t>a</a:t>
            </a:r>
            <a:r>
              <a:rPr spc="-200" dirty="0"/>
              <a:t> </a:t>
            </a:r>
            <a:r>
              <a:rPr dirty="0"/>
              <a:t>useful</a:t>
            </a:r>
            <a:r>
              <a:rPr spc="-195" dirty="0"/>
              <a:t> </a:t>
            </a:r>
            <a:r>
              <a:rPr dirty="0"/>
              <a:t>tool</a:t>
            </a:r>
            <a:r>
              <a:rPr spc="-200" dirty="0"/>
              <a:t> </a:t>
            </a:r>
            <a:r>
              <a:rPr dirty="0"/>
              <a:t>for</a:t>
            </a:r>
            <a:r>
              <a:rPr spc="-200" dirty="0"/>
              <a:t> </a:t>
            </a:r>
            <a:r>
              <a:rPr dirty="0"/>
              <a:t>making</a:t>
            </a:r>
            <a:r>
              <a:rPr spc="-195" dirty="0"/>
              <a:t> </a:t>
            </a:r>
            <a:r>
              <a:rPr dirty="0"/>
              <a:t>informed</a:t>
            </a:r>
            <a:r>
              <a:rPr spc="-200" dirty="0"/>
              <a:t> </a:t>
            </a:r>
            <a:r>
              <a:rPr spc="-10" dirty="0"/>
              <a:t>investment decisions.</a:t>
            </a:r>
          </a:p>
          <a:p>
            <a:pPr marL="12700" marR="240665">
              <a:lnSpc>
                <a:spcPts val="4650"/>
              </a:lnSpc>
              <a:spcBef>
                <a:spcPts val="1540"/>
              </a:spcBef>
            </a:pPr>
            <a:r>
              <a:rPr sz="3900" dirty="0"/>
              <a:t>Predictions</a:t>
            </a:r>
            <a:r>
              <a:rPr sz="3900" spc="-185" dirty="0"/>
              <a:t> </a:t>
            </a:r>
            <a:r>
              <a:rPr sz="3900" dirty="0"/>
              <a:t>made</a:t>
            </a:r>
            <a:r>
              <a:rPr sz="3900" spc="-185" dirty="0"/>
              <a:t> </a:t>
            </a:r>
            <a:r>
              <a:rPr sz="3900" spc="60" dirty="0"/>
              <a:t>by</a:t>
            </a:r>
            <a:r>
              <a:rPr sz="3900" spc="-180" dirty="0"/>
              <a:t> </a:t>
            </a:r>
            <a:r>
              <a:rPr sz="3900" spc="-20" dirty="0"/>
              <a:t>the</a:t>
            </a:r>
            <a:r>
              <a:rPr sz="3900" spc="-185" dirty="0"/>
              <a:t> </a:t>
            </a:r>
            <a:r>
              <a:rPr sz="3900" dirty="0"/>
              <a:t>model</a:t>
            </a:r>
            <a:r>
              <a:rPr sz="3900" spc="-180" dirty="0"/>
              <a:t> </a:t>
            </a:r>
            <a:r>
              <a:rPr sz="3900" dirty="0"/>
              <a:t>may</a:t>
            </a:r>
            <a:r>
              <a:rPr sz="3900" spc="-185" dirty="0"/>
              <a:t> </a:t>
            </a:r>
            <a:r>
              <a:rPr sz="3900" dirty="0"/>
              <a:t>not</a:t>
            </a:r>
            <a:r>
              <a:rPr sz="3900" spc="-180" dirty="0"/>
              <a:t> </a:t>
            </a:r>
            <a:r>
              <a:rPr sz="3900" dirty="0"/>
              <a:t>always</a:t>
            </a:r>
            <a:r>
              <a:rPr sz="3900" spc="-185" dirty="0"/>
              <a:t> </a:t>
            </a:r>
            <a:r>
              <a:rPr sz="3900" dirty="0"/>
              <a:t>be</a:t>
            </a:r>
            <a:r>
              <a:rPr sz="3900" spc="-180" dirty="0"/>
              <a:t> </a:t>
            </a:r>
            <a:r>
              <a:rPr sz="3900" spc="-40" dirty="0"/>
              <a:t>accurate</a:t>
            </a:r>
            <a:r>
              <a:rPr sz="3900" spc="-185" dirty="0"/>
              <a:t> </a:t>
            </a:r>
            <a:r>
              <a:rPr sz="3900" spc="85" dirty="0"/>
              <a:t>and</a:t>
            </a:r>
            <a:r>
              <a:rPr sz="3900" spc="-185" dirty="0"/>
              <a:t> </a:t>
            </a:r>
            <a:r>
              <a:rPr sz="3900" spc="100" dirty="0"/>
              <a:t>should</a:t>
            </a:r>
            <a:r>
              <a:rPr sz="3900" spc="-180" dirty="0"/>
              <a:t> </a:t>
            </a:r>
            <a:r>
              <a:rPr sz="3900" spc="-25" dirty="0"/>
              <a:t>be </a:t>
            </a:r>
            <a:r>
              <a:rPr sz="3900" spc="100" dirty="0"/>
              <a:t>used</a:t>
            </a:r>
            <a:r>
              <a:rPr sz="3900" spc="-215" dirty="0"/>
              <a:t> </a:t>
            </a:r>
            <a:r>
              <a:rPr sz="3900" spc="140" dirty="0"/>
              <a:t>as</a:t>
            </a:r>
            <a:r>
              <a:rPr sz="3900" spc="-215" dirty="0"/>
              <a:t> </a:t>
            </a:r>
            <a:r>
              <a:rPr sz="3900" spc="70" dirty="0"/>
              <a:t>one</a:t>
            </a:r>
            <a:r>
              <a:rPr sz="3900" spc="-210" dirty="0"/>
              <a:t> </a:t>
            </a:r>
            <a:r>
              <a:rPr sz="3900" dirty="0"/>
              <a:t>of</a:t>
            </a:r>
            <a:r>
              <a:rPr sz="3900" spc="-215" dirty="0"/>
              <a:t> </a:t>
            </a:r>
            <a:r>
              <a:rPr sz="3900" dirty="0"/>
              <a:t>many</a:t>
            </a:r>
            <a:r>
              <a:rPr sz="3900" spc="-210" dirty="0"/>
              <a:t> </a:t>
            </a:r>
            <a:r>
              <a:rPr sz="3900" dirty="0"/>
              <a:t>factors</a:t>
            </a:r>
            <a:r>
              <a:rPr sz="3900" spc="-215" dirty="0"/>
              <a:t> </a:t>
            </a:r>
            <a:r>
              <a:rPr sz="3900" dirty="0"/>
              <a:t>when</a:t>
            </a:r>
            <a:r>
              <a:rPr sz="3900" spc="-210" dirty="0"/>
              <a:t> </a:t>
            </a:r>
            <a:r>
              <a:rPr sz="3900" dirty="0"/>
              <a:t>making</a:t>
            </a:r>
            <a:r>
              <a:rPr sz="3900" spc="-215" dirty="0"/>
              <a:t> </a:t>
            </a:r>
            <a:r>
              <a:rPr sz="3900" dirty="0"/>
              <a:t>investment</a:t>
            </a:r>
            <a:r>
              <a:rPr sz="3900" spc="-210" dirty="0"/>
              <a:t> </a:t>
            </a:r>
            <a:r>
              <a:rPr sz="3900" spc="50" dirty="0"/>
              <a:t>decisions</a:t>
            </a:r>
            <a:endParaRPr sz="39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1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/>
          <p:cNvSpPr txBox="1">
            <a:spLocks/>
          </p:cNvSpPr>
          <p:nvPr/>
        </p:nvSpPr>
        <p:spPr>
          <a:xfrm>
            <a:off x="0" y="418456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IN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" y="38100"/>
            <a:ext cx="8610600" cy="1815439"/>
            <a:chOff x="0" y="-5443"/>
            <a:chExt cx="8610600" cy="1815439"/>
          </a:xfrm>
        </p:grpSpPr>
        <p:sp>
          <p:nvSpPr>
            <p:cNvPr id="5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>
            <a:spLocks/>
          </p:cNvSpPr>
          <p:nvPr/>
        </p:nvSpPr>
        <p:spPr>
          <a:xfrm>
            <a:off x="0" y="418456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IN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314700"/>
            <a:ext cx="15035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“React” [Online]. Available: </a:t>
            </a:r>
            <a:r>
              <a:rPr lang="en-US" sz="2400" u="sng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https://reactjs.org/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[2] “Node.js” [Online]. Available: https://nodejs.org/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[3] “Express.js” [Online]. Available: https://expressjs.com/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[4] “Vite” [Online]. Available: https://vitejs.dev/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[5] “Firebase” [Online]. Available: https://firebase.google.com/docs/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[6] “Tailwind CSS” [Online]. Available: - https://tailwindcss.com/docs/</a:t>
            </a:r>
            <a:endParaRPr lang="en-US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[7] “Python” [Online]. Available: </a:t>
            </a:r>
            <a:r>
              <a:rPr lang="en-US" sz="2400" u="sng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https://www.python.org/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6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110262" y="2488537"/>
            <a:ext cx="14824938" cy="3950363"/>
          </a:xfrm>
          <a:custGeom>
            <a:avLst/>
            <a:gdLst/>
            <a:ahLst/>
            <a:cxnLst/>
            <a:rect l="l" t="t" r="r" b="b"/>
            <a:pathLst>
              <a:path w="9563100" h="2548255">
                <a:moveTo>
                  <a:pt x="0" y="0"/>
                </a:moveTo>
                <a:lnTo>
                  <a:pt x="9562736" y="0"/>
                </a:lnTo>
                <a:lnTo>
                  <a:pt x="8091856" y="2547838"/>
                </a:lnTo>
                <a:lnTo>
                  <a:pt x="0" y="2547838"/>
                </a:lnTo>
                <a:lnTo>
                  <a:pt x="0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14977338" y="122072"/>
            <a:ext cx="3310890" cy="4570095"/>
          </a:xfrm>
          <a:custGeom>
            <a:avLst/>
            <a:gdLst/>
            <a:ahLst/>
            <a:cxnLst/>
            <a:rect l="l" t="t" r="r" b="b"/>
            <a:pathLst>
              <a:path w="3310890" h="4570095">
                <a:moveTo>
                  <a:pt x="1319006" y="0"/>
                </a:moveTo>
                <a:lnTo>
                  <a:pt x="3310660" y="0"/>
                </a:lnTo>
                <a:lnTo>
                  <a:pt x="3310660" y="4569862"/>
                </a:lnTo>
                <a:lnTo>
                  <a:pt x="1319191" y="4569862"/>
                </a:lnTo>
                <a:lnTo>
                  <a:pt x="0" y="2285251"/>
                </a:lnTo>
                <a:lnTo>
                  <a:pt x="0" y="2284610"/>
                </a:lnTo>
                <a:lnTo>
                  <a:pt x="1319006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12865737" y="6062842"/>
            <a:ext cx="5422265" cy="4224655"/>
          </a:xfrm>
          <a:custGeom>
            <a:avLst/>
            <a:gdLst/>
            <a:ahLst/>
            <a:cxnLst/>
            <a:rect l="l" t="t" r="r" b="b"/>
            <a:pathLst>
              <a:path w="5422265" h="4224655">
                <a:moveTo>
                  <a:pt x="1844561" y="0"/>
                </a:moveTo>
                <a:lnTo>
                  <a:pt x="5422261" y="0"/>
                </a:lnTo>
                <a:lnTo>
                  <a:pt x="5422261" y="4224156"/>
                </a:lnTo>
                <a:lnTo>
                  <a:pt x="593793" y="4224156"/>
                </a:lnTo>
                <a:lnTo>
                  <a:pt x="0" y="3195809"/>
                </a:lnTo>
                <a:lnTo>
                  <a:pt x="0" y="3194908"/>
                </a:lnTo>
                <a:lnTo>
                  <a:pt x="184456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-228600" y="2696757"/>
            <a:ext cx="13399713" cy="3157865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IN" sz="199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199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638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063" y="3646720"/>
            <a:ext cx="8336280" cy="462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just">
              <a:lnSpc>
                <a:spcPct val="107800"/>
              </a:lnSpc>
              <a:spcBef>
                <a:spcPts val="100"/>
              </a:spcBef>
            </a:pPr>
            <a:r>
              <a:rPr sz="4000" dirty="0">
                <a:latin typeface="Trebuchet MS"/>
                <a:cs typeface="Trebuchet MS"/>
              </a:rPr>
              <a:t>The</a:t>
            </a:r>
            <a:r>
              <a:rPr sz="4000" spc="-210" dirty="0">
                <a:latin typeface="Trebuchet MS"/>
                <a:cs typeface="Trebuchet MS"/>
              </a:rPr>
              <a:t> </a:t>
            </a:r>
            <a:r>
              <a:rPr sz="4000" spc="85" dirty="0">
                <a:latin typeface="Trebuchet MS"/>
                <a:cs typeface="Trebuchet MS"/>
              </a:rPr>
              <a:t>goal</a:t>
            </a:r>
            <a:r>
              <a:rPr sz="4000" spc="-21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of</a:t>
            </a:r>
            <a:r>
              <a:rPr sz="4000" spc="-21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the</a:t>
            </a:r>
            <a:r>
              <a:rPr sz="4000" spc="-210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stock</a:t>
            </a:r>
            <a:r>
              <a:rPr sz="4000" spc="-204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market </a:t>
            </a:r>
            <a:r>
              <a:rPr sz="4000" dirty="0">
                <a:latin typeface="Trebuchet MS"/>
                <a:cs typeface="Trebuchet MS"/>
              </a:rPr>
              <a:t>prediction</a:t>
            </a:r>
            <a:r>
              <a:rPr sz="4000" spc="-120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project</a:t>
            </a:r>
            <a:r>
              <a:rPr sz="4000" spc="-120" dirty="0">
                <a:latin typeface="Trebuchet MS"/>
                <a:cs typeface="Trebuchet MS"/>
              </a:rPr>
              <a:t> </a:t>
            </a:r>
            <a:r>
              <a:rPr sz="4000" spc="125" dirty="0">
                <a:latin typeface="Trebuchet MS"/>
                <a:cs typeface="Trebuchet MS"/>
              </a:rPr>
              <a:t>is</a:t>
            </a:r>
            <a:r>
              <a:rPr sz="4000" spc="-12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to</a:t>
            </a:r>
            <a:r>
              <a:rPr sz="4000" spc="-12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predict</a:t>
            </a:r>
            <a:r>
              <a:rPr sz="4000" spc="-120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the </a:t>
            </a:r>
            <a:r>
              <a:rPr sz="4000" dirty="0">
                <a:latin typeface="Trebuchet MS"/>
                <a:cs typeface="Trebuchet MS"/>
              </a:rPr>
              <a:t>future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stock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50" dirty="0">
                <a:latin typeface="Trebuchet MS"/>
                <a:cs typeface="Trebuchet MS"/>
              </a:rPr>
              <a:t>prices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of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various companies</a:t>
            </a:r>
            <a:r>
              <a:rPr sz="4000" spc="-240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accurately.</a:t>
            </a:r>
            <a:r>
              <a:rPr sz="4000" spc="-24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The</a:t>
            </a:r>
            <a:r>
              <a:rPr sz="4000" spc="-24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project </a:t>
            </a:r>
            <a:r>
              <a:rPr sz="4000" spc="160" dirty="0">
                <a:latin typeface="Trebuchet MS"/>
                <a:cs typeface="Trebuchet MS"/>
              </a:rPr>
              <a:t>uses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spc="85" dirty="0">
                <a:latin typeface="Trebuchet MS"/>
                <a:cs typeface="Trebuchet MS"/>
              </a:rPr>
              <a:t>LSTM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(Long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spc="105" dirty="0">
                <a:latin typeface="Trebuchet MS"/>
                <a:cs typeface="Trebuchet MS"/>
              </a:rPr>
              <a:t>Short-</a:t>
            </a:r>
            <a:r>
              <a:rPr sz="4000" spc="-20" dirty="0">
                <a:latin typeface="Trebuchet MS"/>
                <a:cs typeface="Trebuchet MS"/>
              </a:rPr>
              <a:t>Term </a:t>
            </a:r>
            <a:r>
              <a:rPr sz="4000" spc="50" dirty="0">
                <a:latin typeface="Trebuchet MS"/>
                <a:cs typeface="Trebuchet MS"/>
              </a:rPr>
              <a:t>Memory)</a:t>
            </a:r>
            <a:r>
              <a:rPr sz="4000" spc="-135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model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spc="50" dirty="0">
                <a:latin typeface="Trebuchet MS"/>
                <a:cs typeface="Trebuchet MS"/>
              </a:rPr>
              <a:t>in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machine</a:t>
            </a:r>
            <a:r>
              <a:rPr sz="4000" spc="-13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learning </a:t>
            </a:r>
            <a:r>
              <a:rPr sz="4000" dirty="0">
                <a:latin typeface="Trebuchet MS"/>
                <a:cs typeface="Trebuchet MS"/>
              </a:rPr>
              <a:t>for</a:t>
            </a:r>
            <a:r>
              <a:rPr sz="4000" spc="-165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the</a:t>
            </a:r>
            <a:r>
              <a:rPr sz="4000" spc="-160" dirty="0">
                <a:latin typeface="Trebuchet MS"/>
                <a:cs typeface="Trebuchet MS"/>
              </a:rPr>
              <a:t> </a:t>
            </a:r>
            <a:r>
              <a:rPr sz="4000" spc="-10" dirty="0" smtClean="0">
                <a:latin typeface="Trebuchet MS"/>
                <a:cs typeface="Trebuchet MS"/>
              </a:rPr>
              <a:t>prediction</a:t>
            </a:r>
            <a:r>
              <a:rPr sz="4000" spc="-10" dirty="0">
                <a:latin typeface="Trebuchet MS"/>
                <a:cs typeface="Trebuchet MS"/>
              </a:rPr>
              <a:t>.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74307" y="2547901"/>
            <a:ext cx="8910320" cy="7737475"/>
          </a:xfrm>
          <a:custGeom>
            <a:avLst/>
            <a:gdLst/>
            <a:ahLst/>
            <a:cxnLst/>
            <a:rect l="l" t="t" r="r" b="b"/>
            <a:pathLst>
              <a:path w="8910319" h="7737475">
                <a:moveTo>
                  <a:pt x="8909964" y="7737171"/>
                </a:moveTo>
                <a:lnTo>
                  <a:pt x="0" y="7737171"/>
                </a:lnTo>
                <a:lnTo>
                  <a:pt x="0" y="0"/>
                </a:lnTo>
                <a:lnTo>
                  <a:pt x="8909964" y="0"/>
                </a:lnTo>
                <a:lnTo>
                  <a:pt x="8909964" y="773717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64460" y="3591200"/>
            <a:ext cx="85337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8100"/>
              </a:lnSpc>
              <a:spcBef>
                <a:spcPts val="100"/>
              </a:spcBef>
            </a:pP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strategy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of</a:t>
            </a:r>
            <a:r>
              <a:rPr sz="3700" spc="-14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spc="-25" dirty="0">
                <a:latin typeface="Trebuchet MS"/>
                <a:cs typeface="Trebuchet MS"/>
              </a:rPr>
              <a:t>project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spc="114" dirty="0">
                <a:latin typeface="Trebuchet MS"/>
                <a:cs typeface="Trebuchet MS"/>
              </a:rPr>
              <a:t>is</a:t>
            </a:r>
            <a:r>
              <a:rPr sz="3700" spc="-14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to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gather </a:t>
            </a:r>
            <a:r>
              <a:rPr sz="3700" dirty="0">
                <a:latin typeface="Trebuchet MS"/>
                <a:cs typeface="Trebuchet MS"/>
              </a:rPr>
              <a:t>historical</a:t>
            </a:r>
            <a:r>
              <a:rPr sz="3700" spc="-70" dirty="0">
                <a:latin typeface="Trebuchet MS"/>
                <a:cs typeface="Trebuchet MS"/>
              </a:rPr>
              <a:t> </a:t>
            </a:r>
            <a:r>
              <a:rPr sz="3700" spc="65" dirty="0">
                <a:latin typeface="Trebuchet MS"/>
                <a:cs typeface="Trebuchet MS"/>
              </a:rPr>
              <a:t>stock</a:t>
            </a:r>
            <a:r>
              <a:rPr sz="3700" spc="-6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price</a:t>
            </a:r>
            <a:r>
              <a:rPr sz="3700" spc="-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data</a:t>
            </a:r>
            <a:r>
              <a:rPr sz="3700" spc="-6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of</a:t>
            </a:r>
            <a:r>
              <a:rPr sz="3700" spc="-70" dirty="0">
                <a:latin typeface="Trebuchet MS"/>
                <a:cs typeface="Trebuchet MS"/>
              </a:rPr>
              <a:t> </a:t>
            </a:r>
            <a:r>
              <a:rPr sz="3700" spc="-25" dirty="0">
                <a:latin typeface="Trebuchet MS"/>
                <a:cs typeface="Trebuchet MS"/>
              </a:rPr>
              <a:t>the </a:t>
            </a:r>
            <a:r>
              <a:rPr sz="3700" dirty="0">
                <a:latin typeface="Trebuchet MS"/>
                <a:cs typeface="Trebuchet MS"/>
              </a:rPr>
              <a:t>companies,</a:t>
            </a:r>
            <a:r>
              <a:rPr sz="3700" spc="-13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train</a:t>
            </a:r>
            <a:r>
              <a:rPr sz="3700" spc="-13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35" dirty="0">
                <a:latin typeface="Trebuchet MS"/>
                <a:cs typeface="Trebuchet MS"/>
              </a:rPr>
              <a:t> </a:t>
            </a:r>
            <a:r>
              <a:rPr sz="3700" spc="80" dirty="0">
                <a:latin typeface="Trebuchet MS"/>
                <a:cs typeface="Trebuchet MS"/>
              </a:rPr>
              <a:t>LSTM</a:t>
            </a:r>
            <a:r>
              <a:rPr sz="3700" spc="-135" dirty="0">
                <a:latin typeface="Trebuchet MS"/>
                <a:cs typeface="Trebuchet MS"/>
              </a:rPr>
              <a:t> </a:t>
            </a:r>
            <a:r>
              <a:rPr sz="3700" spc="65" dirty="0">
                <a:latin typeface="Trebuchet MS"/>
                <a:cs typeface="Trebuchet MS"/>
              </a:rPr>
              <a:t>model</a:t>
            </a:r>
            <a:r>
              <a:rPr sz="3700" spc="-130" dirty="0">
                <a:latin typeface="Trebuchet MS"/>
                <a:cs typeface="Trebuchet MS"/>
              </a:rPr>
              <a:t> </a:t>
            </a:r>
            <a:r>
              <a:rPr sz="3700" spc="110" dirty="0">
                <a:latin typeface="Trebuchet MS"/>
                <a:cs typeface="Trebuchet MS"/>
              </a:rPr>
              <a:t>on </a:t>
            </a:r>
            <a:r>
              <a:rPr sz="3700" spc="60" dirty="0">
                <a:latin typeface="Trebuchet MS"/>
                <a:cs typeface="Trebuchet MS"/>
              </a:rPr>
              <a:t>this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spc="-65" dirty="0">
                <a:latin typeface="Trebuchet MS"/>
                <a:cs typeface="Trebuchet MS"/>
              </a:rPr>
              <a:t>data,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spc="100" dirty="0">
                <a:latin typeface="Trebuchet MS"/>
                <a:cs typeface="Trebuchet MS"/>
              </a:rPr>
              <a:t>and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then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spc="114" dirty="0">
                <a:latin typeface="Trebuchet MS"/>
                <a:cs typeface="Trebuchet MS"/>
              </a:rPr>
              <a:t>use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55" dirty="0">
                <a:latin typeface="Trebuchet MS"/>
                <a:cs typeface="Trebuchet MS"/>
              </a:rPr>
              <a:t> </a:t>
            </a:r>
            <a:r>
              <a:rPr sz="3700" spc="65" dirty="0">
                <a:latin typeface="Trebuchet MS"/>
                <a:cs typeface="Trebuchet MS"/>
              </a:rPr>
              <a:t>model</a:t>
            </a:r>
            <a:r>
              <a:rPr sz="3700" spc="-160" dirty="0">
                <a:latin typeface="Trebuchet MS"/>
                <a:cs typeface="Trebuchet MS"/>
              </a:rPr>
              <a:t> </a:t>
            </a:r>
            <a:r>
              <a:rPr sz="3700" spc="-25" dirty="0">
                <a:latin typeface="Trebuchet MS"/>
                <a:cs typeface="Trebuchet MS"/>
              </a:rPr>
              <a:t>to </a:t>
            </a:r>
            <a:r>
              <a:rPr sz="3700" dirty="0">
                <a:latin typeface="Trebuchet MS"/>
                <a:cs typeface="Trebuchet MS"/>
              </a:rPr>
              <a:t>predict</a:t>
            </a:r>
            <a:r>
              <a:rPr sz="3700" spc="-1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future</a:t>
            </a:r>
            <a:r>
              <a:rPr sz="3700" spc="-195" dirty="0">
                <a:latin typeface="Trebuchet MS"/>
                <a:cs typeface="Trebuchet MS"/>
              </a:rPr>
              <a:t> </a:t>
            </a:r>
            <a:r>
              <a:rPr sz="3700" spc="65" dirty="0">
                <a:latin typeface="Trebuchet MS"/>
                <a:cs typeface="Trebuchet MS"/>
              </a:rPr>
              <a:t>stock</a:t>
            </a:r>
            <a:r>
              <a:rPr sz="3700" spc="-195" dirty="0">
                <a:latin typeface="Trebuchet MS"/>
                <a:cs typeface="Trebuchet MS"/>
              </a:rPr>
              <a:t> </a:t>
            </a:r>
            <a:r>
              <a:rPr sz="3700" spc="-25" dirty="0">
                <a:latin typeface="Trebuchet MS"/>
                <a:cs typeface="Trebuchet MS"/>
              </a:rPr>
              <a:t>prices.</a:t>
            </a:r>
            <a:r>
              <a:rPr sz="3700" spc="-1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95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project </a:t>
            </a:r>
            <a:r>
              <a:rPr sz="3700" spc="114" dirty="0">
                <a:latin typeface="Trebuchet MS"/>
                <a:cs typeface="Trebuchet MS"/>
              </a:rPr>
              <a:t>also</a:t>
            </a:r>
            <a:r>
              <a:rPr sz="3700" spc="-190" dirty="0">
                <a:latin typeface="Trebuchet MS"/>
                <a:cs typeface="Trebuchet MS"/>
              </a:rPr>
              <a:t> </a:t>
            </a:r>
            <a:r>
              <a:rPr sz="3700" spc="60" dirty="0">
                <a:latin typeface="Trebuchet MS"/>
                <a:cs typeface="Trebuchet MS"/>
              </a:rPr>
              <a:t>includes</a:t>
            </a:r>
            <a:r>
              <a:rPr sz="3700" spc="-185" dirty="0">
                <a:latin typeface="Trebuchet MS"/>
                <a:cs typeface="Trebuchet MS"/>
              </a:rPr>
              <a:t> </a:t>
            </a:r>
            <a:r>
              <a:rPr sz="3700" spc="55" dirty="0">
                <a:latin typeface="Trebuchet MS"/>
                <a:cs typeface="Trebuchet MS"/>
              </a:rPr>
              <a:t>a</a:t>
            </a:r>
            <a:r>
              <a:rPr sz="3700" spc="-185" dirty="0">
                <a:latin typeface="Trebuchet MS"/>
                <a:cs typeface="Trebuchet MS"/>
              </a:rPr>
              <a:t> </a:t>
            </a:r>
            <a:r>
              <a:rPr sz="3700" spc="114" dirty="0">
                <a:latin typeface="Trebuchet MS"/>
                <a:cs typeface="Trebuchet MS"/>
              </a:rPr>
              <a:t>dashboard</a:t>
            </a:r>
            <a:r>
              <a:rPr sz="3700" spc="-19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that</a:t>
            </a:r>
            <a:r>
              <a:rPr sz="3700" spc="-185" dirty="0">
                <a:latin typeface="Trebuchet MS"/>
                <a:cs typeface="Trebuchet MS"/>
              </a:rPr>
              <a:t> </a:t>
            </a:r>
            <a:r>
              <a:rPr sz="3700" spc="90" dirty="0">
                <a:latin typeface="Trebuchet MS"/>
                <a:cs typeface="Trebuchet MS"/>
              </a:rPr>
              <a:t>displays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0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predicted</a:t>
            </a:r>
            <a:r>
              <a:rPr sz="3700" spc="-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prices</a:t>
            </a:r>
            <a:r>
              <a:rPr sz="3700" spc="-95" dirty="0">
                <a:latin typeface="Trebuchet MS"/>
                <a:cs typeface="Trebuchet MS"/>
              </a:rPr>
              <a:t> </a:t>
            </a:r>
            <a:r>
              <a:rPr sz="3700" spc="85" dirty="0">
                <a:latin typeface="Trebuchet MS"/>
                <a:cs typeface="Trebuchet MS"/>
              </a:rPr>
              <a:t>along</a:t>
            </a:r>
            <a:r>
              <a:rPr sz="3700" spc="-10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with</a:t>
            </a:r>
            <a:r>
              <a:rPr sz="3700" spc="-95" dirty="0">
                <a:latin typeface="Trebuchet MS"/>
                <a:cs typeface="Trebuchet MS"/>
              </a:rPr>
              <a:t> </a:t>
            </a:r>
            <a:r>
              <a:rPr sz="3700" spc="55" dirty="0">
                <a:latin typeface="Trebuchet MS"/>
                <a:cs typeface="Trebuchet MS"/>
              </a:rPr>
              <a:t>news </a:t>
            </a:r>
            <a:r>
              <a:rPr sz="3700" dirty="0">
                <a:latin typeface="Trebuchet MS"/>
                <a:cs typeface="Trebuchet MS"/>
              </a:rPr>
              <a:t>related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to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-145" dirty="0">
                <a:latin typeface="Trebuchet MS"/>
                <a:cs typeface="Trebuchet MS"/>
              </a:rPr>
              <a:t> </a:t>
            </a:r>
            <a:r>
              <a:rPr sz="3700" spc="65" dirty="0">
                <a:latin typeface="Trebuchet MS"/>
                <a:cs typeface="Trebuchet MS"/>
              </a:rPr>
              <a:t>company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spc="100" dirty="0">
                <a:latin typeface="Trebuchet MS"/>
                <a:cs typeface="Trebuchet MS"/>
              </a:rPr>
              <a:t>and</a:t>
            </a:r>
            <a:r>
              <a:rPr sz="3700" spc="-15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other </a:t>
            </a:r>
            <a:r>
              <a:rPr sz="3700" dirty="0">
                <a:latin typeface="Trebuchet MS"/>
                <a:cs typeface="Trebuchet MS"/>
              </a:rPr>
              <a:t>relevant</a:t>
            </a:r>
            <a:r>
              <a:rPr sz="3700" spc="-8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information.</a:t>
            </a:r>
            <a:endParaRPr sz="3700" dirty="0">
              <a:latin typeface="Trebuchet MS"/>
              <a:cs typeface="Trebuchet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533" y="51460"/>
            <a:ext cx="8610600" cy="1815439"/>
            <a:chOff x="0" y="-5443"/>
            <a:chExt cx="8610600" cy="1815439"/>
          </a:xfrm>
        </p:grpSpPr>
        <p:sp>
          <p:nvSpPr>
            <p:cNvPr id="1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/>
          <p:cNvSpPr txBox="1">
            <a:spLocks/>
          </p:cNvSpPr>
          <p:nvPr/>
        </p:nvSpPr>
        <p:spPr>
          <a:xfrm>
            <a:off x="-135282" y="394069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Goals &amp; Strategy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31" y="3246430"/>
            <a:ext cx="12369800" cy="49955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4890"/>
              </a:lnSpc>
              <a:spcBef>
                <a:spcPts val="280"/>
              </a:spcBef>
            </a:pPr>
            <a:r>
              <a:rPr sz="4100" i="1" spc="-20" dirty="0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90" dirty="0">
                <a:solidFill>
                  <a:srgbClr val="F4F4F4"/>
                </a:solidFill>
                <a:latin typeface="Trebuchet MS"/>
                <a:cs typeface="Trebuchet MS"/>
              </a:rPr>
              <a:t>project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70" dirty="0">
                <a:solidFill>
                  <a:srgbClr val="F4F4F4"/>
                </a:solidFill>
                <a:latin typeface="Trebuchet MS"/>
                <a:cs typeface="Trebuchet MS"/>
              </a:rPr>
              <a:t>aims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2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60" dirty="0">
                <a:solidFill>
                  <a:srgbClr val="F4F4F4"/>
                </a:solidFill>
                <a:latin typeface="Trebuchet MS"/>
                <a:cs typeface="Trebuchet MS"/>
              </a:rPr>
              <a:t>predict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80" dirty="0">
                <a:solidFill>
                  <a:srgbClr val="F4F4F4"/>
                </a:solidFill>
                <a:latin typeface="Trebuchet MS"/>
                <a:cs typeface="Trebuchet MS"/>
              </a:rPr>
              <a:t>stock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market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trends </a:t>
            </a:r>
            <a:r>
              <a:rPr sz="4100" i="1" spc="105" dirty="0">
                <a:solidFill>
                  <a:srgbClr val="F4F4F4"/>
                </a:solidFill>
                <a:latin typeface="Trebuchet MS"/>
                <a:cs typeface="Trebuchet MS"/>
              </a:rPr>
              <a:t>using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25" dirty="0">
                <a:solidFill>
                  <a:srgbClr val="F4F4F4"/>
                </a:solidFill>
                <a:latin typeface="Trebuchet MS"/>
                <a:cs typeface="Trebuchet MS"/>
              </a:rPr>
              <a:t>an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LSTM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model</a:t>
            </a:r>
            <a:r>
              <a:rPr sz="4100" i="1" spc="-204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2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4100" i="1" spc="-204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display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9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55" dirty="0">
                <a:solidFill>
                  <a:srgbClr val="F4F4F4"/>
                </a:solidFill>
                <a:latin typeface="Trebuchet MS"/>
                <a:cs typeface="Trebuchet MS"/>
              </a:rPr>
              <a:t>data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14" dirty="0">
                <a:solidFill>
                  <a:srgbClr val="F4F4F4"/>
                </a:solidFill>
                <a:latin typeface="Trebuchet MS"/>
                <a:cs typeface="Trebuchet MS"/>
              </a:rPr>
              <a:t>on</a:t>
            </a:r>
            <a:r>
              <a:rPr sz="4100" i="1" spc="-2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20" dirty="0">
                <a:solidFill>
                  <a:srgbClr val="F4F4F4"/>
                </a:solidFill>
                <a:latin typeface="Trebuchet MS"/>
                <a:cs typeface="Trebuchet MS"/>
              </a:rPr>
              <a:t>a </a:t>
            </a:r>
            <a:r>
              <a:rPr sz="4100" i="1" spc="100" dirty="0">
                <a:solidFill>
                  <a:srgbClr val="F4F4F4"/>
                </a:solidFill>
                <a:latin typeface="Trebuchet MS"/>
                <a:cs typeface="Trebuchet MS"/>
              </a:rPr>
              <a:t>dashboard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10" dirty="0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40" dirty="0">
                <a:solidFill>
                  <a:srgbClr val="F4F4F4"/>
                </a:solidFill>
                <a:latin typeface="Trebuchet MS"/>
                <a:cs typeface="Trebuchet MS"/>
              </a:rPr>
              <a:t>features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90" dirty="0">
                <a:solidFill>
                  <a:srgbClr val="F4F4F4"/>
                </a:solidFill>
                <a:latin typeface="Trebuchet MS"/>
                <a:cs typeface="Trebuchet MS"/>
              </a:rPr>
              <a:t>such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204" dirty="0">
                <a:solidFill>
                  <a:srgbClr val="F4F4F4"/>
                </a:solidFill>
                <a:latin typeface="Trebuchet MS"/>
                <a:cs typeface="Trebuchet MS"/>
              </a:rPr>
              <a:t>as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80" dirty="0">
                <a:solidFill>
                  <a:srgbClr val="F4F4F4"/>
                </a:solidFill>
                <a:latin typeface="Trebuchet MS"/>
                <a:cs typeface="Trebuchet MS"/>
              </a:rPr>
              <a:t>news,</a:t>
            </a:r>
            <a:r>
              <a:rPr sz="4100" i="1" spc="-2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75" dirty="0">
                <a:solidFill>
                  <a:srgbClr val="F4F4F4"/>
                </a:solidFill>
                <a:latin typeface="Trebuchet MS"/>
                <a:cs typeface="Trebuchet MS"/>
              </a:rPr>
              <a:t>Nifty50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data, </a:t>
            </a:r>
            <a:r>
              <a:rPr sz="4100" i="1" spc="12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contact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70" dirty="0">
                <a:solidFill>
                  <a:srgbClr val="F4F4F4"/>
                </a:solidFill>
                <a:latin typeface="Trebuchet MS"/>
                <a:cs typeface="Trebuchet MS"/>
              </a:rPr>
              <a:t>information.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5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90" dirty="0">
                <a:solidFill>
                  <a:srgbClr val="F4F4F4"/>
                </a:solidFill>
                <a:latin typeface="Trebuchet MS"/>
                <a:cs typeface="Trebuchet MS"/>
              </a:rPr>
              <a:t>project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70" dirty="0">
                <a:solidFill>
                  <a:srgbClr val="F4F4F4"/>
                </a:solidFill>
                <a:latin typeface="Trebuchet MS"/>
                <a:cs typeface="Trebuchet MS"/>
              </a:rPr>
              <a:t>aims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2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4100" i="1" spc="-2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provide </a:t>
            </a:r>
            <a:r>
              <a:rPr sz="4100" i="1" spc="60" dirty="0">
                <a:solidFill>
                  <a:srgbClr val="F4F4F4"/>
                </a:solidFill>
                <a:latin typeface="Trebuchet MS"/>
                <a:cs typeface="Trebuchet MS"/>
              </a:rPr>
              <a:t>users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10" dirty="0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valuable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50" dirty="0">
                <a:solidFill>
                  <a:srgbClr val="F4F4F4"/>
                </a:solidFill>
                <a:latin typeface="Trebuchet MS"/>
                <a:cs typeface="Trebuchet MS"/>
              </a:rPr>
              <a:t>insights</a:t>
            </a:r>
            <a:r>
              <a:rPr sz="4100" i="1" spc="-2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25" dirty="0">
                <a:solidFill>
                  <a:srgbClr val="F4F4F4"/>
                </a:solidFill>
                <a:latin typeface="Trebuchet MS"/>
                <a:cs typeface="Trebuchet MS"/>
              </a:rPr>
              <a:t>into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9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80" dirty="0">
                <a:solidFill>
                  <a:srgbClr val="F4F4F4"/>
                </a:solidFill>
                <a:latin typeface="Trebuchet MS"/>
                <a:cs typeface="Trebuchet MS"/>
              </a:rPr>
              <a:t>stock</a:t>
            </a:r>
            <a:r>
              <a:rPr sz="4100" i="1" spc="-229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market.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ts val="4710"/>
              </a:lnSpc>
            </a:pP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Its</a:t>
            </a:r>
            <a:r>
              <a:rPr sz="4100" i="1" spc="-1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strategy</a:t>
            </a:r>
            <a:r>
              <a:rPr sz="4100" i="1" spc="-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involves</a:t>
            </a:r>
            <a:r>
              <a:rPr sz="4100" i="1" spc="-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05" dirty="0">
                <a:solidFill>
                  <a:srgbClr val="F4F4F4"/>
                </a:solidFill>
                <a:latin typeface="Trebuchet MS"/>
                <a:cs typeface="Trebuchet MS"/>
              </a:rPr>
              <a:t>using</a:t>
            </a:r>
            <a:r>
              <a:rPr sz="4100" i="1" spc="-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machine</a:t>
            </a:r>
            <a:r>
              <a:rPr sz="4100" i="1" spc="-1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learning</a:t>
            </a:r>
            <a:r>
              <a:rPr sz="4100" i="1" spc="-1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25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endParaRPr sz="4100">
              <a:latin typeface="Trebuchet MS"/>
              <a:cs typeface="Trebuchet MS"/>
            </a:endParaRPr>
          </a:p>
          <a:p>
            <a:pPr marL="12700" marR="300355">
              <a:lnSpc>
                <a:spcPts val="4890"/>
              </a:lnSpc>
              <a:spcBef>
                <a:spcPts val="110"/>
              </a:spcBef>
            </a:pP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analyze</a:t>
            </a:r>
            <a:r>
              <a:rPr sz="4100" i="1" spc="-2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60" dirty="0">
                <a:solidFill>
                  <a:srgbClr val="F4F4F4"/>
                </a:solidFill>
                <a:latin typeface="Trebuchet MS"/>
                <a:cs typeface="Trebuchet MS"/>
              </a:rPr>
              <a:t>past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55" dirty="0">
                <a:solidFill>
                  <a:srgbClr val="F4F4F4"/>
                </a:solidFill>
                <a:latin typeface="Trebuchet MS"/>
                <a:cs typeface="Trebuchet MS"/>
              </a:rPr>
              <a:t>data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12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provide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dirty="0">
                <a:solidFill>
                  <a:srgbClr val="F4F4F4"/>
                </a:solidFill>
                <a:latin typeface="Trebuchet MS"/>
                <a:cs typeface="Trebuchet MS"/>
              </a:rPr>
              <a:t>accurate</a:t>
            </a:r>
            <a:r>
              <a:rPr sz="4100" i="1" spc="-2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predictions </a:t>
            </a:r>
            <a:r>
              <a:rPr sz="4100" i="1" spc="-95" dirty="0">
                <a:solidFill>
                  <a:srgbClr val="F4F4F4"/>
                </a:solidFill>
                <a:latin typeface="Trebuchet MS"/>
                <a:cs typeface="Trebuchet MS"/>
              </a:rPr>
              <a:t>for</a:t>
            </a:r>
            <a:r>
              <a:rPr sz="4100" i="1" spc="-22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10" dirty="0">
                <a:solidFill>
                  <a:srgbClr val="F4F4F4"/>
                </a:solidFill>
                <a:latin typeface="Trebuchet MS"/>
                <a:cs typeface="Trebuchet MS"/>
              </a:rPr>
              <a:t>future</a:t>
            </a:r>
            <a:r>
              <a:rPr sz="4100" i="1" spc="-21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4100" i="1" spc="-10" dirty="0">
                <a:solidFill>
                  <a:srgbClr val="F4F4F4"/>
                </a:solidFill>
                <a:latin typeface="Trebuchet MS"/>
                <a:cs typeface="Trebuchet MS"/>
              </a:rPr>
              <a:t>trends.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77994"/>
            <a:ext cx="2820670" cy="4209415"/>
          </a:xfrm>
          <a:custGeom>
            <a:avLst/>
            <a:gdLst/>
            <a:ahLst/>
            <a:cxnLst/>
            <a:rect l="l" t="t" r="r" b="b"/>
            <a:pathLst>
              <a:path w="2820670" h="4209415">
                <a:moveTo>
                  <a:pt x="1986088" y="4209004"/>
                </a:moveTo>
                <a:lnTo>
                  <a:pt x="0" y="4209004"/>
                </a:lnTo>
                <a:lnTo>
                  <a:pt x="0" y="0"/>
                </a:lnTo>
                <a:lnTo>
                  <a:pt x="1224306" y="0"/>
                </a:lnTo>
                <a:lnTo>
                  <a:pt x="2820107" y="2763649"/>
                </a:lnTo>
                <a:lnTo>
                  <a:pt x="2820107" y="2764425"/>
                </a:lnTo>
                <a:lnTo>
                  <a:pt x="1986088" y="420900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566" y="8956750"/>
            <a:ext cx="2141855" cy="1330325"/>
          </a:xfrm>
          <a:custGeom>
            <a:avLst/>
            <a:gdLst/>
            <a:ahLst/>
            <a:cxnLst/>
            <a:rect l="l" t="t" r="r" b="b"/>
            <a:pathLst>
              <a:path w="2141854" h="1330325">
                <a:moveTo>
                  <a:pt x="1908917" y="1330249"/>
                </a:moveTo>
                <a:lnTo>
                  <a:pt x="232550" y="1330249"/>
                </a:lnTo>
                <a:lnTo>
                  <a:pt x="0" y="927456"/>
                </a:lnTo>
                <a:lnTo>
                  <a:pt x="0" y="927195"/>
                </a:lnTo>
                <a:lnTo>
                  <a:pt x="535310" y="0"/>
                </a:lnTo>
                <a:lnTo>
                  <a:pt x="1606082" y="0"/>
                </a:lnTo>
                <a:lnTo>
                  <a:pt x="2141467" y="927195"/>
                </a:lnTo>
                <a:lnTo>
                  <a:pt x="2141467" y="927456"/>
                </a:lnTo>
                <a:lnTo>
                  <a:pt x="1908917" y="1330249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76200" y="51461"/>
            <a:ext cx="10269667" cy="1815439"/>
            <a:chOff x="0" y="-5443"/>
            <a:chExt cx="8610600" cy="1815439"/>
          </a:xfrm>
        </p:grpSpPr>
        <p:sp>
          <p:nvSpPr>
            <p:cNvPr id="7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6697318" y="-5443"/>
              <a:ext cx="1913282" cy="1435112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/>
          <p:cNvSpPr txBox="1">
            <a:spLocks/>
          </p:cNvSpPr>
          <p:nvPr/>
        </p:nvSpPr>
        <p:spPr>
          <a:xfrm>
            <a:off x="-440876" y="159978"/>
            <a:ext cx="7848600" cy="1326595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8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US" sz="8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51461"/>
            <a:ext cx="10269667" cy="1815439"/>
            <a:chOff x="0" y="-5443"/>
            <a:chExt cx="8610600" cy="1815439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318" y="-5443"/>
              <a:ext cx="1913282" cy="1435112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6"/>
          <p:cNvSpPr txBox="1">
            <a:spLocks/>
          </p:cNvSpPr>
          <p:nvPr/>
        </p:nvSpPr>
        <p:spPr>
          <a:xfrm>
            <a:off x="-533400" y="351941"/>
            <a:ext cx="7848600" cy="1111151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66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 Stack</a:t>
            </a:r>
            <a:endParaRPr lang="en-US" sz="66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9" y="2482668"/>
            <a:ext cx="2737470" cy="2737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86" y="3567893"/>
            <a:ext cx="3695395" cy="3695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60" y="2020970"/>
            <a:ext cx="3660865" cy="3660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68" y="4423305"/>
            <a:ext cx="2517059" cy="2517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97" y="2247900"/>
            <a:ext cx="2444029" cy="24440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526" y="4691929"/>
            <a:ext cx="2971495" cy="2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51461"/>
            <a:ext cx="10269667" cy="1815439"/>
            <a:chOff x="0" y="-5443"/>
            <a:chExt cx="8610600" cy="1815439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318" y="-5443"/>
              <a:ext cx="1913282" cy="1435112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6"/>
          <p:cNvSpPr txBox="1">
            <a:spLocks/>
          </p:cNvSpPr>
          <p:nvPr/>
        </p:nvSpPr>
        <p:spPr>
          <a:xfrm>
            <a:off x="-135282" y="394069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8"/>
          <p:cNvSpPr/>
          <p:nvPr/>
        </p:nvSpPr>
        <p:spPr>
          <a:xfrm>
            <a:off x="898498" y="3009900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8"/>
          <p:cNvSpPr/>
          <p:nvPr/>
        </p:nvSpPr>
        <p:spPr>
          <a:xfrm>
            <a:off x="3896360" y="4654232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8160" y="2979056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868160" y="6350635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9829800" y="4674235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2754428" y="3008085"/>
            <a:ext cx="3799840" cy="3288665"/>
          </a:xfrm>
          <a:custGeom>
            <a:avLst/>
            <a:gdLst/>
            <a:ahLst/>
            <a:cxnLst/>
            <a:rect l="l" t="t" r="r" b="b"/>
            <a:pathLst>
              <a:path w="3799840" h="3288665">
                <a:moveTo>
                  <a:pt x="2850927" y="3288442"/>
                </a:moveTo>
                <a:lnTo>
                  <a:pt x="948691" y="3288442"/>
                </a:lnTo>
                <a:lnTo>
                  <a:pt x="0" y="1645243"/>
                </a:lnTo>
                <a:lnTo>
                  <a:pt x="949871" y="0"/>
                </a:lnTo>
                <a:lnTo>
                  <a:pt x="2849613" y="0"/>
                </a:lnTo>
                <a:lnTo>
                  <a:pt x="3799619" y="1645243"/>
                </a:lnTo>
                <a:lnTo>
                  <a:pt x="2850927" y="328844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5307937" y="412919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Login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3759" y="2484865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Register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1902" y="2357019"/>
            <a:ext cx="208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Stock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6600" y="4100168"/>
            <a:ext cx="208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Predictor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44600" y="2451597"/>
            <a:ext cx="208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Admin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905" y="3529032"/>
            <a:ext cx="23641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Using Email &amp; Password</a:t>
            </a:r>
          </a:p>
          <a:p>
            <a:endParaRPr lang="en-IN" sz="16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Firebase as authenticator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96402" y="5112330"/>
            <a:ext cx="236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Using Email and Password to get Various services offered by ST&amp;P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0597" y="3511232"/>
            <a:ext cx="236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API call to get</a:t>
            </a:r>
          </a:p>
          <a:p>
            <a:r>
              <a:rPr lang="en-IN" sz="2400" dirty="0">
                <a:solidFill>
                  <a:srgbClr val="002060"/>
                </a:solidFill>
              </a:rPr>
              <a:t>Real-time Data from NSE India for Nifty 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7899" y="7051322"/>
            <a:ext cx="236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Charts and Notification implemented for Nifty 50 Companies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5295" y="5190833"/>
            <a:ext cx="236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Data fed into</a:t>
            </a:r>
          </a:p>
          <a:p>
            <a:r>
              <a:rPr lang="en-IN" sz="2400" dirty="0">
                <a:solidFill>
                  <a:srgbClr val="002060"/>
                </a:solidFill>
              </a:rPr>
              <a:t>LSTM ML model to get forecast for upcoming days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61991" y="3529032"/>
            <a:ext cx="236413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Manage User</a:t>
            </a:r>
          </a:p>
          <a:p>
            <a:endParaRPr lang="en-IN" sz="12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Managing API</a:t>
            </a:r>
          </a:p>
          <a:p>
            <a:endParaRPr lang="en-IN" sz="11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Tweaking Model for better result.</a:t>
            </a:r>
          </a:p>
        </p:txBody>
      </p:sp>
    </p:spTree>
    <p:extLst>
      <p:ext uri="{BB962C8B-B14F-4D97-AF65-F5344CB8AC3E}">
        <p14:creationId xmlns:p14="http://schemas.microsoft.com/office/powerpoint/2010/main" val="2037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91000" y="800100"/>
            <a:ext cx="12760960" cy="9312221"/>
            <a:chOff x="2443480" y="781531"/>
            <a:chExt cx="12760960" cy="93122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92F90FE-AB1B-26BA-F2AD-1B756B8B6D84}"/>
                </a:ext>
              </a:extLst>
            </p:cNvPr>
            <p:cNvSpPr/>
            <p:nvPr/>
          </p:nvSpPr>
          <p:spPr>
            <a:xfrm>
              <a:off x="7315200" y="1104900"/>
              <a:ext cx="3429000" cy="10547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8242B6-1D41-C334-F49A-642D76348719}"/>
                </a:ext>
              </a:extLst>
            </p:cNvPr>
            <p:cNvSpPr/>
            <p:nvPr/>
          </p:nvSpPr>
          <p:spPr>
            <a:xfrm>
              <a:off x="6888480" y="2454912"/>
              <a:ext cx="4495800" cy="1511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0074F7-DAEB-795F-115F-729A10060866}"/>
                </a:ext>
              </a:extLst>
            </p:cNvPr>
            <p:cNvSpPr/>
            <p:nvPr/>
          </p:nvSpPr>
          <p:spPr>
            <a:xfrm>
              <a:off x="7533640" y="4261478"/>
              <a:ext cx="3484880" cy="7175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56A956-C50A-31ED-8ADA-E1FD137CEDF2}"/>
                </a:ext>
              </a:extLst>
            </p:cNvPr>
            <p:cNvSpPr/>
            <p:nvPr/>
          </p:nvSpPr>
          <p:spPr>
            <a:xfrm>
              <a:off x="7437120" y="5537984"/>
              <a:ext cx="3962400" cy="114300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A5C16C-CA3C-E824-9AF4-D32B810194E7}"/>
                </a:ext>
              </a:extLst>
            </p:cNvPr>
            <p:cNvSpPr/>
            <p:nvPr/>
          </p:nvSpPr>
          <p:spPr>
            <a:xfrm>
              <a:off x="10027920" y="7272004"/>
              <a:ext cx="3733800" cy="1219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32FE7D-2601-2C0B-3F24-7927D437F029}"/>
                </a:ext>
              </a:extLst>
            </p:cNvPr>
            <p:cNvSpPr/>
            <p:nvPr/>
          </p:nvSpPr>
          <p:spPr>
            <a:xfrm>
              <a:off x="7515860" y="8950751"/>
              <a:ext cx="3962400" cy="114300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ECB4B-2085-6731-6E1D-D5CDA7564621}"/>
                </a:ext>
              </a:extLst>
            </p:cNvPr>
            <p:cNvSpPr txBox="1"/>
            <p:nvPr/>
          </p:nvSpPr>
          <p:spPr>
            <a:xfrm>
              <a:off x="8084820" y="1351095"/>
              <a:ext cx="2103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Collect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234360-EF14-9816-E38A-503912C7D609}"/>
                </a:ext>
              </a:extLst>
            </p:cNvPr>
            <p:cNvSpPr txBox="1"/>
            <p:nvPr/>
          </p:nvSpPr>
          <p:spPr>
            <a:xfrm>
              <a:off x="7315200" y="2733189"/>
              <a:ext cx="4206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Train the System using the collected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A3F7D8-B6AA-2930-65FD-7D023EA53F0A}"/>
                </a:ext>
              </a:extLst>
            </p:cNvPr>
            <p:cNvSpPr txBox="1"/>
            <p:nvPr/>
          </p:nvSpPr>
          <p:spPr>
            <a:xfrm>
              <a:off x="7951470" y="4389419"/>
              <a:ext cx="293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Save trained model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E3F7B6-68FD-E54E-3063-6CC314EDE626}"/>
                </a:ext>
              </a:extLst>
            </p:cNvPr>
            <p:cNvSpPr txBox="1"/>
            <p:nvPr/>
          </p:nvSpPr>
          <p:spPr>
            <a:xfrm>
              <a:off x="7892732" y="5894683"/>
              <a:ext cx="3051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View trade exchange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CAD0E8-09F9-624F-A402-BAD46DBB700E}"/>
                </a:ext>
              </a:extLst>
            </p:cNvPr>
            <p:cNvSpPr txBox="1"/>
            <p:nvPr/>
          </p:nvSpPr>
          <p:spPr>
            <a:xfrm>
              <a:off x="10632440" y="7630778"/>
              <a:ext cx="276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Companies Stock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99648E-68CA-E17D-7907-C3C368A56E14}"/>
                </a:ext>
              </a:extLst>
            </p:cNvPr>
            <p:cNvSpPr txBox="1"/>
            <p:nvPr/>
          </p:nvSpPr>
          <p:spPr>
            <a:xfrm>
              <a:off x="7853997" y="9355706"/>
              <a:ext cx="3578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View predicted outcome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9EA423-7786-2B36-36BA-D10053835794}"/>
                </a:ext>
              </a:extLst>
            </p:cNvPr>
            <p:cNvCxnSpPr/>
            <p:nvPr/>
          </p:nvCxnSpPr>
          <p:spPr>
            <a:xfrm>
              <a:off x="10744200" y="6585883"/>
              <a:ext cx="777240" cy="74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DA4CDF-263B-3E3A-161B-14EE5EA17DE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200" y="1652593"/>
              <a:ext cx="3017520" cy="82263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41ACB3-88DF-B541-6152-D78F8A084F5A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11521440" y="2454912"/>
              <a:ext cx="2240280" cy="69377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AB055A-8F71-870E-618A-E4A616B8830A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11018520" y="2454912"/>
              <a:ext cx="2743200" cy="21653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9ED93A-60FD-2CE3-C9BC-F6E745E39C29}"/>
                </a:ext>
              </a:extLst>
            </p:cNvPr>
            <p:cNvCxnSpPr/>
            <p:nvPr/>
          </p:nvCxnSpPr>
          <p:spPr>
            <a:xfrm flipH="1" flipV="1">
              <a:off x="3779520" y="5217624"/>
              <a:ext cx="3754120" cy="43278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943F6E-AADD-91CC-FABD-2ECF8C2D4E28}"/>
                </a:ext>
              </a:extLst>
            </p:cNvPr>
            <p:cNvCxnSpPr>
              <a:stCxn id="5" idx="2"/>
            </p:cNvCxnSpPr>
            <p:nvPr/>
          </p:nvCxnSpPr>
          <p:spPr>
            <a:xfrm flipH="1" flipV="1">
              <a:off x="3779520" y="5217624"/>
              <a:ext cx="3657600" cy="8918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E945A9-FA88-AEEF-234B-9774EF821CC6}"/>
                </a:ext>
              </a:extLst>
            </p:cNvPr>
            <p:cNvSpPr/>
            <p:nvPr/>
          </p:nvSpPr>
          <p:spPr>
            <a:xfrm>
              <a:off x="2443480" y="2159646"/>
              <a:ext cx="1661160" cy="1511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User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F813A2-3E7F-0A39-7E63-D1964354F09B}"/>
                </a:ext>
              </a:extLst>
            </p:cNvPr>
            <p:cNvCxnSpPr>
              <a:stCxn id="33" idx="4"/>
            </p:cNvCxnSpPr>
            <p:nvPr/>
          </p:nvCxnSpPr>
          <p:spPr>
            <a:xfrm>
              <a:off x="3274060" y="3670946"/>
              <a:ext cx="7620" cy="7017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C1FBF7-19C3-7421-34D3-89F245F3097C}"/>
                </a:ext>
              </a:extLst>
            </p:cNvPr>
            <p:cNvCxnSpPr/>
            <p:nvPr/>
          </p:nvCxnSpPr>
          <p:spPr>
            <a:xfrm flipH="1">
              <a:off x="2776220" y="4357013"/>
              <a:ext cx="525780" cy="8252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E6AA99-4606-E3A4-35C4-9D29CDDC6A40}"/>
                </a:ext>
              </a:extLst>
            </p:cNvPr>
            <p:cNvCxnSpPr/>
            <p:nvPr/>
          </p:nvCxnSpPr>
          <p:spPr>
            <a:xfrm>
              <a:off x="3274060" y="4372737"/>
              <a:ext cx="513080" cy="84095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D17B40-6E2A-C1D6-CE4F-63643FE10E7E}"/>
                </a:ext>
              </a:extLst>
            </p:cNvPr>
            <p:cNvCxnSpPr/>
            <p:nvPr/>
          </p:nvCxnSpPr>
          <p:spPr>
            <a:xfrm>
              <a:off x="2776220" y="4372737"/>
              <a:ext cx="101092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4AE33B-0CA9-C9EE-FECD-767D447785C7}"/>
                </a:ext>
              </a:extLst>
            </p:cNvPr>
            <p:cNvSpPr/>
            <p:nvPr/>
          </p:nvSpPr>
          <p:spPr>
            <a:xfrm>
              <a:off x="13543280" y="781531"/>
              <a:ext cx="1661160" cy="1511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Admin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6018A2-2D26-28F9-859E-602D33C662E2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14373860" y="2292831"/>
              <a:ext cx="7620" cy="7017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5AC941-928A-E359-D9EA-6CBE5228CE7B}"/>
                </a:ext>
              </a:extLst>
            </p:cNvPr>
            <p:cNvCxnSpPr/>
            <p:nvPr/>
          </p:nvCxnSpPr>
          <p:spPr>
            <a:xfrm flipH="1">
              <a:off x="13876020" y="2978898"/>
              <a:ext cx="525780" cy="8252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4D371D0-1583-81C0-4D0F-43E6EA80D8D5}"/>
                </a:ext>
              </a:extLst>
            </p:cNvPr>
            <p:cNvCxnSpPr/>
            <p:nvPr/>
          </p:nvCxnSpPr>
          <p:spPr>
            <a:xfrm>
              <a:off x="14373860" y="2994622"/>
              <a:ext cx="513080" cy="84095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0B224C-4C2F-5296-8F6F-E1B22D32BDDC}"/>
                </a:ext>
              </a:extLst>
            </p:cNvPr>
            <p:cNvCxnSpPr/>
            <p:nvPr/>
          </p:nvCxnSpPr>
          <p:spPr>
            <a:xfrm>
              <a:off x="13876020" y="2994622"/>
              <a:ext cx="101092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200" y="51461"/>
            <a:ext cx="8610600" cy="1815439"/>
            <a:chOff x="0" y="-5443"/>
            <a:chExt cx="8610600" cy="1815439"/>
          </a:xfrm>
        </p:grpSpPr>
        <p:sp>
          <p:nvSpPr>
            <p:cNvPr id="47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6"/>
          <p:cNvSpPr txBox="1">
            <a:spLocks/>
          </p:cNvSpPr>
          <p:nvPr/>
        </p:nvSpPr>
        <p:spPr>
          <a:xfrm>
            <a:off x="-135282" y="394069"/>
            <a:ext cx="5867400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Case Diagram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9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8800" y="4610100"/>
            <a:ext cx="15565756" cy="2134890"/>
            <a:chOff x="2088991" y="1170603"/>
            <a:chExt cx="15565756" cy="2134890"/>
          </a:xfrm>
        </p:grpSpPr>
        <p:sp>
          <p:nvSpPr>
            <p:cNvPr id="124" name="object 7">
              <a:extLst>
                <a:ext uri="{FF2B5EF4-FFF2-40B4-BE49-F238E27FC236}">
                  <a16:creationId xmlns:a16="http://schemas.microsoft.com/office/drawing/2014/main" id="{F04FC04F-02B3-C334-ED18-EE3B9FEB442A}"/>
                </a:ext>
              </a:extLst>
            </p:cNvPr>
            <p:cNvSpPr/>
            <p:nvPr/>
          </p:nvSpPr>
          <p:spPr>
            <a:xfrm>
              <a:off x="2088991" y="1672014"/>
              <a:ext cx="1211262" cy="1365250"/>
            </a:xfrm>
            <a:custGeom>
              <a:avLst/>
              <a:gdLst/>
              <a:ahLst/>
              <a:cxnLst/>
              <a:rect l="0" t="0" r="0" b="0"/>
              <a:pathLst>
                <a:path w="1211580" h="1365250">
                  <a:moveTo>
                    <a:pt x="0" y="0"/>
                  </a:moveTo>
                  <a:lnTo>
                    <a:pt x="0" y="1213469"/>
                  </a:lnTo>
                  <a:lnTo>
                    <a:pt x="2008" y="1225898"/>
                  </a:lnTo>
                  <a:lnTo>
                    <a:pt x="30883" y="1261367"/>
                  </a:lnTo>
                  <a:lnTo>
                    <a:pt x="67617" y="1283108"/>
                  </a:lnTo>
                  <a:lnTo>
                    <a:pt x="116882" y="1302960"/>
                  </a:lnTo>
                  <a:lnTo>
                    <a:pt x="177432" y="1320614"/>
                  </a:lnTo>
                  <a:lnTo>
                    <a:pt x="248019" y="1335757"/>
                  </a:lnTo>
                  <a:lnTo>
                    <a:pt x="286686" y="1342289"/>
                  </a:lnTo>
                  <a:lnTo>
                    <a:pt x="327395" y="1348077"/>
                  </a:lnTo>
                  <a:lnTo>
                    <a:pt x="369989" y="1353081"/>
                  </a:lnTo>
                  <a:lnTo>
                    <a:pt x="414314" y="1357263"/>
                  </a:lnTo>
                  <a:lnTo>
                    <a:pt x="460212" y="1360583"/>
                  </a:lnTo>
                  <a:lnTo>
                    <a:pt x="507528" y="1363003"/>
                  </a:lnTo>
                  <a:lnTo>
                    <a:pt x="556106" y="1364483"/>
                  </a:lnTo>
                  <a:lnTo>
                    <a:pt x="605789" y="1364985"/>
                  </a:lnTo>
                  <a:lnTo>
                    <a:pt x="655467" y="1364483"/>
                  </a:lnTo>
                  <a:lnTo>
                    <a:pt x="704039" y="1363003"/>
                  </a:lnTo>
                  <a:lnTo>
                    <a:pt x="751351" y="1360583"/>
                  </a:lnTo>
                  <a:lnTo>
                    <a:pt x="797247" y="1357263"/>
                  </a:lnTo>
                  <a:lnTo>
                    <a:pt x="841569" y="1353081"/>
                  </a:lnTo>
                  <a:lnTo>
                    <a:pt x="884163" y="1348077"/>
                  </a:lnTo>
                  <a:lnTo>
                    <a:pt x="924871" y="1342289"/>
                  </a:lnTo>
                  <a:lnTo>
                    <a:pt x="963539" y="1335757"/>
                  </a:lnTo>
                  <a:lnTo>
                    <a:pt x="1034129" y="1320614"/>
                  </a:lnTo>
                  <a:lnTo>
                    <a:pt x="1094683" y="1302960"/>
                  </a:lnTo>
                  <a:lnTo>
                    <a:pt x="1143953" y="1283108"/>
                  </a:lnTo>
                  <a:lnTo>
                    <a:pt x="1180691" y="1261367"/>
                  </a:lnTo>
                  <a:lnTo>
                    <a:pt x="1209571" y="1225898"/>
                  </a:lnTo>
                  <a:lnTo>
                    <a:pt x="1211579" y="1213469"/>
                  </a:lnTo>
                  <a:lnTo>
                    <a:pt x="1211579" y="151485"/>
                  </a:lnTo>
                  <a:lnTo>
                    <a:pt x="605789" y="151485"/>
                  </a:lnTo>
                  <a:lnTo>
                    <a:pt x="556106" y="150983"/>
                  </a:lnTo>
                  <a:lnTo>
                    <a:pt x="507528" y="149503"/>
                  </a:lnTo>
                  <a:lnTo>
                    <a:pt x="460212" y="147083"/>
                  </a:lnTo>
                  <a:lnTo>
                    <a:pt x="414314" y="143763"/>
                  </a:lnTo>
                  <a:lnTo>
                    <a:pt x="369989" y="139581"/>
                  </a:lnTo>
                  <a:lnTo>
                    <a:pt x="327395" y="134577"/>
                  </a:lnTo>
                  <a:lnTo>
                    <a:pt x="286686" y="128790"/>
                  </a:lnTo>
                  <a:lnTo>
                    <a:pt x="248019" y="122258"/>
                  </a:lnTo>
                  <a:lnTo>
                    <a:pt x="177432" y="107118"/>
                  </a:lnTo>
                  <a:lnTo>
                    <a:pt x="116882" y="89467"/>
                  </a:lnTo>
                  <a:lnTo>
                    <a:pt x="67617" y="69618"/>
                  </a:lnTo>
                  <a:lnTo>
                    <a:pt x="30883" y="47882"/>
                  </a:lnTo>
                  <a:lnTo>
                    <a:pt x="2008" y="12424"/>
                  </a:lnTo>
                  <a:lnTo>
                    <a:pt x="0" y="0"/>
                  </a:lnTo>
                  <a:close/>
                </a:path>
                <a:path w="1211580" h="1365250">
                  <a:moveTo>
                    <a:pt x="1211579" y="0"/>
                  </a:moveTo>
                  <a:lnTo>
                    <a:pt x="1193971" y="36405"/>
                  </a:lnTo>
                  <a:lnTo>
                    <a:pt x="1143953" y="69618"/>
                  </a:lnTo>
                  <a:lnTo>
                    <a:pt x="1094683" y="89467"/>
                  </a:lnTo>
                  <a:lnTo>
                    <a:pt x="1034129" y="107118"/>
                  </a:lnTo>
                  <a:lnTo>
                    <a:pt x="963539" y="122258"/>
                  </a:lnTo>
                  <a:lnTo>
                    <a:pt x="924871" y="128790"/>
                  </a:lnTo>
                  <a:lnTo>
                    <a:pt x="884163" y="134577"/>
                  </a:lnTo>
                  <a:lnTo>
                    <a:pt x="841569" y="139581"/>
                  </a:lnTo>
                  <a:lnTo>
                    <a:pt x="797247" y="143763"/>
                  </a:lnTo>
                  <a:lnTo>
                    <a:pt x="751351" y="147083"/>
                  </a:lnTo>
                  <a:lnTo>
                    <a:pt x="704039" y="149503"/>
                  </a:lnTo>
                  <a:lnTo>
                    <a:pt x="655467" y="150983"/>
                  </a:lnTo>
                  <a:lnTo>
                    <a:pt x="605789" y="151485"/>
                  </a:lnTo>
                  <a:lnTo>
                    <a:pt x="1211579" y="15148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de-DE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9pPr>
            </a:lstStyle>
            <a:p>
              <a:endParaRPr lang="en-US" sz="1600" dirty="0"/>
            </a:p>
          </p:txBody>
        </p:sp>
        <p:sp>
          <p:nvSpPr>
            <p:cNvPr id="125" name="object 8">
              <a:extLst>
                <a:ext uri="{FF2B5EF4-FFF2-40B4-BE49-F238E27FC236}">
                  <a16:creationId xmlns:a16="http://schemas.microsoft.com/office/drawing/2014/main" id="{AEB97CD8-3BE4-6B32-7D70-244379DEF486}"/>
                </a:ext>
              </a:extLst>
            </p:cNvPr>
            <p:cNvSpPr/>
            <p:nvPr/>
          </p:nvSpPr>
          <p:spPr>
            <a:xfrm>
              <a:off x="2088991" y="1481456"/>
              <a:ext cx="1211262" cy="301625"/>
            </a:xfrm>
            <a:custGeom>
              <a:avLst/>
              <a:gdLst/>
              <a:ahLst/>
              <a:cxnLst/>
              <a:rect l="0" t="0" r="0" b="0"/>
              <a:pathLst>
                <a:path w="1211580" h="302894">
                  <a:moveTo>
                    <a:pt x="605789" y="0"/>
                  </a:moveTo>
                  <a:lnTo>
                    <a:pt x="556106" y="502"/>
                  </a:lnTo>
                  <a:lnTo>
                    <a:pt x="507528" y="1982"/>
                  </a:lnTo>
                  <a:lnTo>
                    <a:pt x="460212" y="4402"/>
                  </a:lnTo>
                  <a:lnTo>
                    <a:pt x="414314" y="7721"/>
                  </a:lnTo>
                  <a:lnTo>
                    <a:pt x="369989" y="11902"/>
                  </a:lnTo>
                  <a:lnTo>
                    <a:pt x="327395" y="16905"/>
                  </a:lnTo>
                  <a:lnTo>
                    <a:pt x="286686" y="22691"/>
                  </a:lnTo>
                  <a:lnTo>
                    <a:pt x="248019" y="29220"/>
                  </a:lnTo>
                  <a:lnTo>
                    <a:pt x="177432" y="44356"/>
                  </a:lnTo>
                  <a:lnTo>
                    <a:pt x="116882" y="61998"/>
                  </a:lnTo>
                  <a:lnTo>
                    <a:pt x="67617" y="81835"/>
                  </a:lnTo>
                  <a:lnTo>
                    <a:pt x="30883" y="103555"/>
                  </a:lnTo>
                  <a:lnTo>
                    <a:pt x="2008" y="138982"/>
                  </a:lnTo>
                  <a:lnTo>
                    <a:pt x="0" y="151394"/>
                  </a:lnTo>
                  <a:lnTo>
                    <a:pt x="2008" y="163818"/>
                  </a:lnTo>
                  <a:lnTo>
                    <a:pt x="30883" y="199277"/>
                  </a:lnTo>
                  <a:lnTo>
                    <a:pt x="67617" y="221012"/>
                  </a:lnTo>
                  <a:lnTo>
                    <a:pt x="116882" y="240861"/>
                  </a:lnTo>
                  <a:lnTo>
                    <a:pt x="177432" y="258512"/>
                  </a:lnTo>
                  <a:lnTo>
                    <a:pt x="248019" y="273653"/>
                  </a:lnTo>
                  <a:lnTo>
                    <a:pt x="286686" y="280184"/>
                  </a:lnTo>
                  <a:lnTo>
                    <a:pt x="327395" y="285972"/>
                  </a:lnTo>
                  <a:lnTo>
                    <a:pt x="369989" y="290975"/>
                  </a:lnTo>
                  <a:lnTo>
                    <a:pt x="414314" y="295157"/>
                  </a:lnTo>
                  <a:lnTo>
                    <a:pt x="460212" y="298477"/>
                  </a:lnTo>
                  <a:lnTo>
                    <a:pt x="507528" y="300897"/>
                  </a:lnTo>
                  <a:lnTo>
                    <a:pt x="556106" y="302377"/>
                  </a:lnTo>
                  <a:lnTo>
                    <a:pt x="605789" y="302879"/>
                  </a:lnTo>
                  <a:lnTo>
                    <a:pt x="655467" y="302377"/>
                  </a:lnTo>
                  <a:lnTo>
                    <a:pt x="704039" y="300897"/>
                  </a:lnTo>
                  <a:lnTo>
                    <a:pt x="751351" y="298477"/>
                  </a:lnTo>
                  <a:lnTo>
                    <a:pt x="797247" y="295157"/>
                  </a:lnTo>
                  <a:lnTo>
                    <a:pt x="841569" y="290975"/>
                  </a:lnTo>
                  <a:lnTo>
                    <a:pt x="884163" y="285972"/>
                  </a:lnTo>
                  <a:lnTo>
                    <a:pt x="924871" y="280184"/>
                  </a:lnTo>
                  <a:lnTo>
                    <a:pt x="963539" y="273653"/>
                  </a:lnTo>
                  <a:lnTo>
                    <a:pt x="1034129" y="258512"/>
                  </a:lnTo>
                  <a:lnTo>
                    <a:pt x="1094683" y="240861"/>
                  </a:lnTo>
                  <a:lnTo>
                    <a:pt x="1143953" y="221012"/>
                  </a:lnTo>
                  <a:lnTo>
                    <a:pt x="1180691" y="199277"/>
                  </a:lnTo>
                  <a:lnTo>
                    <a:pt x="1209571" y="163818"/>
                  </a:lnTo>
                  <a:lnTo>
                    <a:pt x="1211579" y="151394"/>
                  </a:lnTo>
                  <a:lnTo>
                    <a:pt x="1209571" y="138982"/>
                  </a:lnTo>
                  <a:lnTo>
                    <a:pt x="1180691" y="103555"/>
                  </a:lnTo>
                  <a:lnTo>
                    <a:pt x="1143953" y="81835"/>
                  </a:lnTo>
                  <a:lnTo>
                    <a:pt x="1094683" y="61998"/>
                  </a:lnTo>
                  <a:lnTo>
                    <a:pt x="1034129" y="44356"/>
                  </a:lnTo>
                  <a:lnTo>
                    <a:pt x="963539" y="29220"/>
                  </a:lnTo>
                  <a:lnTo>
                    <a:pt x="924871" y="22691"/>
                  </a:lnTo>
                  <a:lnTo>
                    <a:pt x="884163" y="16905"/>
                  </a:lnTo>
                  <a:lnTo>
                    <a:pt x="841569" y="11902"/>
                  </a:lnTo>
                  <a:lnTo>
                    <a:pt x="797247" y="7721"/>
                  </a:lnTo>
                  <a:lnTo>
                    <a:pt x="751351" y="4402"/>
                  </a:lnTo>
                  <a:lnTo>
                    <a:pt x="704039" y="1982"/>
                  </a:lnTo>
                  <a:lnTo>
                    <a:pt x="655467" y="502"/>
                  </a:lnTo>
                  <a:lnTo>
                    <a:pt x="605789" y="0"/>
                  </a:lnTo>
                  <a:close/>
                </a:path>
              </a:pathLst>
            </a:custGeom>
            <a:solidFill>
              <a:srgbClr val="F1F0F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de-DE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DA9980B-D223-DF6C-FF56-BC9475734512}"/>
                </a:ext>
              </a:extLst>
            </p:cNvPr>
            <p:cNvSpPr/>
            <p:nvPr/>
          </p:nvSpPr>
          <p:spPr>
            <a:xfrm>
              <a:off x="6428741" y="1553052"/>
              <a:ext cx="3581400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F429F6E-4532-EFE7-E764-A6ADBE5547C1}"/>
                </a:ext>
              </a:extLst>
            </p:cNvPr>
            <p:cNvSpPr/>
            <p:nvPr/>
          </p:nvSpPr>
          <p:spPr>
            <a:xfrm>
              <a:off x="13235147" y="1324293"/>
              <a:ext cx="4419600" cy="1981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AD03E98-7B57-3B16-404A-C08019DAC8F7}"/>
                </a:ext>
              </a:extLst>
            </p:cNvPr>
            <p:cNvCxnSpPr>
              <a:endCxn id="134" idx="2"/>
            </p:cNvCxnSpPr>
            <p:nvPr/>
          </p:nvCxnSpPr>
          <p:spPr>
            <a:xfrm>
              <a:off x="3251994" y="2314893"/>
              <a:ext cx="3176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7B9A4D3-75A1-C2B9-552F-F8813E5FC1F9}"/>
                </a:ext>
              </a:extLst>
            </p:cNvPr>
            <p:cNvCxnSpPr>
              <a:stCxn id="134" idx="7"/>
            </p:cNvCxnSpPr>
            <p:nvPr/>
          </p:nvCxnSpPr>
          <p:spPr>
            <a:xfrm>
              <a:off x="9485657" y="1776190"/>
              <a:ext cx="3749490" cy="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38E875A-BE83-5609-ACF0-FEE7C0AC88D4}"/>
                </a:ext>
              </a:extLst>
            </p:cNvPr>
            <p:cNvCxnSpPr>
              <a:cxnSpLocks/>
              <a:endCxn id="134" idx="5"/>
            </p:cNvCxnSpPr>
            <p:nvPr/>
          </p:nvCxnSpPr>
          <p:spPr>
            <a:xfrm flipH="1">
              <a:off x="9485657" y="2853596"/>
              <a:ext cx="374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1D5EAEC-A77B-317E-FE0F-737633B9FF27}"/>
                </a:ext>
              </a:extLst>
            </p:cNvPr>
            <p:cNvSpPr txBox="1"/>
            <p:nvPr/>
          </p:nvSpPr>
          <p:spPr>
            <a:xfrm>
              <a:off x="2385853" y="2123807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DB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D911B07-EA3D-E0E6-0A24-A3EAB51FE6BA}"/>
                </a:ext>
              </a:extLst>
            </p:cNvPr>
            <p:cNvSpPr txBox="1"/>
            <p:nvPr/>
          </p:nvSpPr>
          <p:spPr>
            <a:xfrm>
              <a:off x="6964362" y="1981051"/>
              <a:ext cx="2819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Stock Tracker and Predictor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AC27F6A-D472-D0FE-3A28-3BB1630CCE77}"/>
                </a:ext>
              </a:extLst>
            </p:cNvPr>
            <p:cNvSpPr txBox="1"/>
            <p:nvPr/>
          </p:nvSpPr>
          <p:spPr>
            <a:xfrm>
              <a:off x="14987747" y="1985307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User</a:t>
              </a:r>
              <a:endParaRPr lang="en-IN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FA0D69B-FB39-9839-052A-07B25C7870C2}"/>
                </a:ext>
              </a:extLst>
            </p:cNvPr>
            <p:cNvSpPr txBox="1"/>
            <p:nvPr/>
          </p:nvSpPr>
          <p:spPr>
            <a:xfrm>
              <a:off x="10782815" y="2387813"/>
              <a:ext cx="12112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Query</a:t>
              </a:r>
              <a:endParaRPr lang="en-IN" sz="24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8D4BA1-CF4B-25D8-B47B-6C56DBF02C2C}"/>
                </a:ext>
              </a:extLst>
            </p:cNvPr>
            <p:cNvSpPr txBox="1"/>
            <p:nvPr/>
          </p:nvSpPr>
          <p:spPr>
            <a:xfrm>
              <a:off x="10129518" y="1170603"/>
              <a:ext cx="2057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Query Result</a:t>
              </a:r>
              <a:endParaRPr lang="en-IN" sz="2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A9E7670-D127-8FF9-56F0-9F446AEAFCA9}"/>
              </a:ext>
            </a:extLst>
          </p:cNvPr>
          <p:cNvSpPr txBox="1"/>
          <p:nvPr/>
        </p:nvSpPr>
        <p:spPr>
          <a:xfrm>
            <a:off x="7354093" y="2745138"/>
            <a:ext cx="266541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600" dirty="0">
                <a:solidFill>
                  <a:schemeClr val="accent3"/>
                </a:solidFill>
              </a:rPr>
              <a:t>   </a:t>
            </a:r>
            <a:r>
              <a:rPr lang="en-IN" sz="4600" dirty="0" smtClean="0">
                <a:solidFill>
                  <a:schemeClr val="accent3"/>
                </a:solidFill>
              </a:rPr>
              <a:t>Level 0:</a:t>
            </a:r>
            <a:endParaRPr lang="en-IN" sz="4600" dirty="0">
              <a:solidFill>
                <a:schemeClr val="accent3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6200" y="51461"/>
            <a:ext cx="8610600" cy="1815439"/>
            <a:chOff x="0" y="-5443"/>
            <a:chExt cx="8610600" cy="1815439"/>
          </a:xfrm>
        </p:grpSpPr>
        <p:sp>
          <p:nvSpPr>
            <p:cNvPr id="51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6"/>
          <p:cNvSpPr txBox="1">
            <a:spLocks/>
          </p:cNvSpPr>
          <p:nvPr/>
        </p:nvSpPr>
        <p:spPr>
          <a:xfrm>
            <a:off x="-135282" y="394069"/>
            <a:ext cx="6231282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Flow Diagram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23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3771900"/>
            <a:ext cx="16534188" cy="5573981"/>
            <a:chOff x="2088991" y="4522519"/>
            <a:chExt cx="16534188" cy="5573981"/>
          </a:xfrm>
        </p:grpSpPr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683CFFC9-4D26-704A-41AF-2B66DC57E55E}"/>
                </a:ext>
              </a:extLst>
            </p:cNvPr>
            <p:cNvSpPr/>
            <p:nvPr/>
          </p:nvSpPr>
          <p:spPr>
            <a:xfrm>
              <a:off x="2088991" y="4924585"/>
              <a:ext cx="1211262" cy="1365250"/>
            </a:xfrm>
            <a:custGeom>
              <a:avLst/>
              <a:gdLst/>
              <a:ahLst/>
              <a:cxnLst/>
              <a:rect l="0" t="0" r="0" b="0"/>
              <a:pathLst>
                <a:path w="1211580" h="1365250">
                  <a:moveTo>
                    <a:pt x="0" y="0"/>
                  </a:moveTo>
                  <a:lnTo>
                    <a:pt x="0" y="1213469"/>
                  </a:lnTo>
                  <a:lnTo>
                    <a:pt x="2008" y="1225898"/>
                  </a:lnTo>
                  <a:lnTo>
                    <a:pt x="30883" y="1261367"/>
                  </a:lnTo>
                  <a:lnTo>
                    <a:pt x="67617" y="1283108"/>
                  </a:lnTo>
                  <a:lnTo>
                    <a:pt x="116882" y="1302960"/>
                  </a:lnTo>
                  <a:lnTo>
                    <a:pt x="177432" y="1320614"/>
                  </a:lnTo>
                  <a:lnTo>
                    <a:pt x="248019" y="1335757"/>
                  </a:lnTo>
                  <a:lnTo>
                    <a:pt x="286686" y="1342289"/>
                  </a:lnTo>
                  <a:lnTo>
                    <a:pt x="327395" y="1348077"/>
                  </a:lnTo>
                  <a:lnTo>
                    <a:pt x="369989" y="1353081"/>
                  </a:lnTo>
                  <a:lnTo>
                    <a:pt x="414314" y="1357263"/>
                  </a:lnTo>
                  <a:lnTo>
                    <a:pt x="460212" y="1360583"/>
                  </a:lnTo>
                  <a:lnTo>
                    <a:pt x="507528" y="1363003"/>
                  </a:lnTo>
                  <a:lnTo>
                    <a:pt x="556106" y="1364483"/>
                  </a:lnTo>
                  <a:lnTo>
                    <a:pt x="605789" y="1364985"/>
                  </a:lnTo>
                  <a:lnTo>
                    <a:pt x="655467" y="1364483"/>
                  </a:lnTo>
                  <a:lnTo>
                    <a:pt x="704039" y="1363003"/>
                  </a:lnTo>
                  <a:lnTo>
                    <a:pt x="751351" y="1360583"/>
                  </a:lnTo>
                  <a:lnTo>
                    <a:pt x="797247" y="1357263"/>
                  </a:lnTo>
                  <a:lnTo>
                    <a:pt x="841569" y="1353081"/>
                  </a:lnTo>
                  <a:lnTo>
                    <a:pt x="884163" y="1348077"/>
                  </a:lnTo>
                  <a:lnTo>
                    <a:pt x="924871" y="1342289"/>
                  </a:lnTo>
                  <a:lnTo>
                    <a:pt x="963539" y="1335757"/>
                  </a:lnTo>
                  <a:lnTo>
                    <a:pt x="1034129" y="1320614"/>
                  </a:lnTo>
                  <a:lnTo>
                    <a:pt x="1094683" y="1302960"/>
                  </a:lnTo>
                  <a:lnTo>
                    <a:pt x="1143953" y="1283108"/>
                  </a:lnTo>
                  <a:lnTo>
                    <a:pt x="1180691" y="1261367"/>
                  </a:lnTo>
                  <a:lnTo>
                    <a:pt x="1209571" y="1225898"/>
                  </a:lnTo>
                  <a:lnTo>
                    <a:pt x="1211579" y="1213469"/>
                  </a:lnTo>
                  <a:lnTo>
                    <a:pt x="1211579" y="151485"/>
                  </a:lnTo>
                  <a:lnTo>
                    <a:pt x="605789" y="151485"/>
                  </a:lnTo>
                  <a:lnTo>
                    <a:pt x="556106" y="150983"/>
                  </a:lnTo>
                  <a:lnTo>
                    <a:pt x="507528" y="149503"/>
                  </a:lnTo>
                  <a:lnTo>
                    <a:pt x="460212" y="147083"/>
                  </a:lnTo>
                  <a:lnTo>
                    <a:pt x="414314" y="143763"/>
                  </a:lnTo>
                  <a:lnTo>
                    <a:pt x="369989" y="139581"/>
                  </a:lnTo>
                  <a:lnTo>
                    <a:pt x="327395" y="134577"/>
                  </a:lnTo>
                  <a:lnTo>
                    <a:pt x="286686" y="128790"/>
                  </a:lnTo>
                  <a:lnTo>
                    <a:pt x="248019" y="122258"/>
                  </a:lnTo>
                  <a:lnTo>
                    <a:pt x="177432" y="107118"/>
                  </a:lnTo>
                  <a:lnTo>
                    <a:pt x="116882" y="89467"/>
                  </a:lnTo>
                  <a:lnTo>
                    <a:pt x="67617" y="69618"/>
                  </a:lnTo>
                  <a:lnTo>
                    <a:pt x="30883" y="47882"/>
                  </a:lnTo>
                  <a:lnTo>
                    <a:pt x="2008" y="12424"/>
                  </a:lnTo>
                  <a:lnTo>
                    <a:pt x="0" y="0"/>
                  </a:lnTo>
                  <a:close/>
                </a:path>
                <a:path w="1211580" h="1365250">
                  <a:moveTo>
                    <a:pt x="1211579" y="0"/>
                  </a:moveTo>
                  <a:lnTo>
                    <a:pt x="1193971" y="36405"/>
                  </a:lnTo>
                  <a:lnTo>
                    <a:pt x="1143953" y="69618"/>
                  </a:lnTo>
                  <a:lnTo>
                    <a:pt x="1094683" y="89467"/>
                  </a:lnTo>
                  <a:lnTo>
                    <a:pt x="1034129" y="107118"/>
                  </a:lnTo>
                  <a:lnTo>
                    <a:pt x="963539" y="122258"/>
                  </a:lnTo>
                  <a:lnTo>
                    <a:pt x="924871" y="128790"/>
                  </a:lnTo>
                  <a:lnTo>
                    <a:pt x="884163" y="134577"/>
                  </a:lnTo>
                  <a:lnTo>
                    <a:pt x="841569" y="139581"/>
                  </a:lnTo>
                  <a:lnTo>
                    <a:pt x="797247" y="143763"/>
                  </a:lnTo>
                  <a:lnTo>
                    <a:pt x="751351" y="147083"/>
                  </a:lnTo>
                  <a:lnTo>
                    <a:pt x="704039" y="149503"/>
                  </a:lnTo>
                  <a:lnTo>
                    <a:pt x="655467" y="150983"/>
                  </a:lnTo>
                  <a:lnTo>
                    <a:pt x="605789" y="151485"/>
                  </a:lnTo>
                  <a:lnTo>
                    <a:pt x="1211579" y="15148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de-DE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9pPr>
            </a:lstStyle>
            <a:p>
              <a:endParaRPr lang="en-US" sz="1600" dirty="0"/>
            </a:p>
          </p:txBody>
        </p:sp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AF9BCCDB-76E3-35EF-73B5-DB4938E066C0}"/>
                </a:ext>
              </a:extLst>
            </p:cNvPr>
            <p:cNvSpPr/>
            <p:nvPr/>
          </p:nvSpPr>
          <p:spPr>
            <a:xfrm>
              <a:off x="2088991" y="4766153"/>
              <a:ext cx="1211262" cy="301625"/>
            </a:xfrm>
            <a:custGeom>
              <a:avLst/>
              <a:gdLst/>
              <a:ahLst/>
              <a:cxnLst/>
              <a:rect l="0" t="0" r="0" b="0"/>
              <a:pathLst>
                <a:path w="1211580" h="302894">
                  <a:moveTo>
                    <a:pt x="605789" y="0"/>
                  </a:moveTo>
                  <a:lnTo>
                    <a:pt x="556106" y="502"/>
                  </a:lnTo>
                  <a:lnTo>
                    <a:pt x="507528" y="1982"/>
                  </a:lnTo>
                  <a:lnTo>
                    <a:pt x="460212" y="4402"/>
                  </a:lnTo>
                  <a:lnTo>
                    <a:pt x="414314" y="7721"/>
                  </a:lnTo>
                  <a:lnTo>
                    <a:pt x="369989" y="11902"/>
                  </a:lnTo>
                  <a:lnTo>
                    <a:pt x="327395" y="16905"/>
                  </a:lnTo>
                  <a:lnTo>
                    <a:pt x="286686" y="22691"/>
                  </a:lnTo>
                  <a:lnTo>
                    <a:pt x="248019" y="29220"/>
                  </a:lnTo>
                  <a:lnTo>
                    <a:pt x="177432" y="44356"/>
                  </a:lnTo>
                  <a:lnTo>
                    <a:pt x="116882" y="61998"/>
                  </a:lnTo>
                  <a:lnTo>
                    <a:pt x="67617" y="81835"/>
                  </a:lnTo>
                  <a:lnTo>
                    <a:pt x="30883" y="103555"/>
                  </a:lnTo>
                  <a:lnTo>
                    <a:pt x="2008" y="138982"/>
                  </a:lnTo>
                  <a:lnTo>
                    <a:pt x="0" y="151394"/>
                  </a:lnTo>
                  <a:lnTo>
                    <a:pt x="2008" y="163818"/>
                  </a:lnTo>
                  <a:lnTo>
                    <a:pt x="30883" y="199277"/>
                  </a:lnTo>
                  <a:lnTo>
                    <a:pt x="67617" y="221012"/>
                  </a:lnTo>
                  <a:lnTo>
                    <a:pt x="116882" y="240861"/>
                  </a:lnTo>
                  <a:lnTo>
                    <a:pt x="177432" y="258512"/>
                  </a:lnTo>
                  <a:lnTo>
                    <a:pt x="248019" y="273653"/>
                  </a:lnTo>
                  <a:lnTo>
                    <a:pt x="286686" y="280184"/>
                  </a:lnTo>
                  <a:lnTo>
                    <a:pt x="327395" y="285972"/>
                  </a:lnTo>
                  <a:lnTo>
                    <a:pt x="369989" y="290975"/>
                  </a:lnTo>
                  <a:lnTo>
                    <a:pt x="414314" y="295157"/>
                  </a:lnTo>
                  <a:lnTo>
                    <a:pt x="460212" y="298477"/>
                  </a:lnTo>
                  <a:lnTo>
                    <a:pt x="507528" y="300897"/>
                  </a:lnTo>
                  <a:lnTo>
                    <a:pt x="556106" y="302377"/>
                  </a:lnTo>
                  <a:lnTo>
                    <a:pt x="605789" y="302879"/>
                  </a:lnTo>
                  <a:lnTo>
                    <a:pt x="655467" y="302377"/>
                  </a:lnTo>
                  <a:lnTo>
                    <a:pt x="704039" y="300897"/>
                  </a:lnTo>
                  <a:lnTo>
                    <a:pt x="751351" y="298477"/>
                  </a:lnTo>
                  <a:lnTo>
                    <a:pt x="797247" y="295157"/>
                  </a:lnTo>
                  <a:lnTo>
                    <a:pt x="841569" y="290975"/>
                  </a:lnTo>
                  <a:lnTo>
                    <a:pt x="884163" y="285972"/>
                  </a:lnTo>
                  <a:lnTo>
                    <a:pt x="924871" y="280184"/>
                  </a:lnTo>
                  <a:lnTo>
                    <a:pt x="963539" y="273653"/>
                  </a:lnTo>
                  <a:lnTo>
                    <a:pt x="1034129" y="258512"/>
                  </a:lnTo>
                  <a:lnTo>
                    <a:pt x="1094683" y="240861"/>
                  </a:lnTo>
                  <a:lnTo>
                    <a:pt x="1143953" y="221012"/>
                  </a:lnTo>
                  <a:lnTo>
                    <a:pt x="1180691" y="199277"/>
                  </a:lnTo>
                  <a:lnTo>
                    <a:pt x="1209571" y="163818"/>
                  </a:lnTo>
                  <a:lnTo>
                    <a:pt x="1211579" y="151394"/>
                  </a:lnTo>
                  <a:lnTo>
                    <a:pt x="1209571" y="138982"/>
                  </a:lnTo>
                  <a:lnTo>
                    <a:pt x="1180691" y="103555"/>
                  </a:lnTo>
                  <a:lnTo>
                    <a:pt x="1143953" y="81835"/>
                  </a:lnTo>
                  <a:lnTo>
                    <a:pt x="1094683" y="61998"/>
                  </a:lnTo>
                  <a:lnTo>
                    <a:pt x="1034129" y="44356"/>
                  </a:lnTo>
                  <a:lnTo>
                    <a:pt x="963539" y="29220"/>
                  </a:lnTo>
                  <a:lnTo>
                    <a:pt x="924871" y="22691"/>
                  </a:lnTo>
                  <a:lnTo>
                    <a:pt x="884163" y="16905"/>
                  </a:lnTo>
                  <a:lnTo>
                    <a:pt x="841569" y="11902"/>
                  </a:lnTo>
                  <a:lnTo>
                    <a:pt x="797247" y="7721"/>
                  </a:lnTo>
                  <a:lnTo>
                    <a:pt x="751351" y="4402"/>
                  </a:lnTo>
                  <a:lnTo>
                    <a:pt x="704039" y="1982"/>
                  </a:lnTo>
                  <a:lnTo>
                    <a:pt x="655467" y="502"/>
                  </a:lnTo>
                  <a:lnTo>
                    <a:pt x="605789" y="0"/>
                  </a:lnTo>
                  <a:close/>
                </a:path>
              </a:pathLst>
            </a:custGeom>
            <a:solidFill>
              <a:srgbClr val="F1F0F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de-DE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89FEC-2AF7-B781-947B-810D5C635089}"/>
                </a:ext>
              </a:extLst>
            </p:cNvPr>
            <p:cNvSpPr/>
            <p:nvPr/>
          </p:nvSpPr>
          <p:spPr>
            <a:xfrm>
              <a:off x="5021695" y="4845369"/>
              <a:ext cx="3429564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FF8E2A-D972-16F7-BD83-37F016AB9282}"/>
                </a:ext>
              </a:extLst>
            </p:cNvPr>
            <p:cNvSpPr/>
            <p:nvPr/>
          </p:nvSpPr>
          <p:spPr>
            <a:xfrm>
              <a:off x="10058400" y="4815999"/>
              <a:ext cx="3581400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A85B93-972F-789F-14DF-C1AFE1EB821E}"/>
                </a:ext>
              </a:extLst>
            </p:cNvPr>
            <p:cNvSpPr/>
            <p:nvPr/>
          </p:nvSpPr>
          <p:spPr>
            <a:xfrm>
              <a:off x="14408309" y="4845369"/>
              <a:ext cx="3581400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D6AD5D-D1D4-0F21-8A13-7D5C10940F10}"/>
                </a:ext>
              </a:extLst>
            </p:cNvPr>
            <p:cNvSpPr/>
            <p:nvPr/>
          </p:nvSpPr>
          <p:spPr>
            <a:xfrm>
              <a:off x="14401800" y="7908927"/>
              <a:ext cx="3581400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400" dirty="0"/>
                <a:t>     Saved Model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2AB63F-570B-2D37-E6CD-8DCEEC1BF024}"/>
                </a:ext>
              </a:extLst>
            </p:cNvPr>
            <p:cNvSpPr/>
            <p:nvPr/>
          </p:nvSpPr>
          <p:spPr>
            <a:xfrm>
              <a:off x="9318268" y="7902416"/>
              <a:ext cx="3490913" cy="15236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6A7247-6BED-2CD6-3B95-160455A66FC7}"/>
                </a:ext>
              </a:extLst>
            </p:cNvPr>
            <p:cNvSpPr/>
            <p:nvPr/>
          </p:nvSpPr>
          <p:spPr>
            <a:xfrm>
              <a:off x="3778409" y="7673657"/>
              <a:ext cx="4419600" cy="1981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dirty="0"/>
                <a:t>                                    </a:t>
              </a:r>
              <a:r>
                <a:rPr lang="en-IN" sz="2400" dirty="0"/>
                <a:t>User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091C5-B388-639B-E6EC-52563B447F4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994" y="5577839"/>
              <a:ext cx="1769701" cy="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26053B-F89D-0BBF-8991-29286B1EE46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451259" y="5577840"/>
              <a:ext cx="1607141" cy="2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4F9645-4C6C-3C86-1AA1-9EE57A6BA4C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3639800" y="5577840"/>
              <a:ext cx="768509" cy="2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D637F5-A881-ADBB-9D4E-0731D02480F8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16179959" y="6369051"/>
              <a:ext cx="19050" cy="15398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C73AF2-D61F-3996-A9EB-BFB949F3D96D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12809181" y="8664257"/>
              <a:ext cx="1592619" cy="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6D4A22B-DF02-BD6C-7965-F056C8FFDF56}"/>
                </a:ext>
              </a:extLst>
            </p:cNvPr>
            <p:cNvCxnSpPr>
              <a:cxnSpLocks/>
              <a:stCxn id="10" idx="3"/>
              <a:endCxn id="9" idx="2"/>
            </p:cNvCxnSpPr>
            <p:nvPr/>
          </p:nvCxnSpPr>
          <p:spPr>
            <a:xfrm>
              <a:off x="8198009" y="8664257"/>
              <a:ext cx="1120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nector: Elbow 181">
              <a:extLst>
                <a:ext uri="{FF2B5EF4-FFF2-40B4-BE49-F238E27FC236}">
                  <a16:creationId xmlns:a16="http://schemas.microsoft.com/office/drawing/2014/main" id="{8AC9CD18-A221-4E89-BB2C-20EB454771F2}"/>
                </a:ext>
              </a:extLst>
            </p:cNvPr>
            <p:cNvCxnSpPr>
              <a:stCxn id="8" idx="4"/>
            </p:cNvCxnSpPr>
            <p:nvPr/>
          </p:nvCxnSpPr>
          <p:spPr>
            <a:xfrm rot="5400000">
              <a:off x="10757974" y="4661973"/>
              <a:ext cx="663891" cy="10205163"/>
            </a:xfrm>
            <a:prstGeom prst="bentConnector2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88F7CE-DC4D-6915-CC4F-5FC3C0134FA4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5988209" y="9654857"/>
              <a:ext cx="0" cy="44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0B6E58-CDE7-E351-08B2-25C3D5926724}"/>
                </a:ext>
              </a:extLst>
            </p:cNvPr>
            <p:cNvSpPr txBox="1"/>
            <p:nvPr/>
          </p:nvSpPr>
          <p:spPr>
            <a:xfrm>
              <a:off x="2385853" y="5347007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28E47-5713-1DDB-646A-D8C2C20135B6}"/>
                </a:ext>
              </a:extLst>
            </p:cNvPr>
            <p:cNvSpPr txBox="1"/>
            <p:nvPr/>
          </p:nvSpPr>
          <p:spPr>
            <a:xfrm>
              <a:off x="5273950" y="5353516"/>
              <a:ext cx="312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2400" dirty="0"/>
                <a:t>Data </a:t>
              </a:r>
              <a:r>
                <a:rPr lang="en-IN" sz="2400" dirty="0" smtClean="0"/>
                <a:t>Pre-processing</a:t>
              </a:r>
              <a:endParaRPr lang="en-IN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FAFC1-FBD8-F586-18D9-77EAF9BE6C5B}"/>
                </a:ext>
              </a:extLst>
            </p:cNvPr>
            <p:cNvSpPr txBox="1"/>
            <p:nvPr/>
          </p:nvSpPr>
          <p:spPr>
            <a:xfrm>
              <a:off x="10655692" y="5280492"/>
              <a:ext cx="2755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Data preparation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B644AC-F009-6110-8659-7952DF3EF3CB}"/>
                </a:ext>
              </a:extLst>
            </p:cNvPr>
            <p:cNvSpPr txBox="1"/>
            <p:nvPr/>
          </p:nvSpPr>
          <p:spPr>
            <a:xfrm>
              <a:off x="15049977" y="5321914"/>
              <a:ext cx="2650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Model Training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CD70C0-6FB4-3EEB-0CD9-D43BEEF9C85D}"/>
                </a:ext>
              </a:extLst>
            </p:cNvPr>
            <p:cNvSpPr txBox="1"/>
            <p:nvPr/>
          </p:nvSpPr>
          <p:spPr>
            <a:xfrm>
              <a:off x="8295640" y="7968504"/>
              <a:ext cx="16763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Query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23FE4-5871-F8F1-ACD2-B8D1FBBDDDB2}"/>
                </a:ext>
              </a:extLst>
            </p:cNvPr>
            <p:cNvSpPr txBox="1"/>
            <p:nvPr/>
          </p:nvSpPr>
          <p:spPr>
            <a:xfrm>
              <a:off x="13058120" y="8778041"/>
              <a:ext cx="10947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Query</a:t>
              </a:r>
              <a:endParaRPr lang="en-IN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D9A2B4-5413-726C-F6A8-80FAE9AD7DA8}"/>
                </a:ext>
              </a:extLst>
            </p:cNvPr>
            <p:cNvSpPr txBox="1"/>
            <p:nvPr/>
          </p:nvSpPr>
          <p:spPr>
            <a:xfrm>
              <a:off x="9596120" y="8413086"/>
              <a:ext cx="312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Data P</a:t>
              </a:r>
              <a:r>
                <a:rPr lang="en-IN" sz="2400" dirty="0" smtClean="0"/>
                <a:t>re-processing</a:t>
              </a:r>
              <a:endParaRPr lang="en-IN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43466C-B5A2-C9E5-2534-AB27C297726B}"/>
                </a:ext>
              </a:extLst>
            </p:cNvPr>
            <p:cNvSpPr txBox="1"/>
            <p:nvPr/>
          </p:nvSpPr>
          <p:spPr>
            <a:xfrm>
              <a:off x="3738878" y="4992202"/>
              <a:ext cx="13233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Record</a:t>
              </a:r>
              <a:endParaRPr lang="en-IN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1C8D27-69FC-A475-DCAE-BE12A96AB158}"/>
                </a:ext>
              </a:extLst>
            </p:cNvPr>
            <p:cNvSpPr txBox="1"/>
            <p:nvPr/>
          </p:nvSpPr>
          <p:spPr>
            <a:xfrm>
              <a:off x="7915976" y="4608430"/>
              <a:ext cx="29718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 smtClean="0">
                  <a:solidFill>
                    <a:srgbClr val="FFFF00"/>
                  </a:solidFill>
                </a:rPr>
                <a:t>Pre-processed</a:t>
              </a:r>
              <a:endParaRPr lang="en-IN" sz="2400" dirty="0">
                <a:solidFill>
                  <a:srgbClr val="FFFF00"/>
                </a:solidFill>
              </a:endParaRPr>
            </a:p>
            <a:p>
              <a:pPr algn="ctr"/>
              <a:r>
                <a:rPr lang="en-IN" sz="2400" dirty="0">
                  <a:solidFill>
                    <a:srgbClr val="FFFF00"/>
                  </a:solidFill>
                </a:rPr>
                <a:t> Data</a:t>
              </a:r>
              <a:endParaRPr lang="en-IN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4FE6CB-EE04-EF65-241A-2A57D7313FCD}"/>
                </a:ext>
              </a:extLst>
            </p:cNvPr>
            <p:cNvSpPr txBox="1"/>
            <p:nvPr/>
          </p:nvSpPr>
          <p:spPr>
            <a:xfrm>
              <a:off x="13144423" y="4522519"/>
              <a:ext cx="20168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solidFill>
                    <a:srgbClr val="FFFF00"/>
                  </a:solidFill>
                </a:rPr>
                <a:t>Training </a:t>
              </a:r>
            </a:p>
            <a:p>
              <a:pPr algn="ctr"/>
              <a:r>
                <a:rPr lang="en-IN" sz="2400" dirty="0">
                  <a:solidFill>
                    <a:srgbClr val="FFFF00"/>
                  </a:solidFill>
                </a:rPr>
                <a:t>Data</a:t>
              </a:r>
              <a:endParaRPr lang="en-IN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82DA8C-291E-458F-CAD4-127FD3CD3010}"/>
                </a:ext>
              </a:extLst>
            </p:cNvPr>
            <p:cNvSpPr txBox="1"/>
            <p:nvPr/>
          </p:nvSpPr>
          <p:spPr>
            <a:xfrm>
              <a:off x="9257430" y="9533371"/>
              <a:ext cx="206520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Query Result</a:t>
              </a:r>
              <a:endParaRPr lang="en-IN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85E080-73BE-AE68-FEFA-9ABEBFCAB34D}"/>
                </a:ext>
              </a:extLst>
            </p:cNvPr>
            <p:cNvSpPr txBox="1"/>
            <p:nvPr/>
          </p:nvSpPr>
          <p:spPr>
            <a:xfrm>
              <a:off x="16230817" y="6677324"/>
              <a:ext cx="23923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FFFF00"/>
                  </a:solidFill>
                </a:rPr>
                <a:t>Prepared</a:t>
              </a:r>
            </a:p>
            <a:p>
              <a:r>
                <a:rPr lang="en-IN" sz="2400" dirty="0">
                  <a:solidFill>
                    <a:srgbClr val="FFFF00"/>
                  </a:solidFill>
                </a:rPr>
                <a:t> Model</a:t>
              </a:r>
              <a:endParaRPr lang="en-IN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805B81-9814-4506-2A40-F8679C23A39D}"/>
                </a:ext>
              </a:extLst>
            </p:cNvPr>
            <p:cNvSpPr txBox="1"/>
            <p:nvPr/>
          </p:nvSpPr>
          <p:spPr>
            <a:xfrm>
              <a:off x="12650949" y="7970581"/>
              <a:ext cx="2336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 smtClean="0">
                  <a:solidFill>
                    <a:srgbClr val="FFFF00"/>
                  </a:solidFill>
                </a:rPr>
                <a:t>Pre-processed</a:t>
              </a:r>
              <a:endParaRPr lang="en-IN" sz="2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9E7670-D127-8FF9-56F0-9F446AEAFCA9}"/>
              </a:ext>
            </a:extLst>
          </p:cNvPr>
          <p:cNvSpPr txBox="1"/>
          <p:nvPr/>
        </p:nvSpPr>
        <p:spPr>
          <a:xfrm>
            <a:off x="8011335" y="2194841"/>
            <a:ext cx="266541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600" dirty="0">
                <a:solidFill>
                  <a:schemeClr val="accent3"/>
                </a:solidFill>
              </a:rPr>
              <a:t>   </a:t>
            </a:r>
            <a:r>
              <a:rPr lang="en-IN" sz="4600" dirty="0" smtClean="0">
                <a:solidFill>
                  <a:schemeClr val="accent3"/>
                </a:solidFill>
              </a:rPr>
              <a:t>Level 1:</a:t>
            </a:r>
            <a:endParaRPr lang="en-IN" sz="4600" dirty="0">
              <a:solidFill>
                <a:schemeClr val="accent3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200" y="51461"/>
            <a:ext cx="8610600" cy="1815439"/>
            <a:chOff x="0" y="-5443"/>
            <a:chExt cx="8610600" cy="1815439"/>
          </a:xfrm>
        </p:grpSpPr>
        <p:sp>
          <p:nvSpPr>
            <p:cNvPr id="34" name="object 3"/>
            <p:cNvSpPr/>
            <p:nvPr/>
          </p:nvSpPr>
          <p:spPr>
            <a:xfrm>
              <a:off x="0" y="1"/>
              <a:ext cx="6792555" cy="180999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"/>
            <p:cNvSpPr/>
            <p:nvPr/>
          </p:nvSpPr>
          <p:spPr>
            <a:xfrm>
              <a:off x="6697318" y="-5443"/>
              <a:ext cx="1913282" cy="10436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8"/>
                  </a:moveTo>
                  <a:lnTo>
                    <a:pt x="673859" y="1468788"/>
                  </a:lnTo>
                  <a:lnTo>
                    <a:pt x="0" y="301537"/>
                  </a:lnTo>
                  <a:lnTo>
                    <a:pt x="174079" y="0"/>
                  </a:lnTo>
                  <a:lnTo>
                    <a:pt x="2521358" y="0"/>
                  </a:lnTo>
                  <a:lnTo>
                    <a:pt x="2693230" y="297713"/>
                  </a:lnTo>
                  <a:lnTo>
                    <a:pt x="2693230" y="305361"/>
                  </a:lnTo>
                  <a:lnTo>
                    <a:pt x="2021578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6"/>
          <p:cNvSpPr txBox="1">
            <a:spLocks/>
          </p:cNvSpPr>
          <p:nvPr/>
        </p:nvSpPr>
        <p:spPr>
          <a:xfrm>
            <a:off x="-135282" y="394069"/>
            <a:ext cx="6231282" cy="834152"/>
          </a:xfrm>
          <a:prstGeom prst="rect">
            <a:avLst/>
          </a:prstGeom>
        </p:spPr>
        <p:txBody>
          <a:bodyPr vert="horz" wrap="square" lIns="0" tIns="94565" rIns="0" bIns="0" rtlCol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75335" algn="l">
              <a:spcBef>
                <a:spcPts val="95"/>
              </a:spcBef>
            </a:pPr>
            <a:r>
              <a:rPr lang="en-US" sz="48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Flow Diagram</a:t>
            </a:r>
            <a:endParaRPr lang="en-US" sz="48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8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789</Words>
  <Application>Microsoft Office PowerPoint</Application>
  <PresentationFormat>Custom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Mangal</vt:lpstr>
      <vt:lpstr>Times New Roman</vt:lpstr>
      <vt:lpstr>Trebuchet MS</vt:lpstr>
      <vt:lpstr>Office Theme</vt:lpstr>
      <vt:lpstr>ST&amp;P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dc:creator>Manish Vardhan</dc:creator>
  <cp:keywords>DAFicTSLQUs,BAFiUVYJjTI</cp:keywords>
  <cp:lastModifiedBy>Abhishek Gupta</cp:lastModifiedBy>
  <cp:revision>163</cp:revision>
  <dcterms:created xsi:type="dcterms:W3CDTF">2023-05-09T19:22:05Z</dcterms:created>
  <dcterms:modified xsi:type="dcterms:W3CDTF">2023-05-12T09:40:24Z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  <property fmtid="{D5CDD505-2E9C-101B-9397-08002B2CF9AE}" pid="5" name="Producer">
    <vt:lpwstr>Canva</vt:lpwstr>
  </property>
</Properties>
</file>