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0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5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5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5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8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1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8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2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FA7BB-CA4B-4A0E-9CBF-947B5139F48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9191AF-5192-456B-9627-344D4A11B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8629-16D7-C7A2-2AD9-68AD8998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39137"/>
            <a:ext cx="9261987" cy="207312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Library Management System Using Java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0F7E-8882-4F76-CF83-7F232018D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5C21-8141-3E83-DB73-646B3BFA4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181"/>
            <a:ext cx="12192000" cy="54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83556062-BE10-ECC3-6FA7-3FD042C974F9}"/>
              </a:ext>
            </a:extLst>
          </p:cNvPr>
          <p:cNvSpPr/>
          <p:nvPr/>
        </p:nvSpPr>
        <p:spPr>
          <a:xfrm>
            <a:off x="2782848" y="845105"/>
            <a:ext cx="67203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Existing System Overview</a:t>
            </a:r>
            <a:endParaRPr lang="en-US" sz="445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0D8459EB-F1FD-4DD0-F998-3B9A9E777696}"/>
              </a:ext>
            </a:extLst>
          </p:cNvPr>
          <p:cNvSpPr/>
          <p:nvPr/>
        </p:nvSpPr>
        <p:spPr>
          <a:xfrm>
            <a:off x="948863" y="2936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Manual Processes</a:t>
            </a:r>
            <a:endParaRPr lang="en-US" sz="220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EAC5905-2B08-F4C2-5CF9-0A073C6B887A}"/>
              </a:ext>
            </a:extLst>
          </p:cNvPr>
          <p:cNvSpPr/>
          <p:nvPr/>
        </p:nvSpPr>
        <p:spPr>
          <a:xfrm>
            <a:off x="240940" y="3426185"/>
            <a:ext cx="3978116" cy="1320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Traditional library systems often rely on manual record-keeping, leading to inaccuracies and inefficiencies.</a:t>
            </a:r>
            <a:endParaRPr lang="en-US" sz="17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231D8AD-B346-3CE0-B5AB-E0C17A50746F}"/>
              </a:ext>
            </a:extLst>
          </p:cNvPr>
          <p:cNvSpPr/>
          <p:nvPr/>
        </p:nvSpPr>
        <p:spPr>
          <a:xfrm>
            <a:off x="5040100" y="29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Limited Accessibility</a:t>
            </a:r>
            <a:endParaRPr lang="en-US" sz="22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6E0CA3B4-C4FF-CEBE-D700-EEABCEEF3C81}"/>
              </a:ext>
            </a:extLst>
          </p:cNvPr>
          <p:cNvSpPr/>
          <p:nvPr/>
        </p:nvSpPr>
        <p:spPr>
          <a:xfrm>
            <a:off x="4576507" y="334462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may face challenges accessing library resources due to limited online presence and search capabilities.</a:t>
            </a:r>
            <a:endParaRPr lang="en-US" sz="175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1587EA33-3719-FF77-69EB-3E61D8DC48B0}"/>
              </a:ext>
            </a:extLst>
          </p:cNvPr>
          <p:cNvSpPr/>
          <p:nvPr/>
        </p:nvSpPr>
        <p:spPr>
          <a:xfrm>
            <a:off x="8781833" y="2808842"/>
            <a:ext cx="31116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Inefficient Management</a:t>
            </a:r>
            <a:endParaRPr lang="en-US" sz="2200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3429796B-8CB7-01FF-D6FB-2DC16F31722A}"/>
              </a:ext>
            </a:extLst>
          </p:cNvPr>
          <p:cNvSpPr/>
          <p:nvPr/>
        </p:nvSpPr>
        <p:spPr>
          <a:xfrm>
            <a:off x="8658277" y="3163172"/>
            <a:ext cx="339304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Managing library resources,     such as books, journals, and multimedia, can be cumbersome without a centralized system.</a:t>
            </a:r>
            <a:endParaRPr lang="en-US" sz="17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3EB64-4590-3806-B69F-010095E2071C}"/>
              </a:ext>
            </a:extLst>
          </p:cNvPr>
          <p:cNvSpPr/>
          <p:nvPr/>
        </p:nvSpPr>
        <p:spPr>
          <a:xfrm>
            <a:off x="127819" y="2418735"/>
            <a:ext cx="4091237" cy="21960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754457-0292-0AF3-6B0C-08CD94E1179C}"/>
              </a:ext>
            </a:extLst>
          </p:cNvPr>
          <p:cNvSpPr/>
          <p:nvPr/>
        </p:nvSpPr>
        <p:spPr>
          <a:xfrm>
            <a:off x="4519946" y="2418735"/>
            <a:ext cx="3978116" cy="21960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29391F-205B-A368-4F9B-956425D2871B}"/>
              </a:ext>
            </a:extLst>
          </p:cNvPr>
          <p:cNvSpPr/>
          <p:nvPr/>
        </p:nvSpPr>
        <p:spPr>
          <a:xfrm>
            <a:off x="8611183" y="2418735"/>
            <a:ext cx="3452998" cy="21960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2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34DC94-4C1F-613D-07EF-F6562216486A}"/>
              </a:ext>
            </a:extLst>
          </p:cNvPr>
          <p:cNvSpPr/>
          <p:nvPr/>
        </p:nvSpPr>
        <p:spPr>
          <a:xfrm>
            <a:off x="2282379" y="709083"/>
            <a:ext cx="72238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System Overview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99FD3C8-91C0-9322-B19F-EEB6355F2A1E}"/>
              </a:ext>
            </a:extLst>
          </p:cNvPr>
          <p:cNvSpPr/>
          <p:nvPr/>
        </p:nvSpPr>
        <p:spPr>
          <a:xfrm>
            <a:off x="650669" y="1711233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FF5B37A-494C-7EA9-89E0-448F1A3D3E71}"/>
              </a:ext>
            </a:extLst>
          </p:cNvPr>
          <p:cNvSpPr/>
          <p:nvPr/>
        </p:nvSpPr>
        <p:spPr>
          <a:xfrm>
            <a:off x="1045122" y="1995443"/>
            <a:ext cx="28759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Automated Processes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8C2ECD9-C1D5-E18F-7D00-62C97DFA9C66}"/>
              </a:ext>
            </a:extLst>
          </p:cNvPr>
          <p:cNvSpPr/>
          <p:nvPr/>
        </p:nvSpPr>
        <p:spPr>
          <a:xfrm>
            <a:off x="1045122" y="247703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proposed system automates tasks such as book borrowing, returning, and overdue reminders.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781CB27F-8BB2-08A3-4878-2D7399675231}"/>
              </a:ext>
            </a:extLst>
          </p:cNvPr>
          <p:cNvSpPr/>
          <p:nvPr/>
        </p:nvSpPr>
        <p:spPr>
          <a:xfrm>
            <a:off x="7564209" y="176642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1F296B-5985-FB79-35E8-AD71DEECD004}"/>
              </a:ext>
            </a:extLst>
          </p:cNvPr>
          <p:cNvSpPr/>
          <p:nvPr/>
        </p:nvSpPr>
        <p:spPr>
          <a:xfrm>
            <a:off x="7911500" y="2002606"/>
            <a:ext cx="30028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Accessibility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090FB9A-18DD-CB34-1107-94DFAA184DD0}"/>
              </a:ext>
            </a:extLst>
          </p:cNvPr>
          <p:cNvSpPr/>
          <p:nvPr/>
        </p:nvSpPr>
        <p:spPr>
          <a:xfrm>
            <a:off x="7911500" y="2490522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access library resources online, search for books, and manage their accounts conveniently.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CF211E6C-D27A-0725-98E4-BAAC4CB9BA58}"/>
              </a:ext>
            </a:extLst>
          </p:cNvPr>
          <p:cNvSpPr/>
          <p:nvPr/>
        </p:nvSpPr>
        <p:spPr>
          <a:xfrm>
            <a:off x="2643119" y="4489597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46370D2F-B721-893D-82E3-E93F79103A6A}"/>
              </a:ext>
            </a:extLst>
          </p:cNvPr>
          <p:cNvSpPr/>
          <p:nvPr/>
        </p:nvSpPr>
        <p:spPr>
          <a:xfrm>
            <a:off x="4600610" y="4607513"/>
            <a:ext cx="33108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Centralized Management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A28203CF-17E2-934A-F32F-B89E862EC0F2}"/>
              </a:ext>
            </a:extLst>
          </p:cNvPr>
          <p:cNvSpPr/>
          <p:nvPr/>
        </p:nvSpPr>
        <p:spPr>
          <a:xfrm>
            <a:off x="2877552" y="5332143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provides a central database for managing library resources and user information.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0290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9EA99D6-3FC8-6640-5587-224C772B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486400" cy="7124801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9970C59-AE5B-D195-CDC6-701BE8409C27}"/>
              </a:ext>
            </a:extLst>
          </p:cNvPr>
          <p:cNvSpPr/>
          <p:nvPr/>
        </p:nvSpPr>
        <p:spPr>
          <a:xfrm>
            <a:off x="3648667" y="792008"/>
            <a:ext cx="4883825" cy="528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Flowchart</a:t>
            </a:r>
            <a:endParaRPr lang="en-US" sz="38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7DE67796-0477-EA56-17D2-B0A736E0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7" y="714170"/>
            <a:ext cx="976670" cy="1353011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9C6B5A95-49A3-14E8-644D-C20197EDB6D2}"/>
              </a:ext>
            </a:extLst>
          </p:cNvPr>
          <p:cNvSpPr/>
          <p:nvPr/>
        </p:nvSpPr>
        <p:spPr>
          <a:xfrm>
            <a:off x="7243094" y="907887"/>
            <a:ext cx="2441853" cy="26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Login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0D4B86A-1BA9-C663-A186-CDA83F8744F8}"/>
              </a:ext>
            </a:extLst>
          </p:cNvPr>
          <p:cNvSpPr/>
          <p:nvPr/>
        </p:nvSpPr>
        <p:spPr>
          <a:xfrm>
            <a:off x="7243094" y="1330203"/>
            <a:ext cx="4408132" cy="568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authenticate themselves with their credentials.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B46A781-3F50-7F66-266F-A77EB6CE4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16" y="2112501"/>
            <a:ext cx="976670" cy="1353011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C333A2FD-F385-4218-7804-F26D82333DFB}"/>
              </a:ext>
            </a:extLst>
          </p:cNvPr>
          <p:cNvSpPr/>
          <p:nvPr/>
        </p:nvSpPr>
        <p:spPr>
          <a:xfrm>
            <a:off x="7243093" y="2346843"/>
            <a:ext cx="2441853" cy="26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Search for Resources</a:t>
            </a:r>
            <a:endParaRPr lang="en-US" sz="19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CE10FA0-F812-35E3-739A-1FD87271A4A5}"/>
              </a:ext>
            </a:extLst>
          </p:cNvPr>
          <p:cNvSpPr/>
          <p:nvPr/>
        </p:nvSpPr>
        <p:spPr>
          <a:xfrm>
            <a:off x="7243094" y="2693154"/>
            <a:ext cx="4948906" cy="1498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browse the library catalog and search for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Specific books.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5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3C182E01-F395-5F0E-BC51-B63879E05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473270"/>
            <a:ext cx="976670" cy="1353011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836AB2A-5712-1E11-AB26-244B9AC9F27B}"/>
              </a:ext>
            </a:extLst>
          </p:cNvPr>
          <p:cNvSpPr/>
          <p:nvPr/>
        </p:nvSpPr>
        <p:spPr>
          <a:xfrm>
            <a:off x="7251763" y="3785799"/>
            <a:ext cx="2465784" cy="26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Borrow/Return Books</a:t>
            </a:r>
            <a:endParaRPr lang="en-US" sz="19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2215ECD-6A68-0E32-DA25-D7E1A1518239}"/>
              </a:ext>
            </a:extLst>
          </p:cNvPr>
          <p:cNvSpPr/>
          <p:nvPr/>
        </p:nvSpPr>
        <p:spPr>
          <a:xfrm>
            <a:off x="7187538" y="4135252"/>
            <a:ext cx="6507004" cy="68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manages book borrowing and returning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Processes.</a:t>
            </a:r>
          </a:p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2213C65F-D3CD-DDDD-80CB-9EAE5BDDA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879359"/>
            <a:ext cx="976670" cy="1353011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65C29F00-7537-AE47-2335-D5DCC7049666}"/>
              </a:ext>
            </a:extLst>
          </p:cNvPr>
          <p:cNvSpPr/>
          <p:nvPr/>
        </p:nvSpPr>
        <p:spPr>
          <a:xfrm>
            <a:off x="7243093" y="5172046"/>
            <a:ext cx="2441853" cy="26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Overdue Notifications</a:t>
            </a:r>
            <a:endParaRPr lang="en-US" sz="19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19F2ADA4-F0CF-D517-CFD0-EF2E79F20165}"/>
              </a:ext>
            </a:extLst>
          </p:cNvPr>
          <p:cNvSpPr/>
          <p:nvPr/>
        </p:nvSpPr>
        <p:spPr>
          <a:xfrm>
            <a:off x="7146727" y="5544490"/>
            <a:ext cx="4504499" cy="628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sends reminders to users for overdue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Books.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6590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22A49EA-84B8-CFF4-7880-0B7EDADD94BC}"/>
              </a:ext>
            </a:extLst>
          </p:cNvPr>
          <p:cNvSpPr/>
          <p:nvPr/>
        </p:nvSpPr>
        <p:spPr>
          <a:xfrm>
            <a:off x="4894978" y="647121"/>
            <a:ext cx="3055977" cy="381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Pseudo Code</a:t>
            </a:r>
            <a:endParaRPr lang="en-US" sz="24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6D1C8F1-7223-E103-8531-10D8A55414D4}"/>
              </a:ext>
            </a:extLst>
          </p:cNvPr>
          <p:cNvSpPr/>
          <p:nvPr/>
        </p:nvSpPr>
        <p:spPr>
          <a:xfrm>
            <a:off x="1045323" y="1193674"/>
            <a:ext cx="13542645" cy="52817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9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Function to search for a book by its title
searchBook(title):
    // Iterate through the book list
    for each book in bookList:
        // Check if the book title matches the input
        if book.title == title:
            // Return the book object
            return book
    // If the book is not found, return null
    return null
// Function to borrow a book
borrowBook(book, user):
    // Check if the book is available
    if book.available:
        // Update the book's availability status
        book.available = false
        // Associate the book with the user
        book.borrower = user
        // Log the borrowing action
        logBorrowing(book, user)
        // Display a success message
        print("Book borrowed successfully")
    else:
        // Display an error message
        print("Book is not available")
</a:t>
            </a:r>
            <a:endParaRPr lang="en-US" sz="950" dirty="0"/>
          </a:p>
        </p:txBody>
      </p:sp>
    </p:spTree>
    <p:extLst>
      <p:ext uri="{BB962C8B-B14F-4D97-AF65-F5344CB8AC3E}">
        <p14:creationId xmlns:p14="http://schemas.microsoft.com/office/powerpoint/2010/main" val="23181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3133072-9B3C-FD52-6A9D-30039251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29419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903F98B-2C79-012D-93B5-5C7E13B0C1F7}"/>
              </a:ext>
            </a:extLst>
          </p:cNvPr>
          <p:cNvSpPr/>
          <p:nvPr/>
        </p:nvSpPr>
        <p:spPr>
          <a:xfrm>
            <a:off x="4623635" y="2925129"/>
            <a:ext cx="88137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Limitations</a:t>
            </a:r>
            <a:endParaRPr lang="en-US" sz="4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F5FF75A-A436-C1CA-BF57-78AB8D27DD67}"/>
              </a:ext>
            </a:extLst>
          </p:cNvPr>
          <p:cNvSpPr/>
          <p:nvPr/>
        </p:nvSpPr>
        <p:spPr>
          <a:xfrm>
            <a:off x="1034918" y="392009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Integration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C23FA9E-21A8-C35F-96D4-87071414585A}"/>
              </a:ext>
            </a:extLst>
          </p:cNvPr>
          <p:cNvSpPr/>
          <p:nvPr/>
        </p:nvSpPr>
        <p:spPr>
          <a:xfrm>
            <a:off x="5815347" y="3821950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may not seamlessly integrate with other library systems.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136A63C-1B0F-3D03-4368-7394CB9FEFEE}"/>
              </a:ext>
            </a:extLst>
          </p:cNvPr>
          <p:cNvSpPr/>
          <p:nvPr/>
        </p:nvSpPr>
        <p:spPr>
          <a:xfrm>
            <a:off x="1034918" y="467436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Concerns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CD15E15-B477-AF03-728E-56B16503D957}"/>
              </a:ext>
            </a:extLst>
          </p:cNvPr>
          <p:cNvSpPr/>
          <p:nvPr/>
        </p:nvSpPr>
        <p:spPr>
          <a:xfrm>
            <a:off x="5815347" y="464590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security and privacy must be addressed to protect sensitive user information.</a:t>
            </a: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5B43160-CA8F-71CD-C15D-7B00931D124D}"/>
              </a:ext>
            </a:extLst>
          </p:cNvPr>
          <p:cNvSpPr/>
          <p:nvPr/>
        </p:nvSpPr>
        <p:spPr>
          <a:xfrm>
            <a:off x="1034918" y="543180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Maintenance Requirements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B08AB01C-7DDE-38ED-FFB1-E81CDADD77E2}"/>
              </a:ext>
            </a:extLst>
          </p:cNvPr>
          <p:cNvSpPr/>
          <p:nvPr/>
        </p:nvSpPr>
        <p:spPr>
          <a:xfrm>
            <a:off x="5815347" y="553759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updates and maintenance are essential to ensure system stability and functionality.</a:t>
            </a:r>
            <a:endParaRPr lang="en-US" sz="17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4E9CE0-5ADF-EF2F-323F-B8869920DA70}"/>
              </a:ext>
            </a:extLst>
          </p:cNvPr>
          <p:cNvCxnSpPr/>
          <p:nvPr/>
        </p:nvCxnSpPr>
        <p:spPr>
          <a:xfrm>
            <a:off x="3146323" y="4101549"/>
            <a:ext cx="238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82894-A39B-27D2-37C2-EC134796ED9C}"/>
              </a:ext>
            </a:extLst>
          </p:cNvPr>
          <p:cNvCxnSpPr/>
          <p:nvPr/>
        </p:nvCxnSpPr>
        <p:spPr>
          <a:xfrm>
            <a:off x="3146323" y="4855814"/>
            <a:ext cx="238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8D72AC-AB21-F47D-6775-EAFEF87AE008}"/>
              </a:ext>
            </a:extLst>
          </p:cNvPr>
          <p:cNvCxnSpPr/>
          <p:nvPr/>
        </p:nvCxnSpPr>
        <p:spPr>
          <a:xfrm>
            <a:off x="3942735" y="5613257"/>
            <a:ext cx="1700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6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595E197-388A-5172-1CBF-A14FBDE8CB9E}"/>
              </a:ext>
            </a:extLst>
          </p:cNvPr>
          <p:cNvSpPr/>
          <p:nvPr/>
        </p:nvSpPr>
        <p:spPr>
          <a:xfrm>
            <a:off x="2689860" y="0"/>
            <a:ext cx="68122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and Benefits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ED2F749B-26EA-4AB8-318A-B8625314B840}"/>
              </a:ext>
            </a:extLst>
          </p:cNvPr>
          <p:cNvSpPr/>
          <p:nvPr/>
        </p:nvSpPr>
        <p:spPr>
          <a:xfrm>
            <a:off x="2306402" y="8124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309E871-0997-59FC-B672-BE14DC557EA3}"/>
              </a:ext>
            </a:extLst>
          </p:cNvPr>
          <p:cNvSpPr/>
          <p:nvPr/>
        </p:nvSpPr>
        <p:spPr>
          <a:xfrm>
            <a:off x="2488686" y="897489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108CDF7-25D0-A66F-1C43-427BEFBABAF2}"/>
              </a:ext>
            </a:extLst>
          </p:cNvPr>
          <p:cNvSpPr/>
          <p:nvPr/>
        </p:nvSpPr>
        <p:spPr>
          <a:xfrm>
            <a:off x="3043518" y="8124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DE44CCE-CBE0-0C85-FC9A-D28DE0A939E8}"/>
              </a:ext>
            </a:extLst>
          </p:cNvPr>
          <p:cNvSpPr/>
          <p:nvPr/>
        </p:nvSpPr>
        <p:spPr>
          <a:xfrm>
            <a:off x="3043518" y="165722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provides an intuitive and easy-to-use interface for both librarians and users.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D8E04A3B-A78C-A78E-46F2-8462BC4AE2A3}"/>
              </a:ext>
            </a:extLst>
          </p:cNvPr>
          <p:cNvSpPr/>
          <p:nvPr/>
        </p:nvSpPr>
        <p:spPr>
          <a:xfrm>
            <a:off x="6198079" y="8124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0A7FFCA-EA51-4ACC-EE53-7DA1B897B9BB}"/>
              </a:ext>
            </a:extLst>
          </p:cNvPr>
          <p:cNvSpPr/>
          <p:nvPr/>
        </p:nvSpPr>
        <p:spPr>
          <a:xfrm>
            <a:off x="6364528" y="897489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89B3E2F3-3697-3D80-2EC7-839EAD7760C2}"/>
              </a:ext>
            </a:extLst>
          </p:cNvPr>
          <p:cNvSpPr/>
          <p:nvPr/>
        </p:nvSpPr>
        <p:spPr>
          <a:xfrm>
            <a:off x="6935195" y="8124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Automated Overdue Management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765762F-8230-2C5E-7066-7F492FE7AF3A}"/>
              </a:ext>
            </a:extLst>
          </p:cNvPr>
          <p:cNvSpPr/>
          <p:nvPr/>
        </p:nvSpPr>
        <p:spPr>
          <a:xfrm>
            <a:off x="6935195" y="165722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automatically sends reminders to users for overdue books, reducing manual intervention.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A1FBCAD-06DB-DE93-AE34-ED364FE92A7D}"/>
              </a:ext>
            </a:extLst>
          </p:cNvPr>
          <p:cNvSpPr/>
          <p:nvPr/>
        </p:nvSpPr>
        <p:spPr>
          <a:xfrm>
            <a:off x="2306402" y="3590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CDE8687-DCDF-1A49-1352-32D8239D8FE6}"/>
              </a:ext>
            </a:extLst>
          </p:cNvPr>
          <p:cNvSpPr/>
          <p:nvPr/>
        </p:nvSpPr>
        <p:spPr>
          <a:xfrm>
            <a:off x="2470708" y="3675812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E7DE125-15AE-7BFD-5629-CC4843672D3E}"/>
              </a:ext>
            </a:extLst>
          </p:cNvPr>
          <p:cNvSpPr/>
          <p:nvPr/>
        </p:nvSpPr>
        <p:spPr>
          <a:xfrm>
            <a:off x="3043518" y="359080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Book Availability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33B95301-DE2D-AFB1-1450-BD7232CF8E9C}"/>
              </a:ext>
            </a:extLst>
          </p:cNvPr>
          <p:cNvSpPr/>
          <p:nvPr/>
        </p:nvSpPr>
        <p:spPr>
          <a:xfrm>
            <a:off x="3026016" y="4353637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tracks book availability in real-time, ensuring that users can easily find the books they need.</a:t>
            </a:r>
            <a:endParaRPr lang="en-US" sz="175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FFE80A1-389D-5538-3AED-602E256272E5}"/>
              </a:ext>
            </a:extLst>
          </p:cNvPr>
          <p:cNvSpPr/>
          <p:nvPr/>
        </p:nvSpPr>
        <p:spPr>
          <a:xfrm>
            <a:off x="6198079" y="3590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18C6AF8A-6852-73D0-B3D2-03F08B7B5089}"/>
              </a:ext>
            </a:extLst>
          </p:cNvPr>
          <p:cNvSpPr/>
          <p:nvPr/>
        </p:nvSpPr>
        <p:spPr>
          <a:xfrm>
            <a:off x="6360361" y="3675812"/>
            <a:ext cx="1857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4DA20C8D-FD3E-702C-AB64-E5C17B675DD8}"/>
              </a:ext>
            </a:extLst>
          </p:cNvPr>
          <p:cNvSpPr/>
          <p:nvPr/>
        </p:nvSpPr>
        <p:spPr>
          <a:xfrm>
            <a:off x="6935195" y="3590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Reporting</a:t>
            </a:r>
            <a:endParaRPr lang="en-US" sz="22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8C359E6E-2AF4-AF66-8834-C6A940441C5C}"/>
              </a:ext>
            </a:extLst>
          </p:cNvPr>
          <p:cNvSpPr/>
          <p:nvPr/>
        </p:nvSpPr>
        <p:spPr>
          <a:xfrm>
            <a:off x="6935195" y="408122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generates comprehensive reports for analyzing library usage and resource management.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4777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6F1580C-FAD3-8097-35A0-FE0A5417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7557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301CAC-EE23-7E7C-91B4-8445AD9011A8}"/>
              </a:ext>
            </a:extLst>
          </p:cNvPr>
          <p:cNvSpPr/>
          <p:nvPr/>
        </p:nvSpPr>
        <p:spPr>
          <a:xfrm>
            <a:off x="2631304" y="605653"/>
            <a:ext cx="7197328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Scope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D66D641-A57F-960F-8A5E-F93C8F61A18B}"/>
              </a:ext>
            </a:extLst>
          </p:cNvPr>
          <p:cNvSpPr/>
          <p:nvPr/>
        </p:nvSpPr>
        <p:spPr>
          <a:xfrm>
            <a:off x="5263895" y="1171796"/>
            <a:ext cx="22860" cy="5428536"/>
          </a:xfrm>
          <a:prstGeom prst="roundRect">
            <a:avLst>
              <a:gd name="adj" fmla="val 388338"/>
            </a:avLst>
          </a:prstGeom>
          <a:solidFill>
            <a:srgbClr val="C7C7D0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D441B13C-2407-23A3-CBE2-1015C8F91B5D}"/>
              </a:ext>
            </a:extLst>
          </p:cNvPr>
          <p:cNvSpPr/>
          <p:nvPr/>
        </p:nvSpPr>
        <p:spPr>
          <a:xfrm>
            <a:off x="5490233" y="1635901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7C7D0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419B255-03A1-31CE-A841-97CC5D27019A}"/>
              </a:ext>
            </a:extLst>
          </p:cNvPr>
          <p:cNvSpPr/>
          <p:nvPr/>
        </p:nvSpPr>
        <p:spPr>
          <a:xfrm>
            <a:off x="5037557" y="1409564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A2A36A6-0DD4-D8C2-BA54-F30B7BBEB4D4}"/>
              </a:ext>
            </a:extLst>
          </p:cNvPr>
          <p:cNvSpPr/>
          <p:nvPr/>
        </p:nvSpPr>
        <p:spPr>
          <a:xfrm>
            <a:off x="5207459" y="1488740"/>
            <a:ext cx="135731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1B81AEF-5CA1-E66F-AAC6-F60C035CD05A}"/>
              </a:ext>
            </a:extLst>
          </p:cNvPr>
          <p:cNvSpPr/>
          <p:nvPr/>
        </p:nvSpPr>
        <p:spPr>
          <a:xfrm>
            <a:off x="6437732" y="138313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</a:t>
            </a:r>
            <a:endParaRPr lang="en-US" sz="20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9833DF1-99B3-47F6-C0D2-FBD68A3FBAC8}"/>
              </a:ext>
            </a:extLst>
          </p:cNvPr>
          <p:cNvSpPr/>
          <p:nvPr/>
        </p:nvSpPr>
        <p:spPr>
          <a:xfrm>
            <a:off x="6437732" y="1840094"/>
            <a:ext cx="5095507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proposed library management system using Java has the potential to revolutionize library operations.</a:t>
            </a:r>
            <a:endParaRPr lang="en-US" sz="16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2301985B-B7AD-861B-8B08-F6ABE8B40A07}"/>
              </a:ext>
            </a:extLst>
          </p:cNvPr>
          <p:cNvSpPr/>
          <p:nvPr/>
        </p:nvSpPr>
        <p:spPr>
          <a:xfrm>
            <a:off x="5490233" y="3403146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7C7D0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902E1D43-1DB6-DE23-E569-3D169803D439}"/>
              </a:ext>
            </a:extLst>
          </p:cNvPr>
          <p:cNvSpPr/>
          <p:nvPr/>
        </p:nvSpPr>
        <p:spPr>
          <a:xfrm>
            <a:off x="5037557" y="3176808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836647B-E43E-0D40-0E94-D046E51BB323}"/>
              </a:ext>
            </a:extLst>
          </p:cNvPr>
          <p:cNvSpPr/>
          <p:nvPr/>
        </p:nvSpPr>
        <p:spPr>
          <a:xfrm>
            <a:off x="5192695" y="3255985"/>
            <a:ext cx="165140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8EAA166A-572C-CF1C-7686-B140AA8E3F8A}"/>
              </a:ext>
            </a:extLst>
          </p:cNvPr>
          <p:cNvSpPr/>
          <p:nvPr/>
        </p:nvSpPr>
        <p:spPr>
          <a:xfrm>
            <a:off x="6437732" y="3150376"/>
            <a:ext cx="269021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Enhancements</a:t>
            </a:r>
            <a:endParaRPr lang="en-US" sz="20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4CAF2CD-24FA-641E-AD7A-3D6E9867D360}"/>
              </a:ext>
            </a:extLst>
          </p:cNvPr>
          <p:cNvSpPr/>
          <p:nvPr/>
        </p:nvSpPr>
        <p:spPr>
          <a:xfrm>
            <a:off x="6437732" y="3607338"/>
            <a:ext cx="5072647" cy="1014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developments could include integration with online databases, mobile app development, and advanced search capabilities.</a:t>
            </a:r>
            <a:endParaRPr lang="en-US" sz="16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F0042C2-ABBC-A30E-E6C7-904B75B9C8E0}"/>
              </a:ext>
            </a:extLst>
          </p:cNvPr>
          <p:cNvSpPr/>
          <p:nvPr/>
        </p:nvSpPr>
        <p:spPr>
          <a:xfrm>
            <a:off x="5490233" y="5508528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7C7D0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D80C4841-E19B-96EB-AB69-26E589180195}"/>
              </a:ext>
            </a:extLst>
          </p:cNvPr>
          <p:cNvSpPr/>
          <p:nvPr/>
        </p:nvSpPr>
        <p:spPr>
          <a:xfrm>
            <a:off x="5037557" y="5282190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AE0B568B-FB69-71D4-A09A-5335EEC7FEE8}"/>
              </a:ext>
            </a:extLst>
          </p:cNvPr>
          <p:cNvSpPr/>
          <p:nvPr/>
        </p:nvSpPr>
        <p:spPr>
          <a:xfrm>
            <a:off x="5190671" y="5361367"/>
            <a:ext cx="16930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E62D732A-1570-1667-FF29-5284D5CC2551}"/>
              </a:ext>
            </a:extLst>
          </p:cNvPr>
          <p:cNvSpPr/>
          <p:nvPr/>
        </p:nvSpPr>
        <p:spPr>
          <a:xfrm>
            <a:off x="6401405" y="5043307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Feedback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92D9A31F-459F-4209-D0EE-CF7194ECB109}"/>
              </a:ext>
            </a:extLst>
          </p:cNvPr>
          <p:cNvSpPr/>
          <p:nvPr/>
        </p:nvSpPr>
        <p:spPr>
          <a:xfrm>
            <a:off x="6360223" y="5359461"/>
            <a:ext cx="568568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Collecting user feedback will be crucial for refining the system and ensuring it meets user needs effectively.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61678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254-0AA1-C34A-1781-9A10C452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3421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556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Library Management System Using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Using Java </dc:title>
  <dc:creator>Abhi Kumar</dc:creator>
  <cp:lastModifiedBy>RAVI RANJAN KUMAR R 23SCSE1010272</cp:lastModifiedBy>
  <cp:revision>2</cp:revision>
  <dcterms:created xsi:type="dcterms:W3CDTF">2024-10-20T14:34:08Z</dcterms:created>
  <dcterms:modified xsi:type="dcterms:W3CDTF">2024-10-20T15:20:35Z</dcterms:modified>
</cp:coreProperties>
</file>