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58" r:id="rId4"/>
    <p:sldId id="259" r:id="rId5"/>
    <p:sldId id="260" r:id="rId6"/>
    <p:sldId id="261" r:id="rId7"/>
    <p:sldId id="262" r:id="rId8"/>
    <p:sldId id="265" r:id="rId9"/>
    <p:sldId id="263" r:id="rId10"/>
    <p:sldId id="264"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fld id="{403CB87E-4591-47A1-9046-CF63F17215EF}" type="datetime2">
              <a:rPr lang="en-US" smtClean="0"/>
              <a:t>Wednesday, September 2, 2020</a:t>
            </a:fld>
            <a:endParaRPr lang="en-US" dirty="0"/>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dirty="0"/>
              <a:t>Sample Footer Text</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a:t>
            </a:fld>
            <a:endParaRPr lang="en-US"/>
          </a:p>
        </p:txBody>
      </p:sp>
    </p:spTree>
    <p:extLst>
      <p:ext uri="{BB962C8B-B14F-4D97-AF65-F5344CB8AC3E}">
        <p14:creationId xmlns:p14="http://schemas.microsoft.com/office/powerpoint/2010/main" val="2913583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B8191-8A0C-4077-9A2D-0255BF81A9D0}"/>
              </a:ext>
            </a:extLst>
          </p:cNvPr>
          <p:cNvSpPr>
            <a:spLocks noGrp="1"/>
          </p:cNvSpPr>
          <p:nvPr>
            <p:ph type="dt" sz="half" idx="10"/>
          </p:nvPr>
        </p:nvSpPr>
        <p:spPr/>
        <p:txBody>
          <a:bodyPr/>
          <a:lstStyle/>
          <a:p>
            <a:fld id="{2FA17F0E-8070-4DFE-A821-9A699EDBAD7E}" type="datetime2">
              <a:rPr lang="en-US" smtClean="0"/>
              <a:t>Wednesday, September 2, 2020</a:t>
            </a:fld>
            <a:endParaRPr lang="en-US"/>
          </a:p>
        </p:txBody>
      </p:sp>
      <p:sp>
        <p:nvSpPr>
          <p:cNvPr id="5" name="Footer Placeholder 4">
            <a:extLst>
              <a:ext uri="{FF2B5EF4-FFF2-40B4-BE49-F238E27FC236}">
                <a16:creationId xmlns:a16="http://schemas.microsoft.com/office/drawing/2014/main" id="{BF441B40-57AC-45F3-9AAC-DC2BEBB1218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B6D65F4-29FA-451A-878F-768E426A7EDA}"/>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778243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1141D6-1E1A-4A54-A9B4-57F86865FC03}"/>
              </a:ext>
            </a:extLst>
          </p:cNvPr>
          <p:cNvSpPr>
            <a:spLocks noGrp="1"/>
          </p:cNvSpPr>
          <p:nvPr>
            <p:ph type="dt" sz="half" idx="10"/>
          </p:nvPr>
        </p:nvSpPr>
        <p:spPr/>
        <p:txBody>
          <a:bodyPr/>
          <a:lstStyle/>
          <a:p>
            <a:fld id="{D88D34AE-C7BF-46E5-A968-01C6641F6476}" type="datetime2">
              <a:rPr lang="en-US" smtClean="0"/>
              <a:t>Wednesday, September 2, 2020</a:t>
            </a:fld>
            <a:endParaRPr lang="en-US"/>
          </a:p>
        </p:txBody>
      </p:sp>
      <p:sp>
        <p:nvSpPr>
          <p:cNvPr id="5" name="Footer Placeholder 4">
            <a:extLst>
              <a:ext uri="{FF2B5EF4-FFF2-40B4-BE49-F238E27FC236}">
                <a16:creationId xmlns:a16="http://schemas.microsoft.com/office/drawing/2014/main" id="{E57541D6-4702-4421-AEB2-D6CA3AADBA4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C3C9F43-CD60-4C38-94C9-0E6D3B7224F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64096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543031" cy="4206383"/>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fld id="{F33DE70B-B772-416E-A790-995760B1742E}" type="datetime2">
              <a:rPr lang="en-US" smtClean="0"/>
              <a:t>Wednesday, September 2, 2020</a:t>
            </a:fld>
            <a:endParaRPr lang="en-US" dirty="0"/>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980257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fld id="{76760CDE-A6F1-4138-AF12-ED09E8E5FB6B}" type="datetime2">
              <a:rPr lang="en-US" smtClean="0"/>
              <a:t>Wednesday, September 2, 2020</a:t>
            </a:fld>
            <a:endParaRPr lang="en-US"/>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422428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fld id="{DB15F8B1-DB7B-4D28-A97D-40FB2DD1EF78}" type="datetime2">
              <a:rPr lang="en-US" smtClean="0"/>
              <a:t>Wednesday, September 2, 2020</a:t>
            </a:fld>
            <a:endParaRPr lang="en-US"/>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856702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fld id="{14039161-23B8-4738-9069-73EBE8884FDD}" type="datetime2">
              <a:rPr lang="en-US" smtClean="0"/>
              <a:t>Wednesday, September 2, 2020</a:t>
            </a:fld>
            <a:endParaRPr lang="en-US"/>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4032665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dirty="0"/>
              <a:t>Click to edit Master title style</a:t>
            </a:r>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fld id="{FA994D44-7693-499F-AC6C-11696134FE3F}" type="datetime2">
              <a:rPr lang="en-US" smtClean="0"/>
              <a:t>Wednesday, September 2, 2020</a:t>
            </a:fld>
            <a:endParaRPr lang="en-US"/>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914404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fld id="{363AF2AE-472C-4EF3-ABB2-24BAA9AE3CF7}" type="datetime2">
              <a:rPr lang="en-US" smtClean="0"/>
              <a:t>Wednesday, September 2, 2020</a:t>
            </a:fld>
            <a:endParaRPr lang="en-US"/>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579093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dirty="0"/>
              <a:t>Click to edit Master title style</a:t>
            </a:r>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fld id="{EAEA162C-A7C1-4263-9453-1BAFF8C39559}" type="datetime2">
              <a:rPr lang="en-US" smtClean="0"/>
              <a:t>Wednesday, September 2, 2020</a:t>
            </a:fld>
            <a:endParaRPr lang="en-US"/>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495481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fld id="{64DF6793-3458-4587-8168-65F0C37A92D2}" type="datetime2">
              <a:rPr lang="en-US" smtClean="0"/>
              <a:t>Wednesday, September 2, 2020</a:t>
            </a:fld>
            <a:endParaRPr lang="en-US"/>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4046579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310F61-136C-42B3-981B-FDE3DD0A8135}"/>
              </a:ext>
            </a:extLst>
          </p:cNvPr>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430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fld id="{E8352ED3-3C46-4C9A-9738-67B2D875E7E2}" type="datetime2">
              <a:rPr lang="en-US" smtClean="0"/>
              <a:pPr/>
              <a:t>Wednesday, September 2, 2020</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591452177"/>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56" r:id="rId6"/>
    <p:sldLayoutId id="2147483752" r:id="rId7"/>
    <p:sldLayoutId id="2147483753" r:id="rId8"/>
    <p:sldLayoutId id="2147483754" r:id="rId9"/>
    <p:sldLayoutId id="2147483755" r:id="rId10"/>
    <p:sldLayoutId id="2147483757" r:id="rId11"/>
  </p:sldLayoutIdLst>
  <p:hf sldNum="0" hdr="0" ft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ts val="28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4EF3E42-675E-4E84-AA5A-E233060C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0F3B65B4-B443-446A-9981-E6E89B0B75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5D29CE38-9BA8-40C5-9C09-5DA89E91C699}"/>
              </a:ext>
            </a:extLst>
          </p:cNvPr>
          <p:cNvPicPr>
            <a:picLocks noChangeAspect="1"/>
          </p:cNvPicPr>
          <p:nvPr/>
        </p:nvPicPr>
        <p:blipFill rotWithShape="1">
          <a:blip r:embed="rId2"/>
          <a:srcRect t="9782" b="5948"/>
          <a:stretch/>
        </p:blipFill>
        <p:spPr>
          <a:xfrm>
            <a:off x="20" y="10"/>
            <a:ext cx="12191979" cy="6857990"/>
          </a:xfrm>
          <a:prstGeom prst="rect">
            <a:avLst/>
          </a:prstGeom>
        </p:spPr>
      </p:pic>
      <p:sp>
        <p:nvSpPr>
          <p:cNvPr id="21" name="Rectangle 12">
            <a:extLst>
              <a:ext uri="{FF2B5EF4-FFF2-40B4-BE49-F238E27FC236}">
                <a16:creationId xmlns:a16="http://schemas.microsoft.com/office/drawing/2014/main" id="{A06AD511-C9DC-4741-80E5-7BBFBEA4E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1775"/>
            <a:ext cx="12191999" cy="5479852"/>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F1809199-2700-4B65-BCBA-1CF1FBFA1E31}"/>
              </a:ext>
            </a:extLst>
          </p:cNvPr>
          <p:cNvSpPr>
            <a:spLocks noGrp="1"/>
          </p:cNvSpPr>
          <p:nvPr>
            <p:ph type="subTitle" idx="1"/>
          </p:nvPr>
        </p:nvSpPr>
        <p:spPr>
          <a:xfrm>
            <a:off x="1135978" y="1699235"/>
            <a:ext cx="9916996" cy="807021"/>
          </a:xfrm>
          <a:solidFill>
            <a:schemeClr val="bg1"/>
          </a:solidFill>
        </p:spPr>
        <p:txBody>
          <a:bodyPr anchor="b">
            <a:normAutofit/>
          </a:bodyPr>
          <a:lstStyle/>
          <a:p>
            <a:r>
              <a:rPr lang="en-IN" sz="4400" dirty="0">
                <a:solidFill>
                  <a:schemeClr val="tx1"/>
                </a:solidFill>
              </a:rPr>
              <a:t>CUSTOMER SEGMENTATION</a:t>
            </a:r>
          </a:p>
        </p:txBody>
      </p:sp>
      <p:cxnSp>
        <p:nvCxnSpPr>
          <p:cNvPr id="22" name="Straight Connector 14">
            <a:extLst>
              <a:ext uri="{FF2B5EF4-FFF2-40B4-BE49-F238E27FC236}">
                <a16:creationId xmlns:a16="http://schemas.microsoft.com/office/drawing/2014/main" id="{FD6C387B-06BE-490B-A22D-8EA8A67AA8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8533E8"/>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16">
            <a:extLst>
              <a:ext uri="{FF2B5EF4-FFF2-40B4-BE49-F238E27FC236}">
                <a16:creationId xmlns:a16="http://schemas.microsoft.com/office/drawing/2014/main" id="{94DCE841-D2A0-408E-8F2F-990D0105E2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8533E8"/>
            </a:solidFill>
            <a:prstDash val="dash"/>
          </a:ln>
        </p:spPr>
        <p:style>
          <a:lnRef idx="1">
            <a:schemeClr val="accent1"/>
          </a:lnRef>
          <a:fillRef idx="0">
            <a:schemeClr val="accent1"/>
          </a:fillRef>
          <a:effectRef idx="0">
            <a:schemeClr val="accent1"/>
          </a:effectRef>
          <a:fontRef idx="minor">
            <a:schemeClr val="tx1"/>
          </a:fontRef>
        </p:style>
      </p:cxnSp>
      <p:pic>
        <p:nvPicPr>
          <p:cNvPr id="1026" name="Picture 2" descr="Exposys Data Labs | LinkedIn">
            <a:extLst>
              <a:ext uri="{FF2B5EF4-FFF2-40B4-BE49-F238E27FC236}">
                <a16:creationId xmlns:a16="http://schemas.microsoft.com/office/drawing/2014/main" id="{670A78A6-6B57-424B-A857-0868FBD44F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8985" y="4112211"/>
            <a:ext cx="2226447" cy="222644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B927157-E62D-40F2-85D3-0D5509603CA1}"/>
              </a:ext>
            </a:extLst>
          </p:cNvPr>
          <p:cNvSpPr txBox="1"/>
          <p:nvPr/>
        </p:nvSpPr>
        <p:spPr>
          <a:xfrm>
            <a:off x="562650" y="5425096"/>
            <a:ext cx="3769653" cy="461665"/>
          </a:xfrm>
          <a:prstGeom prst="rect">
            <a:avLst/>
          </a:prstGeom>
          <a:noFill/>
        </p:spPr>
        <p:txBody>
          <a:bodyPr wrap="square" rtlCol="0">
            <a:spAutoFit/>
          </a:bodyPr>
          <a:lstStyle/>
          <a:p>
            <a:r>
              <a:rPr lang="en-IN" sz="2400" dirty="0">
                <a:solidFill>
                  <a:schemeClr val="bg1"/>
                </a:solidFill>
              </a:rPr>
              <a:t>By- Abhinav Singh</a:t>
            </a:r>
          </a:p>
        </p:txBody>
      </p:sp>
    </p:spTree>
    <p:extLst>
      <p:ext uri="{BB962C8B-B14F-4D97-AF65-F5344CB8AC3E}">
        <p14:creationId xmlns:p14="http://schemas.microsoft.com/office/powerpoint/2010/main" val="1383361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AE4BB7B2-31AD-41E7-8DB0-978F16B5F0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7847" y="701336"/>
            <a:ext cx="7454461" cy="5324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1653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BC014B-13B0-4600-9565-6D6100753075}"/>
              </a:ext>
            </a:extLst>
          </p:cNvPr>
          <p:cNvSpPr txBox="1"/>
          <p:nvPr/>
        </p:nvSpPr>
        <p:spPr>
          <a:xfrm>
            <a:off x="5104660" y="887767"/>
            <a:ext cx="3320204" cy="707886"/>
          </a:xfrm>
          <a:prstGeom prst="rect">
            <a:avLst/>
          </a:prstGeom>
          <a:noFill/>
        </p:spPr>
        <p:txBody>
          <a:bodyPr wrap="none" rtlCol="0">
            <a:spAutoFit/>
          </a:bodyPr>
          <a:lstStyle/>
          <a:p>
            <a:r>
              <a:rPr lang="en-IN" sz="4000" dirty="0"/>
              <a:t>CONCLUSION</a:t>
            </a:r>
          </a:p>
        </p:txBody>
      </p:sp>
      <p:sp>
        <p:nvSpPr>
          <p:cNvPr id="6" name="TextBox 5">
            <a:extLst>
              <a:ext uri="{FF2B5EF4-FFF2-40B4-BE49-F238E27FC236}">
                <a16:creationId xmlns:a16="http://schemas.microsoft.com/office/drawing/2014/main" id="{A5E8C1F4-2323-4E3B-8185-52EC3DE0E0DC}"/>
              </a:ext>
            </a:extLst>
          </p:cNvPr>
          <p:cNvSpPr txBox="1"/>
          <p:nvPr/>
        </p:nvSpPr>
        <p:spPr>
          <a:xfrm>
            <a:off x="2425822" y="1595653"/>
            <a:ext cx="9266069" cy="4431983"/>
          </a:xfrm>
          <a:prstGeom prst="rect">
            <a:avLst/>
          </a:prstGeom>
          <a:noFill/>
        </p:spPr>
        <p:txBody>
          <a:bodyPr wrap="square">
            <a:spAutoFit/>
          </a:bodyPr>
          <a:lstStyle/>
          <a:p>
            <a:r>
              <a:rPr lang="en-US" sz="2400" b="0" i="0" dirty="0">
                <a:solidFill>
                  <a:srgbClr val="292929"/>
                </a:solidFill>
                <a:effectLst/>
                <a:latin typeface="+mj-lt"/>
              </a:rPr>
              <a:t>K-means clustering is an extensively used technique for data cluster analysis. However, its performance is usually not as competitive as those of the other sophisticated clustering techniques because slight variations in the data could lead to high variance, but for our project it has done exceptionally well.</a:t>
            </a:r>
          </a:p>
          <a:p>
            <a:endParaRPr lang="en-US" sz="2400" dirty="0">
              <a:solidFill>
                <a:srgbClr val="292929"/>
              </a:solidFill>
              <a:latin typeface="+mj-lt"/>
            </a:endParaRPr>
          </a:p>
          <a:p>
            <a:r>
              <a:rPr lang="en-US" sz="2400" dirty="0">
                <a:latin typeface="+mj-lt"/>
              </a:rPr>
              <a:t>we have visualized the gender distribution from the given dataset where the female population clearly outweighs the male counterpart. Then we tried to visualize the age distribution. Finally, using the K-means algorithm, we tried to analyze their annual incomes and spending scores and segmented the data into 5 groups.</a:t>
            </a:r>
          </a:p>
          <a:p>
            <a:endParaRPr lang="en-IN" dirty="0"/>
          </a:p>
        </p:txBody>
      </p:sp>
    </p:spTree>
    <p:extLst>
      <p:ext uri="{BB962C8B-B14F-4D97-AF65-F5344CB8AC3E}">
        <p14:creationId xmlns:p14="http://schemas.microsoft.com/office/powerpoint/2010/main" val="891972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438977D-F036-4537-B6B9-10F1824E22E0}"/>
              </a:ext>
            </a:extLst>
          </p:cNvPr>
          <p:cNvSpPr/>
          <p:nvPr/>
        </p:nvSpPr>
        <p:spPr>
          <a:xfrm>
            <a:off x="3995107" y="2701005"/>
            <a:ext cx="5160580" cy="1200329"/>
          </a:xfrm>
          <a:prstGeom prst="rect">
            <a:avLst/>
          </a:prstGeom>
          <a:noFill/>
        </p:spPr>
        <p:txBody>
          <a:bodyPr wrap="none" lIns="91440" tIns="45720" rIns="91440" bIns="45720">
            <a:spAutoFit/>
          </a:bodyPr>
          <a:lstStyle/>
          <a:p>
            <a:pPr algn="ctr"/>
            <a:r>
              <a:rPr lang="en-US" sz="7200" b="1" cap="none" spc="0" dirty="0">
                <a:ln w="6600">
                  <a:solidFill>
                    <a:schemeClr val="accent2"/>
                  </a:solidFill>
                  <a:prstDash val="solid"/>
                </a:ln>
                <a:solidFill>
                  <a:srgbClr val="FFFFFF"/>
                </a:solidFill>
                <a:effectLst>
                  <a:outerShdw dist="38100" dir="2700000" algn="tl" rotWithShape="0">
                    <a:schemeClr val="accent2"/>
                  </a:outerShdw>
                </a:effectLst>
              </a:rPr>
              <a:t>THANK YOU</a:t>
            </a:r>
          </a:p>
        </p:txBody>
      </p:sp>
    </p:spTree>
    <p:extLst>
      <p:ext uri="{BB962C8B-B14F-4D97-AF65-F5344CB8AC3E}">
        <p14:creationId xmlns:p14="http://schemas.microsoft.com/office/powerpoint/2010/main" val="1848462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3314D5-D281-430D-9BE2-9E4C6EC5D0A8}"/>
              </a:ext>
            </a:extLst>
          </p:cNvPr>
          <p:cNvSpPr txBox="1"/>
          <p:nvPr/>
        </p:nvSpPr>
        <p:spPr>
          <a:xfrm>
            <a:off x="4163628" y="603681"/>
            <a:ext cx="4410871" cy="769441"/>
          </a:xfrm>
          <a:prstGeom prst="rect">
            <a:avLst/>
          </a:prstGeom>
          <a:noFill/>
        </p:spPr>
        <p:txBody>
          <a:bodyPr wrap="square" rtlCol="0">
            <a:spAutoFit/>
          </a:bodyPr>
          <a:lstStyle/>
          <a:p>
            <a:r>
              <a:rPr lang="en-IN" sz="4400" dirty="0"/>
              <a:t>INTRODUCTION</a:t>
            </a:r>
          </a:p>
        </p:txBody>
      </p:sp>
      <p:sp>
        <p:nvSpPr>
          <p:cNvPr id="5" name="TextBox 4">
            <a:extLst>
              <a:ext uri="{FF2B5EF4-FFF2-40B4-BE49-F238E27FC236}">
                <a16:creationId xmlns:a16="http://schemas.microsoft.com/office/drawing/2014/main" id="{DBEB7B9C-33C0-41C1-B12A-8A6FBA8C0F7F}"/>
              </a:ext>
            </a:extLst>
          </p:cNvPr>
          <p:cNvSpPr txBox="1"/>
          <p:nvPr/>
        </p:nvSpPr>
        <p:spPr>
          <a:xfrm>
            <a:off x="1615737" y="1453021"/>
            <a:ext cx="9863091" cy="3416320"/>
          </a:xfrm>
          <a:prstGeom prst="rect">
            <a:avLst/>
          </a:prstGeom>
          <a:noFill/>
        </p:spPr>
        <p:txBody>
          <a:bodyPr wrap="square" rtlCol="0">
            <a:spAutoFit/>
          </a:bodyPr>
          <a:lstStyle/>
          <a:p>
            <a:r>
              <a:rPr lang="en-IN" sz="2400" dirty="0"/>
              <a:t>The purpose of this project was to implement customer segmentation on a mall customer dataset and </a:t>
            </a:r>
            <a:r>
              <a:rPr lang="en-US" sz="2400" dirty="0"/>
              <a:t>visualize the gender and age distributions. Then analyze their annual incomes and spending scores, this was achieved using various libraries in python to manipulate, visualize data and later the K-means clustering algorithm was used to build the model for segmentation.</a:t>
            </a:r>
          </a:p>
          <a:p>
            <a:endParaRPr lang="en-US" sz="2400" dirty="0">
              <a:latin typeface="+mj-lt"/>
            </a:endParaRPr>
          </a:p>
          <a:p>
            <a:r>
              <a:rPr lang="en-US" sz="2400" b="0" i="0" dirty="0">
                <a:solidFill>
                  <a:srgbClr val="000000"/>
                </a:solidFill>
                <a:effectLst/>
                <a:latin typeface="+mj-lt"/>
              </a:rPr>
              <a:t>Malls or shopping complexes are often indulged in the race to increase their customers and hence making huge profits. To achieve this task machine learning is being applied by many stores already. </a:t>
            </a:r>
            <a:endParaRPr lang="en-US" sz="2400" dirty="0">
              <a:latin typeface="+mj-lt"/>
            </a:endParaRPr>
          </a:p>
        </p:txBody>
      </p:sp>
    </p:spTree>
    <p:extLst>
      <p:ext uri="{BB962C8B-B14F-4D97-AF65-F5344CB8AC3E}">
        <p14:creationId xmlns:p14="http://schemas.microsoft.com/office/powerpoint/2010/main" val="4287196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9E8BDE-32EA-480C-8C89-33E36473AEE4}"/>
              </a:ext>
            </a:extLst>
          </p:cNvPr>
          <p:cNvSpPr txBox="1"/>
          <p:nvPr/>
        </p:nvSpPr>
        <p:spPr>
          <a:xfrm>
            <a:off x="1757779" y="1713390"/>
            <a:ext cx="9738803" cy="4442242"/>
          </a:xfrm>
          <a:prstGeom prst="rect">
            <a:avLst/>
          </a:prstGeom>
          <a:noFill/>
        </p:spPr>
        <p:txBody>
          <a:bodyPr wrap="square" rtlCol="0">
            <a:spAutoFit/>
          </a:bodyPr>
          <a:lstStyle/>
          <a:p>
            <a:pPr marL="0" lvl="0" indent="0" algn="l" rtl="0">
              <a:spcBef>
                <a:spcPts val="0"/>
              </a:spcBef>
              <a:spcAft>
                <a:spcPts val="0"/>
              </a:spcAft>
              <a:buNone/>
            </a:pPr>
            <a:r>
              <a:rPr lang="en-US" sz="1800" dirty="0"/>
              <a:t>Companies  employing  customer segmentation operate under the fact that every customer is different and that their marketing efforts would be better served if they target specific, smaller groups with messages that those consumers would find relevant and lead them to buy something. Companies also hope to gain a deeper understanding of their customers' preferences and needs with the idea of discovering what each segment finds most valuable to more accurately tailor marketing materials toward that segment.</a:t>
            </a:r>
          </a:p>
          <a:p>
            <a:pPr marL="0" lvl="0" indent="0" algn="l" rtl="0">
              <a:spcBef>
                <a:spcPts val="1600"/>
              </a:spcBef>
              <a:spcAft>
                <a:spcPts val="0"/>
              </a:spcAft>
              <a:buNone/>
            </a:pPr>
            <a:r>
              <a:rPr lang="en-US" sz="1800" dirty="0"/>
              <a:t>1. </a:t>
            </a:r>
            <a:r>
              <a:rPr lang="en-US" sz="1800" dirty="0" err="1"/>
              <a:t>CustomerID</a:t>
            </a:r>
            <a:r>
              <a:rPr lang="en-US" sz="1800" dirty="0"/>
              <a:t>: It is the unique ID given to a customer</a:t>
            </a:r>
          </a:p>
          <a:p>
            <a:pPr marL="0" lvl="0" indent="0" algn="l" rtl="0">
              <a:spcBef>
                <a:spcPts val="1600"/>
              </a:spcBef>
              <a:spcAft>
                <a:spcPts val="0"/>
              </a:spcAft>
              <a:buNone/>
            </a:pPr>
            <a:r>
              <a:rPr lang="en-US" sz="1800" dirty="0"/>
              <a:t>2. Gender: Gender of the customer</a:t>
            </a:r>
          </a:p>
          <a:p>
            <a:pPr marL="0" lvl="0" indent="0" algn="l" rtl="0">
              <a:spcBef>
                <a:spcPts val="1600"/>
              </a:spcBef>
              <a:spcAft>
                <a:spcPts val="0"/>
              </a:spcAft>
              <a:buNone/>
            </a:pPr>
            <a:r>
              <a:rPr lang="en-US" sz="1800" dirty="0"/>
              <a:t>3. Age: The age of the customer</a:t>
            </a:r>
          </a:p>
          <a:p>
            <a:pPr marL="0" lvl="0" indent="0" algn="l" rtl="0">
              <a:spcBef>
                <a:spcPts val="1600"/>
              </a:spcBef>
              <a:spcAft>
                <a:spcPts val="0"/>
              </a:spcAft>
              <a:buNone/>
            </a:pPr>
            <a:r>
              <a:rPr lang="en-US" sz="1800" dirty="0"/>
              <a:t>4. Annual Income (k$): It is the annual income of the customer</a:t>
            </a:r>
          </a:p>
          <a:p>
            <a:pPr marL="0" lvl="0" indent="0" algn="l" rtl="0">
              <a:spcBef>
                <a:spcPts val="1600"/>
              </a:spcBef>
              <a:spcAft>
                <a:spcPts val="0"/>
              </a:spcAft>
              <a:buNone/>
            </a:pPr>
            <a:r>
              <a:rPr lang="en-US" sz="1800" dirty="0"/>
              <a:t>5. Spending Score: It is the score (out of 100) given to a customer by the mall authorities, based on the money spent and the behavior of the customer.</a:t>
            </a:r>
          </a:p>
          <a:p>
            <a:endParaRPr lang="en-IN" sz="1800" dirty="0"/>
          </a:p>
        </p:txBody>
      </p:sp>
      <p:sp>
        <p:nvSpPr>
          <p:cNvPr id="5" name="TextBox 4">
            <a:extLst>
              <a:ext uri="{FF2B5EF4-FFF2-40B4-BE49-F238E27FC236}">
                <a16:creationId xmlns:a16="http://schemas.microsoft.com/office/drawing/2014/main" id="{E77103C8-8058-4678-A533-898F17A1E93B}"/>
              </a:ext>
            </a:extLst>
          </p:cNvPr>
          <p:cNvSpPr txBox="1"/>
          <p:nvPr/>
        </p:nvSpPr>
        <p:spPr>
          <a:xfrm>
            <a:off x="2414726" y="692458"/>
            <a:ext cx="8729709" cy="707886"/>
          </a:xfrm>
          <a:prstGeom prst="rect">
            <a:avLst/>
          </a:prstGeom>
          <a:noFill/>
        </p:spPr>
        <p:txBody>
          <a:bodyPr wrap="square" rtlCol="0">
            <a:spAutoFit/>
          </a:bodyPr>
          <a:lstStyle/>
          <a:p>
            <a:r>
              <a:rPr lang="en-IN" sz="4000" dirty="0"/>
              <a:t>CUSTOMER SEGMENTATION DATA</a:t>
            </a:r>
          </a:p>
        </p:txBody>
      </p:sp>
      <p:pic>
        <p:nvPicPr>
          <p:cNvPr id="3" name="Picture 2">
            <a:extLst>
              <a:ext uri="{FF2B5EF4-FFF2-40B4-BE49-F238E27FC236}">
                <a16:creationId xmlns:a16="http://schemas.microsoft.com/office/drawing/2014/main" id="{27DAE822-B9EA-47D3-B2C1-D8AB1A6E6C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8271" y="3164455"/>
            <a:ext cx="2493306" cy="2051828"/>
          </a:xfrm>
          <a:prstGeom prst="rect">
            <a:avLst/>
          </a:prstGeom>
        </p:spPr>
      </p:pic>
    </p:spTree>
    <p:extLst>
      <p:ext uri="{BB962C8B-B14F-4D97-AF65-F5344CB8AC3E}">
        <p14:creationId xmlns:p14="http://schemas.microsoft.com/office/powerpoint/2010/main" val="3258102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14801B-1FDC-49DD-8BA9-F972FE6235F9}"/>
              </a:ext>
            </a:extLst>
          </p:cNvPr>
          <p:cNvSpPr txBox="1"/>
          <p:nvPr/>
        </p:nvSpPr>
        <p:spPr>
          <a:xfrm>
            <a:off x="2467993" y="772357"/>
            <a:ext cx="8273987" cy="707886"/>
          </a:xfrm>
          <a:prstGeom prst="rect">
            <a:avLst/>
          </a:prstGeom>
          <a:noFill/>
        </p:spPr>
        <p:txBody>
          <a:bodyPr wrap="square" rtlCol="0">
            <a:spAutoFit/>
          </a:bodyPr>
          <a:lstStyle/>
          <a:p>
            <a:r>
              <a:rPr lang="en-IN" sz="4000" dirty="0"/>
              <a:t>TOOLS AND TECHNOLOGIES USED</a:t>
            </a:r>
          </a:p>
        </p:txBody>
      </p:sp>
      <p:sp>
        <p:nvSpPr>
          <p:cNvPr id="5" name="TextBox 4">
            <a:extLst>
              <a:ext uri="{FF2B5EF4-FFF2-40B4-BE49-F238E27FC236}">
                <a16:creationId xmlns:a16="http://schemas.microsoft.com/office/drawing/2014/main" id="{CCCDDF11-D408-4FBE-B0D0-F5BBA006EF6A}"/>
              </a:ext>
            </a:extLst>
          </p:cNvPr>
          <p:cNvSpPr txBox="1"/>
          <p:nvPr/>
        </p:nvSpPr>
        <p:spPr>
          <a:xfrm>
            <a:off x="1873188" y="2130641"/>
            <a:ext cx="9197266" cy="3046988"/>
          </a:xfrm>
          <a:prstGeom prst="rect">
            <a:avLst/>
          </a:prstGeom>
          <a:noFill/>
        </p:spPr>
        <p:txBody>
          <a:bodyPr wrap="square" rtlCol="0">
            <a:spAutoFit/>
          </a:bodyPr>
          <a:lstStyle/>
          <a:p>
            <a:r>
              <a:rPr lang="en-IN" sz="2400" dirty="0"/>
              <a:t>The project was implemented on </a:t>
            </a:r>
            <a:r>
              <a:rPr lang="en-IN" sz="2400" dirty="0" err="1"/>
              <a:t>Jupyter</a:t>
            </a:r>
            <a:r>
              <a:rPr lang="en-IN" sz="2400" dirty="0"/>
              <a:t> notebook using python 3.</a:t>
            </a:r>
          </a:p>
          <a:p>
            <a:endParaRPr lang="en-IN" sz="2400" dirty="0"/>
          </a:p>
          <a:p>
            <a:r>
              <a:rPr lang="en-IN" sz="2400" dirty="0"/>
              <a:t>The various libraries used were:</a:t>
            </a:r>
          </a:p>
          <a:p>
            <a:pPr marL="285750" indent="-285750">
              <a:buFont typeface="Arial" panose="020B0604020202020204" pitchFamily="34" charset="0"/>
              <a:buChar char="•"/>
            </a:pPr>
            <a:r>
              <a:rPr lang="en-IN" sz="2400" dirty="0" err="1"/>
              <a:t>Numpy</a:t>
            </a:r>
            <a:endParaRPr lang="en-IN" sz="2400" dirty="0"/>
          </a:p>
          <a:p>
            <a:pPr marL="285750" indent="-285750">
              <a:buFont typeface="Arial" panose="020B0604020202020204" pitchFamily="34" charset="0"/>
              <a:buChar char="•"/>
            </a:pPr>
            <a:r>
              <a:rPr lang="en-IN" sz="2400" dirty="0"/>
              <a:t>Pandas</a:t>
            </a:r>
          </a:p>
          <a:p>
            <a:pPr marL="285750" indent="-285750">
              <a:buFont typeface="Arial" panose="020B0604020202020204" pitchFamily="34" charset="0"/>
              <a:buChar char="•"/>
            </a:pPr>
            <a:r>
              <a:rPr lang="en-IN" sz="2400" dirty="0"/>
              <a:t>Matplotlib</a:t>
            </a:r>
          </a:p>
          <a:p>
            <a:pPr marL="285750" indent="-285750">
              <a:buFont typeface="Arial" panose="020B0604020202020204" pitchFamily="34" charset="0"/>
              <a:buChar char="•"/>
            </a:pPr>
            <a:r>
              <a:rPr lang="en-IN" sz="2400" dirty="0"/>
              <a:t>Seaborn</a:t>
            </a:r>
          </a:p>
          <a:p>
            <a:pPr marL="285750" indent="-285750">
              <a:buFont typeface="Arial" panose="020B0604020202020204" pitchFamily="34" charset="0"/>
              <a:buChar char="•"/>
            </a:pPr>
            <a:r>
              <a:rPr lang="en-IN" sz="2400" dirty="0"/>
              <a:t>Scikit-learn</a:t>
            </a:r>
          </a:p>
        </p:txBody>
      </p:sp>
      <p:pic>
        <p:nvPicPr>
          <p:cNvPr id="3074" name="Picture 2" descr="Welcome to Python.org">
            <a:extLst>
              <a:ext uri="{FF2B5EF4-FFF2-40B4-BE49-F238E27FC236}">
                <a16:creationId xmlns:a16="http://schemas.microsoft.com/office/drawing/2014/main" id="{DB771292-18DD-4743-AE65-BC5FF27E1D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7620" y="2973649"/>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654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BD2910-EC73-450B-A86C-CB6557B686AE}"/>
              </a:ext>
            </a:extLst>
          </p:cNvPr>
          <p:cNvSpPr txBox="1"/>
          <p:nvPr/>
        </p:nvSpPr>
        <p:spPr>
          <a:xfrm>
            <a:off x="3675354" y="843379"/>
            <a:ext cx="7874493" cy="707886"/>
          </a:xfrm>
          <a:prstGeom prst="rect">
            <a:avLst/>
          </a:prstGeom>
          <a:noFill/>
        </p:spPr>
        <p:txBody>
          <a:bodyPr wrap="square" rtlCol="0">
            <a:spAutoFit/>
          </a:bodyPr>
          <a:lstStyle/>
          <a:p>
            <a:r>
              <a:rPr lang="en-IN" sz="4000" dirty="0"/>
              <a:t>K-MEANS ALGORITHM</a:t>
            </a:r>
          </a:p>
        </p:txBody>
      </p:sp>
      <p:sp>
        <p:nvSpPr>
          <p:cNvPr id="7" name="TextBox 6">
            <a:extLst>
              <a:ext uri="{FF2B5EF4-FFF2-40B4-BE49-F238E27FC236}">
                <a16:creationId xmlns:a16="http://schemas.microsoft.com/office/drawing/2014/main" id="{556B0FF1-A892-4183-A1C0-C2C454FECE06}"/>
              </a:ext>
            </a:extLst>
          </p:cNvPr>
          <p:cNvSpPr txBox="1"/>
          <p:nvPr/>
        </p:nvSpPr>
        <p:spPr>
          <a:xfrm>
            <a:off x="2256409" y="1945689"/>
            <a:ext cx="8780014" cy="4431983"/>
          </a:xfrm>
          <a:prstGeom prst="rect">
            <a:avLst/>
          </a:prstGeom>
          <a:noFill/>
        </p:spPr>
        <p:txBody>
          <a:bodyPr wrap="square" rtlCol="0">
            <a:spAutoFit/>
          </a:bodyPr>
          <a:lstStyle/>
          <a:p>
            <a:r>
              <a:rPr lang="en-US" sz="2400" dirty="0"/>
              <a:t>K means clustering is one of the most popular clustering algorithms and usually the first thing practitioners apply when solving clustering tasks to get an idea of the structure of the dataset. The goal of K means is to group data points into distinct non-overlapping subgroups.</a:t>
            </a:r>
          </a:p>
          <a:p>
            <a:pPr algn="l"/>
            <a:endParaRPr lang="en-US" sz="2400" b="0" i="0" dirty="0">
              <a:solidFill>
                <a:srgbClr val="000000"/>
              </a:solidFill>
              <a:effectLst/>
              <a:latin typeface="Times New Roman" panose="02020603050405020304" pitchFamily="18" charset="0"/>
            </a:endParaRPr>
          </a:p>
          <a:p>
            <a:pPr algn="l"/>
            <a:r>
              <a:rPr lang="en-US" sz="2400" b="0" i="0" dirty="0">
                <a:solidFill>
                  <a:srgbClr val="000000"/>
                </a:solidFill>
                <a:effectLst/>
                <a:latin typeface="Times New Roman" panose="02020603050405020304" pitchFamily="18" charset="0"/>
              </a:rPr>
              <a:t>The approach K-means follows to solve the problem is called Expectation Maximization:</a:t>
            </a:r>
          </a:p>
          <a:p>
            <a:pPr algn="l"/>
            <a:endParaRPr lang="en-US" sz="2400" b="0" i="0" dirty="0">
              <a:solidFill>
                <a:srgbClr val="000000"/>
              </a:solidFill>
              <a:effectLst/>
              <a:latin typeface="Times New Roman" panose="02020603050405020304" pitchFamily="18" charset="0"/>
            </a:endParaRPr>
          </a:p>
          <a:p>
            <a:pPr algn="l"/>
            <a:r>
              <a:rPr lang="en-US" sz="2400" b="0" i="0" dirty="0">
                <a:solidFill>
                  <a:srgbClr val="000000"/>
                </a:solidFill>
                <a:effectLst/>
                <a:latin typeface="Times New Roman" panose="02020603050405020304" pitchFamily="18" charset="0"/>
              </a:rPr>
              <a:t>1. Specify number of clusters K.</a:t>
            </a:r>
          </a:p>
          <a:p>
            <a:pPr algn="l"/>
            <a:r>
              <a:rPr lang="en-US" sz="2400" b="0" i="0" dirty="0">
                <a:solidFill>
                  <a:srgbClr val="000000"/>
                </a:solidFill>
                <a:effectLst/>
                <a:latin typeface="Times New Roman" panose="02020603050405020304" pitchFamily="18" charset="0"/>
              </a:rPr>
              <a:t>2. Initialize centroids by first shuffling the dataset and then randomly selecting K data points for the centroids without replacement.</a:t>
            </a:r>
            <a:endParaRPr lang="en-IN" sz="2400" dirty="0"/>
          </a:p>
          <a:p>
            <a:endParaRPr lang="en-IN" dirty="0"/>
          </a:p>
        </p:txBody>
      </p:sp>
    </p:spTree>
    <p:extLst>
      <p:ext uri="{BB962C8B-B14F-4D97-AF65-F5344CB8AC3E}">
        <p14:creationId xmlns:p14="http://schemas.microsoft.com/office/powerpoint/2010/main" val="48108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AC8EA7-F5FA-402C-AA73-C252CAA24470}"/>
              </a:ext>
            </a:extLst>
          </p:cNvPr>
          <p:cNvSpPr txBox="1"/>
          <p:nvPr/>
        </p:nvSpPr>
        <p:spPr>
          <a:xfrm>
            <a:off x="1606858" y="852257"/>
            <a:ext cx="10129422" cy="5632311"/>
          </a:xfrm>
          <a:prstGeom prst="rect">
            <a:avLst/>
          </a:prstGeom>
          <a:noFill/>
        </p:spPr>
        <p:txBody>
          <a:bodyPr wrap="square">
            <a:spAutoFit/>
          </a:bodyPr>
          <a:lstStyle/>
          <a:p>
            <a:pPr algn="l"/>
            <a:r>
              <a:rPr lang="en-US" sz="2400" b="0" i="0" dirty="0">
                <a:solidFill>
                  <a:srgbClr val="000000"/>
                </a:solidFill>
                <a:effectLst/>
                <a:latin typeface="Times New Roman" panose="02020603050405020304" pitchFamily="18" charset="0"/>
              </a:rPr>
              <a:t>3. Keep iterating until there is no change to the centroids. </a:t>
            </a:r>
            <a:r>
              <a:rPr lang="en-US" sz="2400" b="0" i="0" dirty="0" err="1">
                <a:solidFill>
                  <a:srgbClr val="000000"/>
                </a:solidFill>
                <a:effectLst/>
                <a:latin typeface="Times New Roman" panose="02020603050405020304" pitchFamily="18" charset="0"/>
              </a:rPr>
              <a:t>i.e</a:t>
            </a:r>
            <a:r>
              <a:rPr lang="en-US" sz="2400" b="0" i="0" dirty="0">
                <a:solidFill>
                  <a:srgbClr val="000000"/>
                </a:solidFill>
                <a:effectLst/>
                <a:latin typeface="Times New Roman" panose="02020603050405020304" pitchFamily="18" charset="0"/>
              </a:rPr>
              <a:t> assignment of data points to clusters isn’t changing.</a:t>
            </a:r>
          </a:p>
          <a:p>
            <a:pPr algn="l"/>
            <a:r>
              <a:rPr lang="en-US" sz="2400" b="0" i="0" dirty="0">
                <a:solidFill>
                  <a:srgbClr val="000000"/>
                </a:solidFill>
                <a:effectLst/>
                <a:latin typeface="Times New Roman" panose="02020603050405020304" pitchFamily="18" charset="0"/>
              </a:rPr>
              <a:t>4. Compute the sum of the squared distance between data points and all centroids.</a:t>
            </a:r>
          </a:p>
          <a:p>
            <a:pPr algn="l"/>
            <a:r>
              <a:rPr lang="en-US" sz="2400" b="0" i="0" dirty="0">
                <a:solidFill>
                  <a:srgbClr val="000000"/>
                </a:solidFill>
                <a:effectLst/>
                <a:latin typeface="Times New Roman" panose="02020603050405020304" pitchFamily="18" charset="0"/>
              </a:rPr>
              <a:t>5. Assign each data point to the closest cluster (centroid).</a:t>
            </a:r>
          </a:p>
          <a:p>
            <a:pPr algn="l"/>
            <a:r>
              <a:rPr lang="en-US" sz="2400" b="0" i="0" dirty="0">
                <a:solidFill>
                  <a:srgbClr val="000000"/>
                </a:solidFill>
                <a:effectLst/>
                <a:latin typeface="Times New Roman" panose="02020603050405020304" pitchFamily="18" charset="0"/>
              </a:rPr>
              <a:t>6. Compute the centroids for the clusters by taking the average of the all data points that belong to each cluster.</a:t>
            </a:r>
          </a:p>
          <a:p>
            <a:pPr algn="l"/>
            <a:endParaRPr lang="en-US" sz="2400" dirty="0">
              <a:solidFill>
                <a:srgbClr val="000000"/>
              </a:solidFill>
              <a:latin typeface="Times New Roman" panose="02020603050405020304" pitchFamily="18" charset="0"/>
            </a:endParaRPr>
          </a:p>
          <a:p>
            <a:pPr algn="l"/>
            <a:r>
              <a:rPr lang="en-US" sz="2400" b="0" i="0" dirty="0">
                <a:solidFill>
                  <a:srgbClr val="000000"/>
                </a:solidFill>
                <a:effectLst/>
                <a:latin typeface="Times New Roman" panose="02020603050405020304" pitchFamily="18" charset="0"/>
              </a:rPr>
              <a:t>Stopping Criteria for K-Means Clustering:</a:t>
            </a:r>
          </a:p>
          <a:p>
            <a:pPr algn="l"/>
            <a:r>
              <a:rPr lang="en-US" sz="2400" b="0" i="0" dirty="0">
                <a:solidFill>
                  <a:srgbClr val="000000"/>
                </a:solidFill>
                <a:effectLst/>
                <a:latin typeface="Times New Roman" panose="02020603050405020304" pitchFamily="18" charset="0"/>
              </a:rPr>
              <a:t>There are essentially three stopping criteria that can be adopted to stop the K-means algorithm:</a:t>
            </a:r>
          </a:p>
          <a:p>
            <a:pPr algn="l"/>
            <a:r>
              <a:rPr lang="en-US" sz="2400" b="0" i="0" dirty="0">
                <a:solidFill>
                  <a:srgbClr val="000000"/>
                </a:solidFill>
                <a:effectLst/>
                <a:latin typeface="Times New Roman" panose="02020603050405020304" pitchFamily="18" charset="0"/>
              </a:rPr>
              <a:t>· Centroids of newly formed clusters do not change</a:t>
            </a:r>
          </a:p>
          <a:p>
            <a:pPr algn="l"/>
            <a:r>
              <a:rPr lang="en-US" sz="2400" b="0" i="0" dirty="0">
                <a:solidFill>
                  <a:srgbClr val="000000"/>
                </a:solidFill>
                <a:effectLst/>
                <a:latin typeface="Times New Roman" panose="02020603050405020304" pitchFamily="18" charset="0"/>
              </a:rPr>
              <a:t>· Points remain in the same cluster</a:t>
            </a:r>
          </a:p>
          <a:p>
            <a:pPr algn="l"/>
            <a:r>
              <a:rPr lang="en-US" sz="2400" b="0" i="0" dirty="0">
                <a:solidFill>
                  <a:srgbClr val="000000"/>
                </a:solidFill>
                <a:effectLst/>
                <a:latin typeface="Times New Roman" panose="02020603050405020304" pitchFamily="18" charset="0"/>
              </a:rPr>
              <a:t>· Maximum number of iterations are </a:t>
            </a:r>
            <a:r>
              <a:rPr lang="en-US" sz="2400" b="0" i="0" dirty="0" err="1">
                <a:solidFill>
                  <a:srgbClr val="000000"/>
                </a:solidFill>
                <a:effectLst/>
                <a:latin typeface="Times New Roman" panose="02020603050405020304" pitchFamily="18" charset="0"/>
              </a:rPr>
              <a:t>reache</a:t>
            </a:r>
            <a:endParaRPr lang="en-US" sz="2400" b="0" i="0" dirty="0">
              <a:solidFill>
                <a:srgbClr val="000000"/>
              </a:solidFill>
              <a:effectLst/>
              <a:latin typeface="Times New Roman" panose="02020603050405020304" pitchFamily="18" charset="0"/>
            </a:endParaRPr>
          </a:p>
          <a:p>
            <a:pPr algn="l"/>
            <a:endParaRPr lang="en-US" sz="2400"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1963269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718658-20AB-43C9-8B8E-EE3FC278A29F}"/>
              </a:ext>
            </a:extLst>
          </p:cNvPr>
          <p:cNvSpPr txBox="1"/>
          <p:nvPr/>
        </p:nvSpPr>
        <p:spPr>
          <a:xfrm>
            <a:off x="2760955" y="654272"/>
            <a:ext cx="7819006" cy="707886"/>
          </a:xfrm>
          <a:prstGeom prst="rect">
            <a:avLst/>
          </a:prstGeom>
          <a:noFill/>
        </p:spPr>
        <p:txBody>
          <a:bodyPr wrap="square">
            <a:spAutoFit/>
          </a:bodyPr>
          <a:lstStyle/>
          <a:p>
            <a:r>
              <a:rPr lang="en-IN" sz="4000" dirty="0"/>
              <a:t>ELBOW METHOD FOR K VALUE</a:t>
            </a:r>
          </a:p>
        </p:txBody>
      </p:sp>
      <p:sp>
        <p:nvSpPr>
          <p:cNvPr id="5" name="TextBox 4">
            <a:extLst>
              <a:ext uri="{FF2B5EF4-FFF2-40B4-BE49-F238E27FC236}">
                <a16:creationId xmlns:a16="http://schemas.microsoft.com/office/drawing/2014/main" id="{74979302-94E1-426C-AE8C-985226006E8E}"/>
              </a:ext>
            </a:extLst>
          </p:cNvPr>
          <p:cNvSpPr txBox="1"/>
          <p:nvPr/>
        </p:nvSpPr>
        <p:spPr>
          <a:xfrm>
            <a:off x="1751120" y="1487635"/>
            <a:ext cx="7916662" cy="4196020"/>
          </a:xfrm>
          <a:prstGeom prst="rect">
            <a:avLst/>
          </a:prstGeom>
          <a:noFill/>
        </p:spPr>
        <p:txBody>
          <a:bodyPr wrap="square">
            <a:spAutoFit/>
          </a:bodyPr>
          <a:lstStyle/>
          <a:p>
            <a:pPr marL="0" lvl="0" indent="0" algn="l" rtl="0">
              <a:spcBef>
                <a:spcPts val="0"/>
              </a:spcBef>
              <a:spcAft>
                <a:spcPts val="0"/>
              </a:spcAft>
              <a:buNone/>
            </a:pPr>
            <a:r>
              <a:rPr lang="en-US" sz="2000" dirty="0">
                <a:latin typeface="+mj-lt"/>
              </a:rPr>
              <a:t>The Elbow method looks at the total WSS as a function of the number of clusters: One should choose a number of clusters so that adding another cluster doesn’t improve much better the total WSS. </a:t>
            </a:r>
          </a:p>
          <a:p>
            <a:pPr marL="0" lvl="0" indent="0" algn="l" rtl="0">
              <a:spcBef>
                <a:spcPts val="1600"/>
              </a:spcBef>
              <a:spcAft>
                <a:spcPts val="0"/>
              </a:spcAft>
              <a:buNone/>
            </a:pPr>
            <a:r>
              <a:rPr lang="en-US" sz="2000" dirty="0">
                <a:latin typeface="+mj-lt"/>
              </a:rPr>
              <a:t>The optimal number of clusters can be defined as follow:</a:t>
            </a:r>
          </a:p>
          <a:p>
            <a:pPr marL="342900" lvl="0" indent="-342900" algn="l" rtl="0">
              <a:spcBef>
                <a:spcPts val="1600"/>
              </a:spcBef>
              <a:spcAft>
                <a:spcPts val="0"/>
              </a:spcAft>
              <a:buFont typeface="Arial" panose="020B0604020202020204" pitchFamily="34" charset="0"/>
              <a:buChar char="•"/>
            </a:pPr>
            <a:r>
              <a:rPr lang="en-US" sz="2000" dirty="0">
                <a:latin typeface="+mj-lt"/>
                <a:ea typeface="Arial"/>
                <a:cs typeface="Arial"/>
                <a:sym typeface="Arial"/>
              </a:rPr>
              <a:t>Compute clustering algorithm (e.g., k-means clustering) for different values of k. For instance, by varying k from 1 to 10 clusters.</a:t>
            </a:r>
          </a:p>
          <a:p>
            <a:pPr marL="342900" lvl="0" indent="-342900" algn="l" rtl="0">
              <a:spcBef>
                <a:spcPts val="1600"/>
              </a:spcBef>
              <a:spcAft>
                <a:spcPts val="0"/>
              </a:spcAft>
              <a:buFont typeface="Arial" panose="020B0604020202020204" pitchFamily="34" charset="0"/>
              <a:buChar char="•"/>
            </a:pPr>
            <a:r>
              <a:rPr lang="en-US" sz="2000" dirty="0">
                <a:latin typeface="+mj-lt"/>
                <a:ea typeface="Arial"/>
                <a:cs typeface="Arial"/>
                <a:sym typeface="Arial"/>
              </a:rPr>
              <a:t>For each k, calculate the total within-cluster sum of square (</a:t>
            </a:r>
            <a:r>
              <a:rPr lang="en-US" sz="2000" dirty="0" err="1">
                <a:latin typeface="+mj-lt"/>
                <a:ea typeface="Arial"/>
                <a:cs typeface="Arial"/>
                <a:sym typeface="Arial"/>
              </a:rPr>
              <a:t>wss</a:t>
            </a:r>
            <a:r>
              <a:rPr lang="en-US" sz="2000" dirty="0">
                <a:latin typeface="+mj-lt"/>
                <a:ea typeface="Arial"/>
                <a:cs typeface="Arial"/>
                <a:sym typeface="Arial"/>
              </a:rPr>
              <a:t>).</a:t>
            </a:r>
          </a:p>
          <a:p>
            <a:pPr marL="342900" lvl="0" indent="-342900" algn="l" rtl="0">
              <a:spcBef>
                <a:spcPts val="1600"/>
              </a:spcBef>
              <a:spcAft>
                <a:spcPts val="0"/>
              </a:spcAft>
              <a:buFont typeface="Arial" panose="020B0604020202020204" pitchFamily="34" charset="0"/>
              <a:buChar char="•"/>
            </a:pPr>
            <a:r>
              <a:rPr lang="en-US" sz="2000" dirty="0">
                <a:latin typeface="+mj-lt"/>
                <a:ea typeface="Arial"/>
                <a:cs typeface="Arial"/>
                <a:sym typeface="Arial"/>
              </a:rPr>
              <a:t>Plot the curve of </a:t>
            </a:r>
            <a:r>
              <a:rPr lang="en-US" sz="2000" dirty="0" err="1">
                <a:latin typeface="+mj-lt"/>
                <a:ea typeface="Arial"/>
                <a:cs typeface="Arial"/>
                <a:sym typeface="Arial"/>
              </a:rPr>
              <a:t>wss</a:t>
            </a:r>
            <a:r>
              <a:rPr lang="en-US" sz="2000" dirty="0">
                <a:latin typeface="+mj-lt"/>
                <a:ea typeface="Arial"/>
                <a:cs typeface="Arial"/>
                <a:sym typeface="Arial"/>
              </a:rPr>
              <a:t> according to the number of clusters k.</a:t>
            </a:r>
          </a:p>
          <a:p>
            <a:pPr marL="342900" lvl="0" indent="-342900" algn="l" rtl="0">
              <a:spcBef>
                <a:spcPts val="1600"/>
              </a:spcBef>
              <a:spcAft>
                <a:spcPts val="0"/>
              </a:spcAft>
              <a:buFont typeface="Arial" panose="020B0604020202020204" pitchFamily="34" charset="0"/>
              <a:buChar char="•"/>
            </a:pPr>
            <a:r>
              <a:rPr lang="en-US" sz="2000" dirty="0">
                <a:latin typeface="+mj-lt"/>
                <a:ea typeface="Arial"/>
                <a:cs typeface="Arial"/>
                <a:sym typeface="Arial"/>
              </a:rPr>
              <a:t>The location of a bend (knee) in the plot is generally considered as an indicator of the appropriate number of clusters.</a:t>
            </a:r>
          </a:p>
        </p:txBody>
      </p:sp>
    </p:spTree>
    <p:extLst>
      <p:ext uri="{BB962C8B-B14F-4D97-AF65-F5344CB8AC3E}">
        <p14:creationId xmlns:p14="http://schemas.microsoft.com/office/powerpoint/2010/main" val="1790414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20B5C6D-E07D-4DD5-A5D5-386F6AB062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0671" y="816746"/>
            <a:ext cx="8130658" cy="5541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793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F2F5454-726E-43C8-8679-A21546A4D449}"/>
              </a:ext>
            </a:extLst>
          </p:cNvPr>
          <p:cNvSpPr txBox="1"/>
          <p:nvPr/>
        </p:nvSpPr>
        <p:spPr>
          <a:xfrm>
            <a:off x="2097350" y="2193616"/>
            <a:ext cx="8307280" cy="2308324"/>
          </a:xfrm>
          <a:prstGeom prst="rect">
            <a:avLst/>
          </a:prstGeom>
          <a:noFill/>
        </p:spPr>
        <p:txBody>
          <a:bodyPr wrap="square">
            <a:spAutoFit/>
          </a:bodyPr>
          <a:lstStyle/>
          <a:p>
            <a:pPr marL="488950" lvl="0" indent="-342900" algn="l" rtl="0">
              <a:spcBef>
                <a:spcPts val="0"/>
              </a:spcBef>
              <a:spcAft>
                <a:spcPts val="0"/>
              </a:spcAft>
              <a:buSzPts val="1300"/>
              <a:buFont typeface="Arial" panose="020B0604020202020204" pitchFamily="34" charset="0"/>
              <a:buChar char="•"/>
            </a:pPr>
            <a:r>
              <a:rPr lang="en-US" sz="2400" dirty="0"/>
              <a:t>Various libraries were imported to manipulate, visualize and modeling data.</a:t>
            </a:r>
          </a:p>
          <a:p>
            <a:pPr marL="488950" lvl="0" indent="-342900" algn="l" rtl="0">
              <a:spcBef>
                <a:spcPts val="0"/>
              </a:spcBef>
              <a:spcAft>
                <a:spcPts val="0"/>
              </a:spcAft>
              <a:buSzPts val="1300"/>
              <a:buFont typeface="Arial" panose="020B0604020202020204" pitchFamily="34" charset="0"/>
              <a:buChar char="•"/>
            </a:pPr>
            <a:r>
              <a:rPr lang="en-US" sz="2400" dirty="0"/>
              <a:t>Certain components of the data are visualized for better insight. </a:t>
            </a:r>
          </a:p>
          <a:p>
            <a:pPr marL="488950" lvl="0" indent="-342900" algn="l" rtl="0">
              <a:spcBef>
                <a:spcPts val="0"/>
              </a:spcBef>
              <a:spcAft>
                <a:spcPts val="0"/>
              </a:spcAft>
              <a:buSzPts val="1300"/>
              <a:buFont typeface="Arial" panose="020B0604020202020204" pitchFamily="34" charset="0"/>
              <a:buChar char="•"/>
            </a:pPr>
            <a:r>
              <a:rPr lang="en-US" sz="2400" dirty="0"/>
              <a:t>Selecting the k value for the model. </a:t>
            </a:r>
          </a:p>
          <a:p>
            <a:pPr marL="488950" lvl="0" indent="-342900" algn="l" rtl="0">
              <a:spcBef>
                <a:spcPts val="0"/>
              </a:spcBef>
              <a:spcAft>
                <a:spcPts val="0"/>
              </a:spcAft>
              <a:buSzPts val="1300"/>
              <a:buFont typeface="Arial" panose="020B0604020202020204" pitchFamily="34" charset="0"/>
              <a:buChar char="•"/>
            </a:pPr>
            <a:r>
              <a:rPr lang="en-US" sz="2400" dirty="0"/>
              <a:t>Model implementation and obtaining the labels.</a:t>
            </a:r>
          </a:p>
          <a:p>
            <a:pPr marL="488950" lvl="0" indent="-342900" algn="l" rtl="0">
              <a:spcBef>
                <a:spcPts val="0"/>
              </a:spcBef>
              <a:spcAft>
                <a:spcPts val="0"/>
              </a:spcAft>
              <a:buSzPts val="1300"/>
              <a:buFont typeface="Arial" panose="020B0604020202020204" pitchFamily="34" charset="0"/>
              <a:buChar char="•"/>
            </a:pPr>
            <a:r>
              <a:rPr lang="en-US" sz="2400" dirty="0"/>
              <a:t>Plotting the Clusters on as 2D graph. </a:t>
            </a:r>
          </a:p>
        </p:txBody>
      </p:sp>
      <p:sp>
        <p:nvSpPr>
          <p:cNvPr id="4" name="TextBox 3">
            <a:extLst>
              <a:ext uri="{FF2B5EF4-FFF2-40B4-BE49-F238E27FC236}">
                <a16:creationId xmlns:a16="http://schemas.microsoft.com/office/drawing/2014/main" id="{B5782298-DFB3-4ADC-A2FE-9A8609E25CA5}"/>
              </a:ext>
            </a:extLst>
          </p:cNvPr>
          <p:cNvSpPr txBox="1"/>
          <p:nvPr/>
        </p:nvSpPr>
        <p:spPr>
          <a:xfrm>
            <a:off x="2317072" y="1178056"/>
            <a:ext cx="7910004" cy="707886"/>
          </a:xfrm>
          <a:prstGeom prst="rect">
            <a:avLst/>
          </a:prstGeom>
          <a:noFill/>
        </p:spPr>
        <p:txBody>
          <a:bodyPr wrap="square">
            <a:spAutoFit/>
          </a:bodyPr>
          <a:lstStyle/>
          <a:p>
            <a:r>
              <a:rPr lang="en-IN" sz="4000" dirty="0"/>
              <a:t>STEPS FOR IMPLEMENTATION</a:t>
            </a:r>
          </a:p>
        </p:txBody>
      </p:sp>
    </p:spTree>
    <p:extLst>
      <p:ext uri="{BB962C8B-B14F-4D97-AF65-F5344CB8AC3E}">
        <p14:creationId xmlns:p14="http://schemas.microsoft.com/office/powerpoint/2010/main" val="17292823"/>
      </p:ext>
    </p:extLst>
  </p:cSld>
  <p:clrMapOvr>
    <a:masterClrMapping/>
  </p:clrMapOvr>
</p:sld>
</file>

<file path=ppt/theme/theme1.xml><?xml version="1.0" encoding="utf-8"?>
<a:theme xmlns:a="http://schemas.openxmlformats.org/drawingml/2006/main" name="OffsetVTI">
  <a:themeElements>
    <a:clrScheme name="AnalogousFromDarkSeedLeftStep">
      <a:dk1>
        <a:srgbClr val="000000"/>
      </a:dk1>
      <a:lt1>
        <a:srgbClr val="FFFFFF"/>
      </a:lt1>
      <a:dk2>
        <a:srgbClr val="243B41"/>
      </a:dk2>
      <a:lt2>
        <a:srgbClr val="E5E8E2"/>
      </a:lt2>
      <a:accent1>
        <a:srgbClr val="8533E8"/>
      </a:accent1>
      <a:accent2>
        <a:srgbClr val="5550DF"/>
      </a:accent2>
      <a:accent3>
        <a:srgbClr val="2971E7"/>
      </a:accent3>
      <a:accent4>
        <a:srgbClr val="17AED5"/>
      </a:accent4>
      <a:accent5>
        <a:srgbClr val="21B998"/>
      </a:accent5>
      <a:accent6>
        <a:srgbClr val="14BC53"/>
      </a:accent6>
      <a:hlink>
        <a:srgbClr val="30918D"/>
      </a:hlink>
      <a:folHlink>
        <a:srgbClr val="828282"/>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docProps/app.xml><?xml version="1.0" encoding="utf-8"?>
<Properties xmlns="http://schemas.openxmlformats.org/officeDocument/2006/extended-properties" xmlns:vt="http://schemas.openxmlformats.org/officeDocument/2006/docPropsVTypes">
  <TotalTime>494</TotalTime>
  <Words>794</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Dante</vt:lpstr>
      <vt:lpstr>Dante (Headings)2</vt:lpstr>
      <vt:lpstr>Times New Roman</vt:lpstr>
      <vt:lpstr>Wingdings 2</vt:lpstr>
      <vt:lpstr>OffsetVTI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abhin</dc:creator>
  <cp:lastModifiedBy>abhin</cp:lastModifiedBy>
  <cp:revision>4</cp:revision>
  <dcterms:created xsi:type="dcterms:W3CDTF">2020-09-01T14:07:31Z</dcterms:created>
  <dcterms:modified xsi:type="dcterms:W3CDTF">2020-09-02T10:28:36Z</dcterms:modified>
</cp:coreProperties>
</file>