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9" r:id="rId3"/>
    <p:sldId id="284" r:id="rId4"/>
    <p:sldId id="261" r:id="rId5"/>
    <p:sldId id="262" r:id="rId6"/>
    <p:sldId id="265" r:id="rId7"/>
    <p:sldId id="276" r:id="rId8"/>
    <p:sldId id="268" r:id="rId9"/>
    <p:sldId id="266" r:id="rId10"/>
    <p:sldId id="267" r:id="rId11"/>
    <p:sldId id="270" r:id="rId12"/>
    <p:sldId id="271" r:id="rId13"/>
    <p:sldId id="273" r:id="rId14"/>
    <p:sldId id="272" r:id="rId15"/>
    <p:sldId id="274" r:id="rId16"/>
    <p:sldId id="275" r:id="rId17"/>
    <p:sldId id="278" r:id="rId18"/>
    <p:sldId id="279" r:id="rId19"/>
    <p:sldId id="280" r:id="rId20"/>
    <p:sldId id="281" r:id="rId21"/>
    <p:sldId id="283" r:id="rId22"/>
  </p:sldIdLst>
  <p:sldSz cx="9144000" cy="5143500" type="screen16x9"/>
  <p:notesSz cx="6858000" cy="9144000"/>
  <p:embeddedFontLst>
    <p:embeddedFont>
      <p:font typeface="Montserrat"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snapToGrid="0">
      <p:cViewPr>
        <p:scale>
          <a:sx n="90" d="100"/>
          <a:sy n="90" d="100"/>
        </p:scale>
        <p:origin x="-816" y="-390"/>
      </p:cViewPr>
      <p:guideLst>
        <p:guide orient="horz" pos="1620"/>
        <p:guide pos="2880"/>
      </p:guideLst>
    </p:cSldViewPr>
  </p:slideViewPr>
  <p:outlineViewPr>
    <p:cViewPr>
      <p:scale>
        <a:sx n="33" d="100"/>
        <a:sy n="33" d="100"/>
      </p:scale>
      <p:origin x="0" y="89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61562989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algn="l"/>
            <a:r>
              <a:rPr lang="en-GB" sz="4200" b="1" dirty="0">
                <a:solidFill>
                  <a:srgbClr val="CC0000"/>
                </a:solidFill>
                <a:latin typeface="Montserrat"/>
                <a:ea typeface="Montserrat"/>
                <a:cs typeface="Montserrat"/>
                <a:sym typeface="Montserrat"/>
              </a:rPr>
              <a:t>           Capstone </a:t>
            </a:r>
            <a:r>
              <a:rPr lang="en-GB" sz="4200" b="1" dirty="0" smtClean="0">
                <a:solidFill>
                  <a:srgbClr val="CC0000"/>
                </a:solidFill>
                <a:latin typeface="Montserrat"/>
                <a:ea typeface="Montserrat"/>
                <a:cs typeface="Montserrat"/>
                <a:sym typeface="Montserrat"/>
              </a:rPr>
              <a:t>Project </a:t>
            </a:r>
            <a:endParaRPr sz="4200" b="1" dirty="0">
              <a:solidFill>
                <a:srgbClr val="CC0000"/>
              </a:solidFill>
              <a:latin typeface="Montserrat"/>
              <a:ea typeface="Montserrat"/>
              <a:cs typeface="Montserrat"/>
              <a:sym typeface="Montserrat"/>
            </a:endParaRPr>
          </a:p>
          <a:p>
            <a:r>
              <a:rPr lang="en-GB" sz="3600" b="1" smtClean="0">
                <a:solidFill>
                  <a:schemeClr val="lt1"/>
                </a:solidFill>
                <a:latin typeface="Montserrat"/>
                <a:ea typeface="Montserrat"/>
                <a:cs typeface="Montserrat"/>
              </a:rPr>
              <a:t>   Telecom </a:t>
            </a:r>
            <a:r>
              <a:rPr lang="en-GB" sz="3600" b="1" dirty="0">
                <a:solidFill>
                  <a:schemeClr val="lt1"/>
                </a:solidFill>
                <a:latin typeface="Montserrat"/>
                <a:ea typeface="Montserrat"/>
                <a:cs typeface="Montserrat"/>
              </a:rPr>
              <a:t>Churn Analysis    </a:t>
            </a:r>
          </a:p>
          <a:p>
            <a:pPr marL="0" lvl="0" indent="0" algn="ctr" rtl="0">
              <a:lnSpc>
                <a:spcPct val="100000"/>
              </a:lnSpc>
              <a:spcBef>
                <a:spcPts val="0"/>
              </a:spcBef>
              <a:spcAft>
                <a:spcPts val="0"/>
              </a:spcAft>
              <a:buSzPts val="5200"/>
              <a:buNone/>
            </a:pPr>
            <a:endParaRPr lang="en-US"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lang="en-US"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lang="en-US" sz="1600" b="1" dirty="0">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7391B0-620D-4AC7-A5E0-869F5A600982}"/>
              </a:ext>
            </a:extLst>
          </p:cNvPr>
          <p:cNvSpPr>
            <a:spLocks noGrp="1"/>
          </p:cNvSpPr>
          <p:nvPr>
            <p:ph type="title"/>
          </p:nvPr>
        </p:nvSpPr>
        <p:spPr>
          <a:xfrm>
            <a:off x="257785" y="240148"/>
            <a:ext cx="8520600" cy="572700"/>
          </a:xfrm>
        </p:spPr>
        <p:txBody>
          <a:bodyPr/>
          <a:lstStyle/>
          <a:p>
            <a:r>
              <a:rPr lang="en-US" dirty="0"/>
              <a:t> Churn according to customer service calls</a:t>
            </a:r>
          </a:p>
        </p:txBody>
      </p:sp>
      <p:sp>
        <p:nvSpPr>
          <p:cNvPr id="3" name="Text Placeholder 2">
            <a:extLst>
              <a:ext uri="{FF2B5EF4-FFF2-40B4-BE49-F238E27FC236}">
                <a16:creationId xmlns="" xmlns:a16="http://schemas.microsoft.com/office/drawing/2014/main" id="{E35679DD-435E-4481-BFD9-140368E9700B}"/>
              </a:ext>
            </a:extLst>
          </p:cNvPr>
          <p:cNvSpPr>
            <a:spLocks noGrp="1"/>
          </p:cNvSpPr>
          <p:nvPr>
            <p:ph type="body" idx="1"/>
          </p:nvPr>
        </p:nvSpPr>
        <p:spPr>
          <a:xfrm>
            <a:off x="-1007" y="947598"/>
            <a:ext cx="9146014" cy="4192777"/>
          </a:xfrm>
        </p:spPr>
        <p:txBody>
          <a:bodyPr/>
          <a:lstStyle/>
          <a:p>
            <a:endParaRPr lang="en-US"/>
          </a:p>
        </p:txBody>
      </p:sp>
      <p:pic>
        <p:nvPicPr>
          <p:cNvPr id="4" name="Picture 4" descr="Chart&#10;&#10;Description automatically generated">
            <a:extLst>
              <a:ext uri="{FF2B5EF4-FFF2-40B4-BE49-F238E27FC236}">
                <a16:creationId xmlns="" xmlns:a16="http://schemas.microsoft.com/office/drawing/2014/main" id="{053F8C51-06B7-4DD9-9327-BB38E681F6E3}"/>
              </a:ext>
            </a:extLst>
          </p:cNvPr>
          <p:cNvPicPr>
            <a:picLocks noChangeAspect="1"/>
          </p:cNvPicPr>
          <p:nvPr/>
        </p:nvPicPr>
        <p:blipFill>
          <a:blip r:embed="rId2"/>
          <a:stretch>
            <a:fillRect/>
          </a:stretch>
        </p:blipFill>
        <p:spPr>
          <a:xfrm>
            <a:off x="-66854" y="940422"/>
            <a:ext cx="9213010" cy="4201498"/>
          </a:xfrm>
          <a:prstGeom prst="rect">
            <a:avLst/>
          </a:prstGeom>
        </p:spPr>
      </p:pic>
    </p:spTree>
    <p:extLst>
      <p:ext uri="{BB962C8B-B14F-4D97-AF65-F5344CB8AC3E}">
        <p14:creationId xmlns:p14="http://schemas.microsoft.com/office/powerpoint/2010/main" val="33716167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3248EA-4866-49A2-9864-EBB3D395405A}"/>
              </a:ext>
            </a:extLst>
          </p:cNvPr>
          <p:cNvSpPr>
            <a:spLocks noGrp="1"/>
          </p:cNvSpPr>
          <p:nvPr>
            <p:ph type="title"/>
          </p:nvPr>
        </p:nvSpPr>
        <p:spPr>
          <a:xfrm>
            <a:off x="111675" y="127591"/>
            <a:ext cx="8720625" cy="584790"/>
          </a:xfrm>
        </p:spPr>
        <p:txBody>
          <a:bodyPr/>
          <a:lstStyle/>
          <a:p>
            <a:r>
              <a:rPr lang="en-US" sz="2000" dirty="0"/>
              <a:t>    Analysis based on Voice mail plan, International plan and Area code</a:t>
            </a:r>
          </a:p>
          <a:p>
            <a:endParaRPr lang="en-US" dirty="0"/>
          </a:p>
        </p:txBody>
      </p:sp>
      <p:sp>
        <p:nvSpPr>
          <p:cNvPr id="10242" name="AutoShape 2" descr="data:image/png;base64,iVBORw0KGgoAAAANSUhEUgAAA1IAAAHlCAYAAAD/ds3jAAAABHNCSVQICAgIfAhkiAAAAAlwSFlzAAALEgAACxIB0t1+/AAAADh0RVh0U29mdHdhcmUAbWF0cGxvdGxpYiB2ZXJzaW9uMy4yLjIsIGh0dHA6Ly9tYXRwbG90bGliLm9yZy+WH4yJAAAgAElEQVR4nOzdfXxU9Z33//dMwiTchA4TAkwCaywKpmZbbuYqv/YS3SbY4DZCu61LNqItiFpbkMqPWCoxYUNoNiGlSA0FW1bbLUu2bi/MJlIGutTVur2RIm0jLXpZQCXD3STBBExC5sz1B+vUQEjm5GZuX8/Hw8fDOZ8zc74zh3zPec/5zvdY/H6/XwAAAACAoFnD3QAAAAAAiDYEKQAAAAAwiSAFAAAAACYRpAAAAADAJIIUAAAAAJhEkAIAAAAAkxLD3YBwamm5IMNg9ncg3KxWi8aNGx3uZgwYfQkQOehPAAyV/vqTuA5ShuGnswIwaPQlAIYK/QkQPRjaBwAAAAAmEaQAAAAAwCSCFAAAAACYFNe/kQJCxe/3q739vN57r12G4Qt3c8IqMdGmcePSlJAQ292Pz9etlpaz6u7uCndTwipe9jcARCOOVZcN9FjFkQ0IgZaWs7JYLHI4JiohIVEWiyXcTQoLv9+vCxfeVUvLWY0f7wx3c4ZVS8tZJSeP0ujRk9jfcbC/ASAacawa3LGKoX1ACHR1dchuT1Vi4oi47agkyWKxaPTosXHxzVd3d5dGjx7L/o6T/Q0A0Yhj1eCOVQQpICT8slj4c5MUV511PL3Xa+EzAIDIRj898M+AMzsAAAAAMIkgBcSIHTu2q6zs8XA3AyHC/gYARLpYP1Yx2QQQZfbt26t/+7edeuut4xo1apRuuGG67r13abibhWHC/gYARLp4PVYRpIAoUlv7I/3oRz9QUdE39PGPf0IjRozQr3713/rFL/5LycnJQ7ad7u5uJSbSPYQb+xsAEOni+Vhl8fv9/nA3Ily83nYZRty+fYTQqVMnNGnSdYN6jfb2dn3uc3foG98oVU7OvKvqO3Zs1/Hjx2Sz2fTiiy9o4sRJKi5ep5tu+ogk6ZZbXKqt3a3Jk6dIkjZsWKe0tAl64IGv6NChg1q/vkSf//zf68c/3qX/9b8+rvT0yX2+3mBc+XlYrRalpo4Z9OuGS299yWD3eSzvb2A4xWJ/AgwXjlV/0dtn0V9/wm+kgCjR2Ph7dXV16dZb/+aa67z88ouaN+/T2rv357rlllu1aVNV0K/f3OzVu+++q3//93o9+ujaQb8eBof9DQCIdPF+rCJIAVHi3XfP60Mfsvd5Wfuv/3qGPvGJW5SQkKC8vL/V//2/bwT9+haLRffd96BsNpuSkpIH/XoYHPY3ACDSxfuxiiAFRImxYz+k8+db1d3dfc11UlNTA/+fnJysrq7OPtf/ILt9nJKSkobs9TA47G8AQKSL92MVQQqIEtnZH9WIESP00ksvDOj5ycnJ6ujoCDz2er096tyQL7KwvwEAkS7ej1UEKSBKjBkzRvfd92Vt2lSlF198QR0dHeru7tYvf/mytm59ot/n33jjNO3fv1c+n0+/+tV/6/DhQyFoNQaK/Q0AiHTxfqwiSAFR5B/+YbFWrHhEP/jBDuXnz9Pf/d1n9H/+z481d+7f9PvclStX6+WXX9L8+Z/S/v0/1dy5tw1/g4dBS0uL7r//fuXl5enOO+/U8uXL1dzcLEk6fPiwFixYoLy8PC1durTHN1sDrYUT+xsAEOni+VjF9OdBTDFqHzdSIyJs3vpgXOruVmvLe+FuBsT0z1cazPTnra2tOnr0qObMmSNJqqys1Pnz51VeXq68vDxVVFTI5XJp69atevvtt1VRUSHDMAZUC9ZwTH8eS2L1s3DYk5UwYkS4m2Ga79IlNbd29L9ilGL6c7zPPm6URiQmhGXbl7p9am25GJZtmxGr/fNADGT68+hLB2EwIjFRDX/aHe5mmJZ/0+fC3QRgyNnt9kCIkqQZM2Zo165damxsVFJSklwulySpoKBAubm5qqioGHAN6EvCiBFqrt0S7maY5ih4WFLsBingfSMSE9Tw6rGwbDt/5vVh2S5CiyAFIGoZhqFdu3YpJydHHo9H6enpgZrD4ZBhGGptbR1wzW63B9WO3r6tOnPGqsRERk9LktVqVVpaSribgQ9gf1xWWVkpt9utkydPqr6+XtOmTetRf/LJJ/Wd73ynR+3w4cMqKSlRZ2enMjIytHHjxsAsYn3VAMQeghSAqLV+/XqNGjVKixcv1v79+8PWjt6G4hiGoe5uI0wtiiyGYejs2bZwN2PIRXMYicX98T4zQ/tyc3N177336u67776q9tprr+nw4cPKyMgILDMMQ0VFRT2GAldXVweGCV+rBiA28XUpgKhUWVmpEydOaPPmzbJarXI6nWpqagrUm5ubZbVaZbfbB1wDENtcLpecTudVy7u6ulRWVqZ169b1WN7bUOC9e/f2WwMQmwhSAKLOpk2b1NjYqJqaGtlsNklSdna2Ojo6dPDgQUlSbW2t5s+fP6gagPj0xBNPaMGCBZo8eXKP5QMdJgwgNjG0D0BUeeONN7R9+3ZlZmaqoKBAkjR58mTV1NSoqqpKpaWlPX6fIF3+jc5AagDiz6uvvqrGxkatXr06LNuP5hkH0VM0DP/l97x/MZDf8xKkAESVG2+8UUePHu21NmvWLNXX1w9pDUB8eeWVV/Tmm28qNzdXknTq1Cndd999qqioCMkwYaY/HzrhDjLR8FtEfs/7F739npfpz4EINVz3J+P+YZFpuO45FOv3BAJC7YEHHtADDzwQeJyTk6Nt27Zp2rRpMgwjMBTY5XJdc5jwlTUgWgzXvbei5b5aZhGkgDAZrvuTBXv/sC984U7ZbDbZbEmSpFmzZuvhh///a65bVfVtffjDNwxZO+PNcN1zKNh7ArG/gauVl5dr3759OnfunJYsWSK73a7nn3/+muszTBixbrjuvRXsfbWi7VhFkALiWHl5JSfLcYT9DfRUXFys4uLiPtc5cOBAj8cMEwaGVzQdqwhSACRJ+/bt1bPP7lJ39yVJ0le/+jW5XB+/ar1//uen9LOfuWWzJclikbZs2a6UlBS99lqjtm37ji5cuCBJWrbsy/rkJ28J6XtA8NjfAIBIF+nHKoIUEMeKi78euHx+zz1f0lNPPSOLxaK33jqulSu/ot279/RY/913z+vHP/5X1dXtVVJSsi5evCCbLUltbW2qrv6mNm7covHjx+vcuXO6//579cMf/ptSUiJ/1qJ4wf4GAES6aDpWEaSAOPbBy+dHjjRq1arlOnv2rBITE9Xc7JXXe06pqeMD648ePUYZGVO0fn2pPv7x/0+f/ORcjRo1Wo2Nv5PH06TVqx8OrGuxWHTy5Nu66aaPhPx9oXfsbwBApIumYxVBCoAkad26tVq+/BHdeuvfyDAMzZt3i7q6unqsk5CQoO3bn9Yf/vA7HTp0UPfdt1jf+tZ35PdLU6feqJqa74Wp9TCL/Q0AiHSRfqziDlwAJEnt7e1yOtMlSc8//x9XdVSSdPHiBbW2tmrmzNm6774H9eEPT9Wf//ymsrM/qnfeeUuHDh0MrPvHP74mv597oUQq9jcAINJF+rGKK1JAmFzq7g56qnKzrzsQDz+8So89tlopKSmaM+eT+tCHPnTVOu3t7Vq79lF1dXXKMAxNm3aTbrvtU0pKStI//dMm1dQ8oSee+Ja6uy8pPT1DlZXflsViGexbigm+S5f+Z6ryoX/dgWB/AwCudKnbF/RU5WZfdyAi/Vhl8cfxV4jB3j08LS1lWO73M9zyb/pcVNxVOx6cOnVCkyZdF+5mRIwrP4/+7hwe6XrrS9jnfxGrn0VaWsqw3BtsuDkKHo7pY0Ms9icYmLS0lGG5J1Iw8mdeHxV/Z7HaPw9Eb59Ff/0JQ/sAAAAAwCSCFAAAAACYRJACAAAAAJMIUgAAAABgUkhm7WtpadGjjz6qt956SzabTdddd53KysrkcDg0ffp0TZs2TVbr5UxXVVWl6dOnS5IOHDigqqoq+Xw+3XzzzaqoqNDIkSP7rQEAAADAcArJFSmLxaJly5bJ7Xarvr5eU6ZMUXV1daBeW1ururo61dXVBULUhQsX9Pjjj2vbtm3av3+/Ro8erR07dvRbAwAAAIDhFpIrUna7XXPmzAk8njFjhnbt2tXnc1588UVlZ2crMzNTklRQUKA1a9Zo+fLlfdaAaJHyIZuSbUlD/rodXZ1qO3/1Des+6P77v6hLly6pu/uS3n77LV1//VRJ0rRp0/XYY6VD3iZI41JGKDE5echft7ujQy1tfd9Liv0NAAhGyodGKtk29PGgo6tbbeff63OdaDxWhfyGvIZhaNeuXcrJyQksu+eee+Tz+XTrrbdqxYoVstls8ng8Sk9PD6yTnp4uj8cjSX3WgGiRbEvS7U8uHvLX3b/8R2pT30Hqe9/7gSTJ42nSsmX36Jln/rVHvbu7W4mJ3K97KCUmJ+vgp28b8td17fsvqZ8gxf4GAAQj2ZaoOzY8N+Sv+9O1n1V/d9WKxmNVyFuzfv16jRo1SosXXz6BfOGFF+R0OtXe3q6ioiLV1NTokUceCUlbovmGfcFKS0sJdxMg6cwZqxITQze3S7DbSkiwSrIoMdGqz372M7r99jz99revaOrUG/Sxj83Uyy+/pIqKjZKkhob/6PH4hz98Ri+88J/q7vYpLS1Njz32uFJTxwe1XavVyr/NMPvCF+5Ubu6ndejQK/rwhy/v7//+75dUXl4lSdqzp77H4x/96Bn9138dkM/n0/jxE/T1r68Nen8DADAQkX6sCmmQqqys1IkTJ7Rt27bA5BJOp1OSNGbMGN111116+umnA8t//etfB57b1NQUWLevmhnB3j08mk/4ouGu2vHAMAx1dxsh216w2/L5DEn+wPptbe166qnL3wjt2VMvv/8vNcPwBx673Xv09ttva9u2p2W1WrV7979r8+ZNKi0tD2q7hmH0+LfZ353DMTwuXLig733vh5Iu7+9rcbv36OTJk9q+/ZnA/n7yyc1B728AAAYqko9VIQtSmzZtUmNjo5566inZbDZJ0vnz55WUlKTk5GR1d3fL7XYrKytLkjR37lytX79ex48fV2Zmpmpra3XHHXf0WwMwcPPnfyao9X7xixf1pz/9UUuXXr6y7PN1a8wYglC0YX8DACJdJB+rQhKk3njjDW3fvl2ZmZkqKCiQJE2ePFnLli1TSUmJLBaLuru7NXPmTK1cuVLS5StUZWVlevDBB2UYhrKysrR27dp+awAGbtSov9xCICEhoccV266uzsD/+/1+ffGLS5WfvzCk7cPQYn8DACJdJB+rQhKkbrzxRh09erTXWn39tS/RzZs3T/PmzTNdAzB4GRlT9Oabb6irq0sWi0U///kBpaRc/mbnlltu1bPP1urWWz+lsWPHqqurSydOHNeNN04Lc6sxUOxvAECki7RjVWRNfQHEkY6uTu1f/qNhed2hkJ3913K5Pq577vl7jR+fphtuuFFe7zlJly+znz/fqhUrHpB0+TdPn/vcXZxY96G7o+PyDHvD8LpDgf0NAOjo6tZP1352WF53KETascri9/v7n20hRpmZbKLhT7tD0KKhlX/T55hsIkKcOnVCkyZdF+5mRIwrP49on2yit76Eff4XsfpZpKWlqLl2S7ibYZqj4OGYPjbEYn+CgUlLS1HDq8fCsu38mddHxd9ZrPbPA9HbZ9FffxK6+ZgBAAAAIEYQpAAAAADAJIIUAAAAAJhEkAJCwiK/P3Q35I1k8fSzzHh6r9fCZwAAkY1+euCfAUEKCAGbLVmtrefU3X0prjssv9+vCxfeVWKiLdxNGXaJiTZduPAu+ztO9jcARCOOVYM7VjH9ORAC48alqb39vJqbT8swfOFuTlglJto0blxauJsx7MaNS1NLy1m1t7eGuylhFS/7GwCiEceqywZ6rCJIASFgsViUkmJXSoo93E1BiCQkJGr8eGe4mwEAwDVxrBochvYBAAAAgEkEKQAAAAAwiSAFAAAAACYRpAAAAADAJIIUAAAAAJhEkAIAAAAAkwhSAAAAAGASQQoAAAAATCJIAQAAAIBJBCkAAAAAMCkx3A0AADMqKyvldrt18uRJ1dfXa9q0aXrnnXf01a9+NbBOW1ub2tvb9Zvf/EaSlJOTI5vNpqSkJEnS6tWrNXfuXEnS4cOHVVJSos7OTmVkZGjjxo1KTU0N/RsDAABRhSAFIKrk5ubq3nvv1d133x1YNnnyZNXV1QUeb9iwQT6fr8fztmzZomnTpvVYZhiGioqKVFFRIZfLpa1bt6q6uloVFRXD+yYAAEDUY2gfgKjicrnkdDqvWe/q6lJ9fb0+//nP9/tajY2NSkpKksvlkiQVFBRo7969Q9ZWAAAQu7giBSCmHDhwQBMnTtTNN9/cY/nq1avl9/s1e/ZsrVq1SmPHjpXH41F6enpgHYfDIcMw1NraKrvdHvQ2U1PHDFn7gVBIS0sJdxMAIOoRpADElJ/85CdXXY3auXOnnE6nurq6tGHDBpWVlam6unrItun1tssw/EP2eogO0RxGzp5tC3cTho3VauHLDQAhwdA+ADHj9OnTeuWVV3TnnXf2WP7+UECbzabCwkIdOnQosLypqSmwXnNzs6xWq6mrUQAAID4RpADEjN27d+u2227TuHHjAssuXryotrbL3777/X7t2bNHWVlZkqTs7Gx1dHTo4MGDkqTa2lrNnz8/9A0HAABRh6F9AKJKeXm59u3bp3PnzmnJkiWy2+16/vnnJV0OUmvXru2xvtfr1YoVK+Tz+WQYhqZOnarS0lJJktVqVVVVlUpLS3tMfw4AANAfghSAqFJcXKzi4uJea263+6plU6ZM0XPPPXfN15s1a5bq6+uHrH0AACA+MLQPAAAAAEwiSAEAAACASQQpAAAQlyorK5WTk6Pp06fr9ddflyS1tLTo/vvvV15enu68804tX75czc3NgeccPnxYCxYsUF5enpYuXSqv1xtUDUDsIUgBAIC4lJubq507dyojIyOwzGKxaNmyZXK73aqvr9eUKVMC950zDENFRUUqKSmR2+2Wy+UKqgYgNhGkAABAXHK5XIH7zL3Pbrdrzpw5gcczZswI3G+usbFRSUlJcrlckqSCggLt3bu33xqA2MSsfQAAAL0wDEO7du1STk6OJMnj8Sg9PT1QdzgcMgxDra2tfdbM3OQ7NXXM0L0BhFVaWkq4m4BhRpACAADoxfr16zVq1CgtXrw4ZNv0ettlGP6QbS+WhTvInD3bFtbtY/CsVkufX24QpAAAAK5QWVmpEydOaNu2bbJaL/8Swul0Bob5SVJzc7OsVqvsdnufNQCxid9IAQAAfMCmTZvU2Niompoa2Wy2wPLs7Gx1dHTo4MGDkqTa2lrNnz+/3xqA2MQVKQAAEJfKy8u1b98+nTt3TkuWLJHdbtfmzZu1fft2ZWZmqqCgQJI0efJk1dTUyGq1qqqqSqWlpers7FRGRoY2btwoSX3WAMQmghQAAIhLxcXFKi4uvmr50aNHr/mcWbNmqb6+3nQNQOxhaB8AAAAAmESQAgAAAACTCFIAAAAAYBJBCgAAAABMIkgBAAAAgEkEKQAAAAAwiSAFAAAAACYRpAAAAADAJIIUAAAAAJhEkAIAAAAAkwhSAAAAAGASQQoAAAAATCJIAQAAAIBJBCkAAAAAMIkgBQAAAAAmEaQAAAAAwCSCFAAAAACYRJACAAAAAJMIUgAAAABgEkEKAAAAAEwiSAEAAACASQQpAAAAADCJIAUAAAAAJhGkAAAAAMAkghQAAAAAmESQAgAAAACTCFIAAAAAYBJBCgAAAABMIkgBAAAAgEkEKQAAAAAwKSRBqqWlRffff7/y8vJ05513avny5WpubpYkHT58WAsWLFBeXp6WLl0qr9cbeN5AawAAAAAwnEISpCwWi5YtWya32636+npNmTJF1dXVMgxDRUVFKikpkdvtlsvlUnV1tSQNuAYAAAAAwy0kQcput2vOnDmBxzNmzFBTU5MaGxuVlJQkl8slSSooKNDevXslacA1ALGtsrJSOTk5mj59ul5//fXA8pycHM2fP18LFy7UwoUL9dJLLwVqXN0GAABDLTHUGzQMQ7t27VJOTo48Ho/S09MDNYfDIcMw1NraOuCa3W4Pui2pqWOG5k1FsLS0lHA3ARhSubm5uvfee3X33XdfVduyZYumTZvWY9n7V7ArKirkcrm0detWVVdXq6Kios8aAABAX0IepNavX69Ro0Zp8eLF2r9/f6g334PX2y7D8Pe7XjSHkbNn28LdBKBfVqsl6C823r8SHazermDn5uaqoqKizxoAAEBfQhqkKisrdeLECW3btk1Wq1VOp1NNTU2BenNzs6xWq+x2+4BrAOLX6tWr5ff7NXv2bK1atUpjx47l6jbQi2j+ghAAIkXIgtSmTZvU2Niop556SjabTZKUnZ2tjo4OHTx4UC6XS7W1tZo/f/6gagDi086dO+V0OtXV1aUNGzaorKwsZJPQBHt1G7ElmsNILI9WMHOFGwAGIyRB6o033tD27duVmZmpgoICSdLkyZNVU1OjqqoqlZaWqrOzUxkZGdq4caMkyWq1DqgGID45nU5Jks1mU2FhoR566KHAcq5uAwCAoRaSIHXjjTfq6NGjvdZmzZql+vr6Ia0BiC8XL16Uz+dTSkqK/H6/9uzZo6ysLElc3QYAAMMj5JNNAMBglJeXa9++fTp37pyWLFkiu92ubdu2acWKFfL5fDIMQ1OnTlVpaakkrm4DAIDhQZACEFWKi4tVXFx81fLnnnvums/h6jYAABhqIbkhLwAAAADEEoIUAAAAAJhEkAIAAAAAkwhSAAAAAGASQQoAAAAATCJIAQAAAIBJBCkAAAAAMIkgBQAAAAAmEaQAAEBcqqysVE5OjqZPn67XX389sPzYsWNatGiR8vLytGjRIh0/fnzQNQCxhyAFAADiUm5urnbu3KmMjIwey0tLS1VYWCi3263CwkKVlJQMugYg9hCkAABAXHK5XHI6nT2Web1eHTlyRPn5+ZKk/Px8HTlyRM3NzQOuAYhNieFuAAAAQKTweDyaOHGiEhISJEkJCQmaMGGCPB6P/H7/gGoOhyPo7aemjhn6N4WwSEtLCXcTMMwIUgAAABHC622XYfjD3YyYEO4gc/ZsW1i3j8GzWi19frlBkAIAAPgfTqdTp0+fls/nU0JCgnw+n86cOSOn0ym/3z+gGoDYxG+kAAAA/kdqaqqysrLU0NAgSWpoaFBWVpYcDseAawBiE1ekAABAXCovL9e+fft07tw5LVmyRHa7Xc8//7zWrVunNWvWaOvWrRo7dqwqKysDzxloDUDssfj9/rgdiBvsOOS0tBQ1/Gl3CFo0tPJv+hzjcxEV+huDHOn4TUN8SktLUXPtlnA3wzRHwcMxfWygP8H70tJS1PDqsbBsO3/m9TH9dxYv+utPGNoHAAAAACYRpAAAAADAJIIUAAAAAJhEkAIAAAAAkwhSAAAAAGASQQoAAAAATCJIAQAAAIBJBCkAAAAAMIkgBQAAAAAmEaQAAAAAwCSCFAAAAACYRJACAAAAAJMIUgAAAABgEkEKAAAAAEwiSAEAAACASQQpAAAAADCJIAUAAAAAJhGkAAAAAMAkghQAAAAAmESQAgAAAACTCFIAAAAAYBJBCgAAAABMIkgBAAAAgEkEKQAAAAAwiSAFAAAAACYlhrsBAGBGZWWl3G63Tp48qfr6ek2bNk0tLS169NFH9dZbb8lms+m6665TWVmZHA6HJGn69OmaNm2arNbL3x1VVVVp+vTpkqQDBw6oqqpKPp9PN998syoqKjRy5MiwvT8AABAduCIFIKrk5uZq586dysjICCyzWCxatmyZ3G636uvrNWXKFFVXV/d4Xm1trerq6lRXVxcIURcuXNDjjz+ubdu2af/+/Ro9erR27NgR0vcDAACiE0EKQFRxuVxyOp09ltntds2ZMyfweMaMGWpqaur3tV588UVlZ2crMzNTklRQUKCf/vSnQ9peAAAQmxjaByCmGIahXbt2KScnp8fye+65Rz6fT7feeqtWrFghm80mj8ej9PT0wDrp6enyeDymt5maOmbQ7QZCKS0tJdxNAICoR5ACEFPWr1+vUaNGafHixYFlL7zwgpxOp9rb21VUVKSamho98sgjQ7ZNr7ddhuEfstdDdIjmMHL2bFu4mzBsrFYLX24ACAmG9gGIGZWVlTpx4oQ2b94cmFhCUmAo4JgxY3TXXXfp0KFDgeUfHALY1NR01bBBAACA3hCkAMSETZs2qbGxUTU1NbLZbIHl58+fV0dHhySpu7tbbrdbWVlZkqS5c+fqD3/4g44fPy7p8oQUd9xxR8jbDgAAog9D+wBElfLycu3bt0/nzp3TkiVLZLfbtXnzZm3fvl2ZmZkqKCiQJE2ePFk1NTX685//rJKSElksFnV3d2vmzJlauXKlpMtXqMrKyvTggw/KMAxlZWVp7dq14Xx7AAAgShCkAESV4uJiFRcXX7X86NGjva4/c+ZM1dfXX/P15s2bp3nz5g1Z+wAAQHxgaB8AAAAAmESQAgAAAACTCFIAAAAAYBJBCgAAAABMIkgBAAAAgEkEKQAAAAAwiSAFAAAAACYRpAAAAADAJIIUAAAAAJhEkAIAAAAAkwhSAAAAAGASQQoAAAAATCJIAQAAAIBJBCkAAAAAMIkgBQAAAAAmEaQAAAAAwKSQBanKykrl5ORo+vTpev311wPLc3JyNH/+fC1cuFALFy7USy+9FKgdPnxYCxYsUF5enpYuXSqv1xtUDQAAYDB+/vOf67Of/awWLlyoBQsWaN++fZKkY8eOadGiRcrLy9OiRYt0/PjxwHP6qgGIPSELUrm5udq5c6cyMjKuqm3ZskV1dXWqq6vT3LlzJUmGYaioqEglJSVyu91yuVyqrq7utwYAADAYfr9fjz76qKqqqlRXV6eqqip9/etfl2EYKi0tVWFhodxutwoLC1VSUhJ4Xl81ALEnZEHK5XLJ6XQGvX5jY6OSkpLkcrkkSQUFBdq7d2+/NQAAgMGyWq1qa2uTJLW1tWnChAlqaWnRkSNHlJ+fL0nKz8/XkSNH1J7slHAAACAASURBVNzcLK/Xe80agNiUGO4GSNLq1avl9/s1e/ZsrVq1SmPHjpXH41F6enpgHYfDIcMw1Nra2mfNbrcHvd3U1DFD+j4iUVpaSribAABAVLFYLNq8ebO+8pWvaNSoUbpw4YKeeuopeTweTZw4UQkJCZKkhIQETZgwQR6PR36//5o1h8MR9Lbj4dwkXnAOFvvCHqR27twpp9Oprq4ubdiwQWVlZSEbpuf1tssw/P2uF81/CGfPtoW7CUC/rFYLJw8AIkZ3d7e2b9+urVu3avbs2frtb3+rr33ta6qqqhr2bQd7boL+hfv8jXOw6Nff+UnQQ/t27NjR6/Knn37afKs+4P3hfjabTYWFhTp06FBgeVNTU2C95uZmWa1W2e32PmsAIt+//uu/9Lp8sP0JgPgyXH3JH//4R505c0azZ8+WJM2ePVsjR45UUlKSTp8+LZ/PJ0ny+Xw6c+aMnE6nnE7nNWsAYlPQQaqmpqbX5d/97ncHvPGLFy8Gxh/7/X7t2bNHWVlZkqTs7Gx1dHTo4MGDkqTa2lrNnz+/3xqAyPfMM9/vdflg+hMA8We4+pJJkybp1KlT+vOf/yxJevPNN+X1enXdddcpKytLDQ0NkqSGhgZlZWXJ4XAoNTX1mjUAsanfoX2//OUvJV2eKe9Xv/qV/P6/XG5+5513NHr06KA2VF5ern379uncuXNasmSJ7Ha7tm3bphUrVsjn88kwDE2dOlWlpaWSLv/Is6qqSqWlpers7FRGRoY2btzYbw1A5Prtb1+RJBmGT4cOHQz0JxaL9O673qD7EwDx7Vp9iSR5PCcH3ZekpaVp3bp1WrlypSwWiyTpm9/8pux2u9atW6c1a9Zo69atGjt2rCorKwPP66sGIPZY/B/sfXqRk5MjSfJ4PD0uT1ssFqWlpen+++9Xbm7u8LZymJj5jVTDn3aHoEVDK/+mzzE+FxHlrrsWSJJOnz6liRMnBZZbLBZNnDghavsTftMQn9LSUtRcuyXczTDNUfBw1B8brtWXSBalpqbqK1/5clT2JRL9yVBKS0tRw6vHwrLt/JnXR/3fGfr/jVS/V6QOHDggSYH7KQDAQD377H9IktavL9Hjj5cFljPZBAAzrtWXSPQnAEIn6Fn7PhiiDMPoUbNaQ3Y7KgAx4IMnPpf7E0ugX6E/ARCsq/sS6f3+hL4EwHALOki99tprKisr09GjR9XZ2Snp8gQRFotFf/zjH4etgQBiz9Gjf9KmTZV688031NXVJYn+BIB59CUAwinoILVmzRp96lOf0je/+U0lJycPZ5sAxLgNG0r1v//3rfrGN0qUnJwsi8WiceNGhbtZAKLMlX2JJPoTACETdJA6efKkHnnkkcDsNQAwUKdOndIDD3wl0J/wmwYAA3FlXyLRnwAInaAHEN9+++36xS9+MZxtARAnbr31b/Sb3/wq3M0AEOXoSwCEU9BXpDo7O7V8+XLNnj1b48eP71FjNj8AZnR1demxx1brox+dIYcjVRaLRUlJl7sj+hMAwbqyL5EU6E/oSwAMt6CD1A033KAbbrhhONsCIE5kZl6vzMzrA48tFotGjbKFsUUAotGVfYlEfwIgdIIOUsuXLx/OdgCII0uXPtDjMb9pADAQV/YlEv0JgNAJOkj98pe/vGbtE5/4xJA0BkB8+O1vX+nx2GKRxo4dKYn+BEDwruxLpL/0J/QlAIZb0EFq7dq1PR63tLTo0qVLmjhxov7zP/9zyBsGIHb90z+t7/G4tbVF3d3d9CcATOmtL7l06ZImTZpEXwJg2AUdpA4cONDjsc/n03e/+12NHj16yBsFILY9++x/9Hjs9xv68Y//hf4EgClX9iU+n08//OE/Ky1tXJhaBCCeBD39+ZUSEhL05S9/Wd///veHsj0A4hD9CYChkJCQoC9+cSl9CYCQGHCQkqSXX36ZG/QCGBL0JwCGwiuv/Jq+BEBIBD2077bbbuvRMb333nvq6upSaWnpsDQMQOz6u7/7TI/HnZ0dunTpEv0JAFN660u6urq0bt268DQIQFwJOkht3Lixx+ORI0fq+uuv15gxTDEKwJzHHy/r8XjUqFGaMeMj9CcATLmyLxk5cqSuu+46/dVfTQpTiwDEk6CD1Mc//nFJkmEYOnfunMaPHy+rdVAjAwHEqZkzZ0u63J80Nzdr/PhUQhQA067sSxwOhxITE8LcKgDxIugg1d7errKyMu3Zs0fd3d1KTEzUZz7zGRUXFyslJWU42wggxly8eEHf+lalDhzYT38CYMB660vmzfu01q//R/oSAMMu6CBVXl6u9957T/X19crIyNDJkyf17W9/W+Xl5aqsrBzONgKIMd/+9kZ1dLynH/ygVpMmOXXmzCk9/fT2oPqTyspKud1unTx5UvX19Zo2bZok6dixY1qzZo1aW1tlt9tVWVmpzMzMQdUARLYr+5JTpzz63ve2xuy5iX3cKI0IwxW3S90+tbZcDPl2gUgXdJB66aWX9LOf/UwjR46UJF1//fWqqKjQ7bffPmyNAxCbfv3rX+rHP65TcnKyJOmv/uq6oPuT3Nxc3Xvvvbr77rt7LC8tLVVhYaEWLlyouro6lZSU6Ic//OGgagAiW299ydq167Ro0WfD3LLhMSIxQQ2vHgv5dvNnXh/ybSI8whXWpegM7EEHqaSkJDU3NysjIyOwrKWlRTabbVgaBiB22Ww2tba2aNIkZ2BZsP2Jy+W6apnX69WRI0f09NNPS5Ly8/O1fv16NTc3y+/3D6jmcDiG4q0CGEa99SXnz7dybgIMULjCuhSdgT3oIPWFL3xBS5cu1Ze+9CWlp6erqalJzzzzjO66667hbB+AGJSfv1Bf+9pXVVBQqIkTLw/te/bZXQPuTzwejyZOnKiEhMvfoiUkJGjChAnyeDzy+/0DqpkJUqmpTJSB6JKWFhu/H1q06O+1evUKzk0AhEXQQeqhhx7SxIkTVV9frzNnzmjChAlatmwZnRUA0774xfuUljZB+/btldd7VuPHp0V1f+L1tssw/OFuBkIsmsPI2bNt4W7CkPjCFxZr1KgPqb5+j7zes0pNTdM//MM9+tKXFoe7aQDiQNBBasOGDfrbv/1bPfPMM4Flhw4d0oYNG7R27drhaBuAGPXEE9XKzf20nnhiqyTJarXoxInXB9yfOJ1OnT59Wj6fTwkJCfL5fDpz5oycTqf8fv+AagAi35V9iSS99trvOTcBEBJB3wiqoaFB2dnZPZZlZ2eroaFhyBsFILb97Gdu3XTTR3osG0x/kpqaqqysrMDzGxoalJWVJYfDMeAagMjXW18yfXoW5yYAQiLoK1IWi0WGYfRY5vP5rloGAP2zyDB8kkYElgTbn5SXl2vfvn06d+6clixZIrvdrueff17r1q3TmjVrtHXrVo0dO7bH1McDrQGIdFf3JYbBuQmA0Ag6SLlcLj3xxBMqKiqS1WqVYRj6zne+0+sMWgDQl499bIa+971t+spXHv5Af7I1qP6kuLhYxcXFVy2fOnWqnn322V6fM9AagMjWW1+yY8dTnJsACImgg9TatWv14IMP6pZbblF6ero8Ho/S0tK0bdu24WwfgBi0cuVqPfroI1q4cL4mTZqk06dPa+LECfQnAEzprS9JTR2v73//qXA3DUAcCDpITZo0Sbt379bvf/97eTweOZ1OffSjH5XVGvTPrABAkjRhwkT98z//SEeOvKYzZ05r0qRJmjt3Dv0JAFOu7EsmTJio7OxspaWNDXfTAMSBoIOUJFmtVs2YMUMzZswYrvYAiBNWq1XZ2X8t6a9ltVoIUQAG5IN9yeXHlvA2CEDc4MwFAAAAAEwiSAEAAACASQQpAAAAADCJIAUAAAAAJhGkAAAAAMAkghQAAAAAmESQAgAAAACTCFIAAAAAYBJBCgAAAABMIkgBAAAAgEkEKQAAAAAwiSAFAAAAACYRpAAAAADAJIIUAAAAAJhEkAIAAAAAkwhSAAAAAGASQQoAAAAATCJIAQAAAIBJBCkAAAAAMIkgBQAAcIXOzk6Vlpbq05/+tO688049/vjjkqRjx45p0aJFysvL06JFi3T8+PHAc/qqAYg9BCkAAIArbNy4UUlJSXK73aqvr9fKlSslSaWlpSosLJTb7VZhYaFKSkoCz+mrBiD2EKQAAAA+4MKFC3ruuee0cuVKWSwWSdL48ePl9Xp15MgR5efnS5Ly8/N15MgRNTc391kDEJsSw90AAACASPL222/LbrfrySef1K9//WuNHj1aK1euVHJysiZOnKiEhARJUkJCgiZMmCCPxyO/33/NmsPhCHrbqaljhuU9DVZaWkq4mxB1+MzMi7bPjCAFAADwAT6fT2+//bY+8pGP6Otf/7p+97vf6ctf/rKeeOKJYd+219suw/D3WgvnSebZs21h2/ZAhfuknM/MvEj7zKxWS59fbhCkACCEHPZkJYwYEe5mmOa7dEnNrR3hbgYQEk6nU4mJiYFheh/72Mc0btw4JScn6/Tp0/L5fEpISJDP59OZM2fkdDrl9/uvWQMQmwhSABBCCSNGqLl2S7ibYZqj4GFJBCnEB4fDoTlz5ujll1/WLbfcomPHjsnr9SozM1NZWVlqaGjQwoUL1dDQoKysrMDQvb5qAGIPQQoAAOAK//iP/6jHHntMlZWVSkxMVFVVlcaOHat169ZpzZo12rp1q8aOHavKysrAc/qqAYg9BCkAAIArTJkyRf/yL/9y1fKpU6fq2Wef7fU5fdUAxB6mPwcAAAAAkwhSAAAAAGASQQoAAAAATCJIAQAAAIBJBCkAAAAAMIkgBQAAAAAmEaQAAAAAwCSCFAAAAACYRJACAAAAAJMIUgAAAABgEkEKAAAAAExKDMVGKisr5Xa7dfLkSdXX12vatGmSpGPHjmnNmjVqbW2V3W5XZWWlMjMzB1UDEL/eeecdffWrXw08bmtrU3t7u37zm98oJydHNptNSUlJkqTVq1dr7ty5kqTDhw+rpKREnZ2dysjI0MaNG5WamhqW9wAAAKJDSK5I5ebmaufOncrIyOixvLS0VIWFhXK73SosLFRJScmgawDi1+TJk1VXVxf4Lzc3V/n5+YH6li1bArX3Q5RhGCoqKlJJSYncbrdcLpeqq6vD9RYAAECUCEmQcrlccjqdPZZ5vV4dOXIkcJKTn5+vI0eOqLm5ecA1AHhfV1eX6uvr9fnPf77P9RobG5WUlCSXyyVJKigo0N69e0PRRAAAEMVCMrSvNx6PRxMnTlRCQoIkKSEhQRMmTJDH45Hf7x9QzeFwmGpDauqYoX1TESgtLSXcTQDC4sCBA5o4caJuvvnmwLLVq1fL7/dr9uzZWrVqlcaOHSuPx6P09PTAOg6HQ4ZhBIYOAwAA9CZsQSoSeL3tMgx/v+tFcxg5e7Yt3E0A+mW1Wob8i42f/OQnPa5G7dy5U06nU11dXdqwYYPKysqGbAhfPHwpI0V3X4ie2JcAMHhhC1JOp1OnT5+Wz+dTQkKCfD6fzpw5I6fTKb/fP6AaAEjS6dOn9corr6iqqiqw7P0+wmazqbCwUA899FBgeVNTU2C95uZmWa1WU1ejgv1SRoruE1i+mOmJfRmZhuOLGQDoTdimP09NTVVWVpYaGhokSQ0NDcrKypLD4RhwDQAkaffu3brttts0btw4SdLFixfV1nb5xNHv92vPnj3KysqSJGVnZ6ujo0MHDx6UJNXW1mr+/PnhaTgAAIgaIbkiVV5ern379uncuXNasmSJ7Ha7nn/+ea1bt05r1qzR1q1bNXbsWFVWVgaeM9AaAOzevVtr164NPPZ6vVqxYoV8Pp8Mw9DUqVNVWloqSbJaraqqqlJpaWmP6c8BAAD6EpIgVVxcrOLi4quWT506Vc8++2yvzxloDQDcbnePx1OmTNFzzz13zfVnzZql+vr64W4WAACIIWEb2gcAAAAA0YogBQAAAAAmEaQAAAAAwCSCFAAAAACYRJACAAAAAJMIUgAAAABgEkEKAAAAAEwiSAEAAACASQQpAAAAADCJIAUAAAAAJhGkAAAAAMAkghQAAAAAmESQAgAAAACTCFIAAAAAYBJBCgAAAABMIkgBAAAAgEkEKQAAAAAwiSAFAAAAACYRpAAAAADAJIIUAAAAAJhEkAIAAAAAkwhSAAAAAGASQQoAAAAATCJIAQAAAIBJBCkAAAAAMIkgBQAAAAAmEaQAAAAAwCSCFAAAAACYRJACAAAAAJMIUgAAANfw5JNPavr06Xr99dclSYcPH9aCBQuUl5enpUuXyuv1BtbtqwYg9hCkAAAAevHaa6/p8OHDysjIkCQZhqGioiKVlJTI7XbL5XKpurq63xqA2ESQAgAAuEJXV5fKysq0bt26wLLGxkYlJSXJ5XJJkgoKCrR3795+awBiE0EKAADgCk888YQWLFigyZMnB5Z5PB6lp6cHHjscDhmGodbW1j5rAGJTYrgbAAAAEEleffVVNTY2avXq1SHfdmrqmJBvMxhpaSnhbkLU4TMzL9o+M4IUAADAB7zyyit68803lZubK0k6deqU7rvvPt1zzz1qamoKrNfc3Cyr1Sq73S6n03nNmhleb7sMw99rLZwnmWfPtoVt2wMV7pNyPjPzIu0zs1otfX65wdA+AACAD3jggQf0i1/8QgcOHNCBAwc0adIk7dixQ8uWLVNHR4cOHjwoSaqtrdX8+fMlSdnZ2desAYhNXJECAAAIgtVqVVVVlUpLS9XZ2amMjAxt3Lix3xqA2ESQAgAA6MOBAwcC/z9r1izV19f3ul5fNQCxh6F9AAAAAGASQQoAAAAATCJIAQAAAIBJBCkAAAAAMIkgBQAAAAAmMWsfgJiSk5Mjm82mpKQkSdLq1as1d+5cHT58WCUlJT2mJU5NTZWkPmsAAAC94YoUgJizZcsW1dXVqa6uTnPnzpVhGCoqKlJJSYncbrdcLpeqq6slqc8aAADAtRCkAMS8xsZGJSUlyeVySZIKCgq0d+/efmsAAADXwtA+ADFn9erV8vv9mj17tlatWiWPx6P09PRA3eFwyDAMtba29lmz2+1BbS81dcyQv4dIlJaWEu4mYIiwLwFg8AhSAGLKzp075XQ61dXVpQ0bNqisrEy33377sG7T622XYfiDWjeaT2DPnm0LdxMiCvsyMlmtlrj5cgNAeDG0D0BMcTqdkiSbzabCwkIdOnRITqdTTU1NgXWam5tltVplt9v7rAEAAFwLQQpAzLh48aLa2i5/0+73+7Vnzx5lZWUpOztbHR0dOnjwoCSptrZW8+fPl6Q+awAAANfC0D4AMcPr9WrFihXy+XwyDENTp05VaWmprFarqqqqVFpa2mOKc0l91gAAAK6FIAUgZkyZMkXPPfdcr7VZs2apvr7edA0AAKA3DO0DAAAAAJMIUgAAAABgEkEKAAAAAEwiSAEAAACASQQpAAAAADCJIAUAAAAAJhGkAAAAAMAkghQAAAAAmESQAgAAAACTCFIAAAAAYBJBCgAAAABMIkgBAAAAgEkEKQAAAAAwiSAFAAAAACYlhrsBAAAgdIyuTqWlpYS7GaZ1d3Sope1SuJsBAAEEKQAA4ojVlqSDn74t3M0wzbXvvySCFIAIEhFBKicnRzabTUlJSZKk1atXa+7cuTp8+LBKSkrU2dmpjIwMbdy4UampqZLUZw0AAAAAhlPE/EZqy5YtqqurU11dnebOnSvDMFRUVKSSkhK53W65XC5VV1dLUp81AAAAABhuEROkrtTY2KikpCS5XC5JUkFBgfbu3dtvDQAAAACGW0QM7ZMuD+fz+/2aPXu2Vq1aJY/Ho/T09EDd4XDIMAy1trb2WbPb7eFoPgAAAIA4EhFBaufOnXI6nerq6tKGDRtUVlam22+/fdi3m5o6Zti3EW7RODMTAAAAEOkiIkg5nU5Jks1mU2FhoR566CHde++9ampqCqzT3Nwsq9Uqu90up9N5zZoZXm+7DMPf73rRHEbOnm0LdxOAflmtlrj4YgMAAMSOsP9G6uLFi2pru3yy7/f7tWfPHmVlZSk7O1sdHR06ePCgJKm2tlbz58+XpD5rAAAAADDcwn5Fyuv1asWKFfL5fDIMQ1OnTlVpaamsVquqqqpUWlraY4pzSX3WAAAAAGC4hT1ITZkyRc8991yvtVmzZqm+vt50DQAAAACGU9iH9gEAAABAtCFIAQAAAIBJBCkAAAAAMCnsv5ECAAAAYklXty9st8/p6OpW2/n3wrLteEOQAgAAAIaQLTFBd2zofTK14fbTtZ8VdxENDYb2AQAAAIBJBCkAAAAAMIkgBQAAAAAmEaQAAAAAwCSCFAAAAACYRJACAAAAAJMIUgAAAFdoaWnR/fffr7y8PN15551avny5mpubJUmHDx/WggULlJeXp6VLl8rr9Qae11cNQGwhSAEAAFzBYrFo2bJlcrvdqq+v15QpU1RdXS3DMFRUVKSSkhK53W65XC5VV1dLUp81ALGHIAUAAHAFu92uOXPmBB7PmDFDTU1NamxsVFJSklwulySpoKBAe/fulaQ+awBiT2K4GwAAABDJDMPQrl27lJOTI4/Ho/T09EDN4XDIMAy1trb2WbPb7UFtKzV1zJC3fyikpaWEuwkwIVr3V7S1myAFAADQh/Xr12vUqFFavHix9u/fP6zb8nrbZRj+XmvhPMk8e7YtbNseqGg7KR9KA91f4f7MIu3fmdVq6fPLDYIUAADANVRWVurEiRPatm2brFarnE6nmpqaAvXm5mZZrVbZ7fY+awBiD7+RAgAA6MWmTZvU2Niompoa2Ww2SVJ2drY6Ojp08OBBSVJtba3mz5/fbw1A7OGKFICY0dLSokcffVRvvfWWbDabrrvuOpWVlcnhcGj69OmaNm2arNbL3x9VVVVp+vTpkqQDBw6oqqpKPp9PN998syoqKjRy5MhwvhUAYfbGG29o+/btyszMVEFBgSRp8uTJqqmpUVVVlUpLS9XZ2amMjAxt3LhRkmS1Wq9ZAxB7CFIxrKu7K+xjXQeio6tTbee7wt0MRKH3pyt+f6atyspKVVdX65vf/Kaky98Ojx49usdzLly4oMcff1w7d+5UZmam1q5dqx07dmj58uUhbz+AyHHjjTfq6NGjvdZmzZql+vp60zUAsYUgFcNsiTbd/uTicDfDtP3Lf6Q2EaRgXm/TFe/atavP57z44ovKzs5WZmampMvTFa9Zs4YgBQAA+kSQAhCTPjhd8fvuuece+Xw+3XrrrVqxYoVsNttV0xWnp6fL4/GY2lakTlc81KLxCjdiC/8GAUQSghSAmPTB6Yol6YUXXpDT6VR7e7uKiopUU1OjRx55ZEi21dd0xVeK5hPBSJuWNtyieV9Gq2D+DfY3XTEADBVm7QMQc96frnjz5s2BySWcTqckacyYMbrrrrt06NChwPIPTlfc1NQUWBcAAOBaCFIAYkpv0xWfP39eHR0dkqTu7m653W5lZWVJkubOnas//OEPOn78uKTLE1LccccdYWk7AACIHgztAxAzrjVd8bJly1RSUiKLxaLu7m7NnDlTK1eulHT5ClVZWZkefPBBGYahrKwsrV27NpxvAwAARAGCFICY0dd0xX1NRzxv3jzNmzdvuJoFAABiEEP7AAAAAMAkghQAAAAAmESQAgAAAACTCFIAAAAAYBJBCgAAAABMIkgB/6+9e4+qqs7/P/7kInhBvlxEBbVWWhFpjchBnAGjoBlQuWdqlmleSzGbtNIu6KBmmg3jaGUWafXTWI3kwRDSMa/lLSaVTK2JrCZBUUFUFI9w+P3h8iyRixxSj8DrsZZreTafvT/v/Tn7fPbnvfdnnyMiIiIiYiUlUiIiIiIiIlZSIiUiIiIiImIlJVIiIiIiIiJWcrR1ACIiIiIi0ryZyivw8mp7w+stM5VzuuRcg9ZVIiUiIiIitbLVABd+3yBXGhcnRwf6zTbe8HqzX4rjdAPXVSIlIiIiIrWy1QAXft8gV+R60zNSIiIiIiIiVlIiJSIiIiIiYiUlUiIiIiIiIlZSIiUiIiIiImIlfdmENCtu7q1o4dj4DvsL5eWcLNa3FomIiIjcLBrfiFLkd2jh6EjmwVW2DsNqUXfF2zoEEREREbmMpvaJiIiIiIhYSYmUiIiIiIiIlZRIiYiIiIiIWEmJlIiIiIiIiJWUSImIiIiIiFhJiZSIiIiIiIiV9PXnIo2AqdyEl1dbW4dhtTLTeU6XmGwdhoiIiMg1p0RKpBFwcnTiz4ses3UYVvt34v/jNEqkREREpOnR1D4RERERERErKZESERERERGxkhIpERERERERK+kZKRERuSqz6Xyj/MKT8rIyik9fsHUYIiLSBCmREhGRq7J3cibnL6G2DsNqhnWbQYmUiIhcB5raJyIiIiIiYiUlUiIiIiIiIlZSIiUiIiIiImIlJVIiIiIiIiJWUiIlIiIiIiJiJSVSIiIiIiIiVlIiJSIiIiIiYiUlUiIiIiIiIlZSIiUiIiIiImIlJVIiIiIiIiJWUiIlIiIiIiJipUadSB06dIjBgwcTERHB4MGD+fnnn20dkog0UupPRORaUF8i0nw06kRq+vTpDB06lLVr1zJ06FCSkpJsHZKINFLqT0TkWlBfItJ8ONo6gIY6ceIE+/fvZ+nSpQBERUUxc+ZMioqK8PDwqNc27O3t6l1fqxatGxSnrXVo287WITSINe+NtfRe3lj1eS+v5/tdH7+3P7E2fvs2bRsUp605deho6xAa5HoeX3ovb6ybvT+5EWOTVk62Gbq1/z/bnTt/z3tqq/YCtVlD2KrNamuvq7WjXWVlZeX1COh627dvHy+88AJr1qyxLOvfvz+vv/463bt3t2FkItLYqD8RkWtBfYlI89Kop/aJiIiIiIjYQqNNpLy9vTl69CgVFRUAVFRUUFhYiLe3t40jE5HGRv2JiFwL6ktEmpdGm0h5enri5+dHZmYmAJmZmfj5+dV7DrKIyCXqT0TkWlBfItK8NNpnpADy8vKYOnUqp06dMw73pgAAFIBJREFUwtXVlblz59K1a1dbhyUijZD6ExG5FtSXiDQfjTqREhERERERsYVGO7VPRERERETEVpRIiYiIiIiIWEmJlIiIiIiIiJWUSImIiIiIiFhJiZSIiIiIiIiVlEg1AWFhYURFRWE2m6ss++GHH2wYldTXtGnTeP3116ssGzFiBCtWrLBRRNLc6BhsenReEGstWrQIX19fyzGyZ88eYmJiiIiIYOTIkZw4ccJSduXKlURHRxMbG0tCQgI5OTm2CtumrmyzyZMnExISgq+vL6WlpVXK+vr6WtosNjaW77//3hYh20xYWBiRkZGW/d+6dStQd5vVdQzeLJRINRFnz54lIyPD1mFIA7z44otkZ2ezd+9eANLS0rCzs+ORRx6xcWTSXOgYbJp0XpD6+u6779izZw+dOnUCwGw289xzz5GUlMTatWsxGAzMnz8fgOLiYl599VWWLl1KRkYGEyZMICkpyZbh28SVbQYwcODAOj9zaWlpZGRkkJGRga+v740I86byz3/+07L/ffv2BWpvs7qOwZuJEqkmIjExkUWLFmEymaos/+WXXxg+fDjR0dHEx8ezZcsWG0UotWnbti0zZ85k2rRpHDp0iLfffptZs2YxadIkBg4cSHR0NIsXLwYudiwzZswgMjKSmJgYhgwZYuPopSnQMdg06bwg9WEymUhOTmbGjBmWZfv27cPZ2RmDwQDAkCFD+PzzzwGorKyksrLScvfg9OnTdOzY8YbHbUs1tRnAH//4Rzw9PW0TVCNVW5vVdQzeTBxtHYBcGz169KB79+58/PHHDB8+3LJ8ypQpDBo0iIcffpgff/yRRx99lOzsbDw8PGwYrVwpODiYwMBABg4cyLRp03j55ZcZP348gYGBmEwmRowYwT333IO7uzs7d+4kKysLe3t7SkpKbB26NBE6BpsenRekPhYsWEBMTAydO3e2LCsoKMDHx8fy2sPDA7PZzMmTJ/Hw8CA5OZn4+HhcXV0xm8189NFHtgjdZmpqs/oYNmwYFRUV3HfffUycOBEnJ6frFOHNacqUKVRWVhIQEMCzzz6Lq6trrWXrOgbd3NxuRLj1ojtSTcgzzzzDu+++a7lKVFlZyYEDB3jooYcAuP322/Hz82PPnj22DFNqMWrUKBwcHOjfvz+7du1i1qxZxMbG8vDDD1NYWEheXh5dunShvLycl156CaPRaOuQpYnRMdj06Lwgddm9ezf79u1j6NCh9V7nzJkzLF++nJUrV7Jp0yamTp1KYmIilZWV1zHSm0dD2gxg06ZNfPrppyxfvpwff/yRN9988zpFeHNavnw5q1evJj09ncrKSpKTk20d0jWhO1JNSNeuXQkNDWXp0qW2DkUawN7eHjs7O8xmM3Z2dqxcuZIWLVpUK7dmzRp27tzJtm3bmD9/PqtWrcLLy8sGEUtTo2Ow6dF5Qery9ddfk5eXR3h4OABHjhxh1KhRDBs2jPz8fEu5oqIi7O3tcXNz4/PPP6dt27Z07doVgP79+zNt2jSKi4ubxV3N2tpszpw5hISE1Lqet7c3AC4uLjz88MPN7jN5af+dnJwYOnQoTz311FXL13YM3kx0R6qJmThxIitWrKC0tBQ7Ozv8/PxYtWoVAHl5eRw8eJCePXvaOEqpi4uLCwEBASxZssSyrKCggGPHjlFUVMS5c+fo27cvU6ZMoW3btvzvf/+zYbTSFOkYbFp0XpDajB07li+//JINGzawYcMGOnbsSGpqKqNHj6asrMzybXxpaWlERkYC0LlzZ/bv32/5BrUdO3bg4uKCu7u7zfbjRqqtzepKokpKSigrKwOgvLyctWvX4ufnd6NCtrmzZ89y+vRp4OJd8aysrKvuf48ePWo9Bm8muiPVxHTs2JHY2Fjef/99AObPn09SUhLLli3D0dGRefPmNYsrRo3d/PnzmTNnDtHR0QC0adOG2bNnU1ZWxiuvvEJ5ebllnrUGQHI96BhsOnReEGvZ29szb948pk+fzvnz5+nUqZPlJxJ69OjB6NGjeeyxx2jRogVOTk4sWLAAOzs7G0dte4mJieTm5gIQGRnJnXfeSWpqKj/99BNJSUnY2dlRXl6Ov78/kyZNsnG0N86JEyeYOHEiFRUVmM1munXrxvTp04Ha26yuY/BmYlfZXCa1ioiIiIiIXCOa2iciIiIiImIlJVIiIiIiIiJWUiIlIiIiIiJiJSVSIiIiIiIiVlIiJSIiIiIiYiUlUtKo+Pv7X/ffrNm5cyf33Xdfg9b99NNPeeSRR65xRCLNR05ODhEREbYOo04DBgxg586dACxcuJApU6Y0aDtTp04lJSXlWoYmIk3Ub7/9hq+vL+Xl5bYORS6jRKqZCQsLY9u2bfUqO2zYMP71r39d54isq3/37t106dLFRhGJSH2MGjWKBQsWVFu+fv16goOD6xwIGAwG1q5dez3D+93WrFlDUFCQrcMQESsNGzaMwMBATCaTrUORJkKJlFw3FRUVtg5BRGwgPj6e1atXc+XPFK5evZro6GgcHfVb8CJyY/3222/k5ORgZ2fHF198UWdZjV+kvpRINWOXpqHNnTuXwMBAwsLC2Lx5MwApKSnk5OSQnJyMv78/ycnJAOTl5fHEE0/Qu3dvIiIiyMrKsmxv6tSpTJ8+nTFjxtCzZ0927txJWFgYqampREdHExAQwDPPPMP58+cBKCkpYdy4cfTp04fAwEDGjRvHkSNH6qzf19eXX375BYDTp0/z/PPP06dPHx544AHeeustzGbzVfcNID09nX79+uHv7094eDhpaWn1bjdfX18+/PBDwsPDCQoKYu7cuZZ6rzRr1ixCQ0Pp1asXCQkJ5OTkWP62cOFCJk2axPPPP4+/vz8DBgzg22+/rXccIjerBx98kJMnT1Y53ktKSti4cSNxcXGYTCZmz55NSEgIISEhzJ4923KF+MqptQUFBSQmJtKnTx+CgoIsfQHAypUr6devH4GBgYwaNYrDhw/XGM+lKTHp6emEhoYSGBjIxx9/TG5uLtHR0RgMhirb/fXXX3n88ccJCgoiKCiIyZMnc+rUKcvf63tn/9K+LF68mKCgIMLCwli9enWNZevqD+HilfR//OMfDBkyBH9/f0aOHElRUdFVYxCRi4xGI3/4wx+Ij4/HaDRW+VtN45ejR48yceJE+vTpQ1hYGB9++KGlfG5uLoMHD8ZgMBASEkJycnKdd7lycnIYMmQIBoOB0NBQPv30U6DucUxFRQVz584lKCiI8PDwKmOYS+u++OKLhISE0LdvX1JSUpQA2oASqWYuNzeX2267jR07djB69GheeuklKisr+etf/4rBYCApKYndu3eTlJTE2bNnGTlyJFFRUWzbto2UlBT+9re/8eOPP1q2l5mZyZNPPsk333xDQEAAANnZ2bz33nt88cUXfP/995YOxGw2k5CQwMaNG9m4cSPOzs6WwUxN9V9p5syZnD59mvXr1/PRRx+RkZFBenr6VfcNwNPTk3feeYdvvvmGOXPmMGfOHL777rt6t9u///1v0tPTWbVqFRs2bKhS7+XuuecejEYju3btIioqikmTJlkSSYANGzYwYMAAcnJyCAsLY+bMmfWOQeRm1bJlS/r161dlsJKdnU3Xrl256667ePvtt9m7dy8ZGRmsXr2ab7/9lrfeeqvadioqKhg3bhw+Pj5s2LCBLVu20L9/f+DiNMF33nmHRYsWsX37dgICApg8eXKdce3du5d169aRkpLCq6++yuLFi1m2bBlr1qwhOzubXbt2AVBZWcm4cePYunUr2dnZHDlyhIULFzaoLY4fP05xcTFbt27ltddeIykpiZ9++qlaubr6w0syMzOZM2cO27dv58KFC7z//vsNikmkOcrIyCA6Opro6Gi+/PJLjh8/XuXvl49f/P39eeqpp/D19WXLli188MEHfPDBB2zduhUAe3t7pk2bxo4dO0hLS2P79u2sWLGixnoPHz7MmDFjeOyxx9i+fTtGoxE/Pz+g7nHMJ598wsaNGzEajaSnp/P5559X2e7UqVNxdHRk3bp1GI1GvvrqK5s+jtFcKZFq5nx8fBg0aBAODg7Ex8dz7Nixap3LJZs2baJTp0489NBDODo6cvfddxMREVHlwx0eHk5AQAD29vY4OzsDF6+kdujQATc3Nx544AEOHDgAgLu7OxEREbRq1QoXFxeeeuopvv7663rFXVFRQVZWFpMnT8bFxYXOnTvzxBNPVLnaW9e+3X///dxyyy3Y2dnRu3dvgoODq1w9v5oxY8bg5uaGj48Pjz/+OJmZmTWWi42Nxd3dHUdHR0aOHInJZOLQoUOWvwcEBBAaGoqDgwOxsbEcPHiw3jGI3Mzi4uJYu3at5cKB0WgkPj4egM8++4wJEybg6emJh4cHEyZMqPFOTW5uLoWFhTz//PO0bt0aZ2dnDAYDAGlpaYwdO5Zu3brh6OjIk08+yYEDB2q9KwUwYcIEnJ2dCQkJoXXr1kRFReHp6UmHDh0wGAzs378fgFtvvZXg4GCcnJzw8PDgiSeeqHffVJNJkybh5ORE7969CQ0NJTs7u1qZ+vSHCQkJ3HbbbbRs2ZLIyEhLXyoidcvJySE/P59+/frRo0cPunTpUu28ffn45YcffqCoqIjExEScnJzo0qULgwYNsszC6dGjBz179sTR0ZHOnTszePDgWvuIzMxM/vSnPxEVFUWLFi1wd3fHz8/vquOY7Oxshg8fjre3N25ubowbN86yzePHj7N582ZefPFFWrdujaenJyNGjGDNmjXXqQWlNpqo3sy1a9fO8v9WrVoBcPbs2RrLHj58mNzcXMtABi4mNDExMZbX3t7e1dbz8vKqUkdhYSEA586dY86cOWzdupWSkhIASktLqaiowMHBoc64i4uLuXDhAj4+PpZlPj4+HD16tF77tnnzZt58801+/vlnzGYzZWVl3HnnnXXWebnL97NTp06WfbpSamoqK1eupLCwEDs7O86cOUNxcXGNMbZs2ZLz589TXl6uZ0ik0TMYDLi7u7N+/Xruuecevv32WxYtWgRAYWFhtc9uTZ+hgoICfHx8avw85Ofn8+qrrzJ37lzLssrKSo4ePUqnTp1qjMnT09Pyf2dn52qvL/UPx48fZ/bs2eTk5FBaWkplZSWurq5WtsBFrq6utG7d2vK6tn2tT394ZV9aW18tIlUZjUaCg4Px8PAAICoqilWrVjFixAhLmcvP64cPH6awsLDaeOfS60OHDvHaa6+xb98+zp07R0VFBd27d6+x7oKCAm655ZZqy682jiksLKwS0+Xl8vPzKS8vJyQkxLLMbDbXOAaT60ujNak3b29vAgMDWbp06TXZ3vvvv8+hQ4f45JNP8PLy4sCBA8TFxVV7QL0m7u7utGjRgvz8fG6//XbgYmfVoUOHq65rMpl4+umnmTt3LuHh4bRo0YLx48fXq95LCgoKuOOOO4CLHVr79u2rlcnJyeG9995j2bJl3HHHHdjb2xMYGGhVPSKNWWxsLEajkUOHDhESEmK5cNC+fXvy8/Mtn6GCgoIaP0Pe3t4UFBTUeHHB29ubJ598ssqFnGvl73//O3Z2dnz22We4ubmxfv36atPs6uvUqVOcPXvWkkxd3ndc7vf0hyJSu7KyMrKzszGbzQQHBwMXxwGnTp3i4MGD3HXXXdXW8fb2pnPnzqxbt67Gbc6YMYO7776bN954AxcXF5YtW1brt416e3uTm5tbbfnVxjFeXl4UFBRYyl/+/44dO+Lk5MSOHTt04dXGNLVPatWuXbsqv9l0//338/PPP2M0Grlw4QIXLlwgNzeXvLy8Bm2/tLQUZ2dnXF1dOXnypOVqdW31X87BwYHIyEhSUlI4c+YMhw8fZunSpfUaVJlMJkwmEx4eHjg6OrJ582a++uorq2JPTU2lpKSEgoICPvzwQ8tzG1fun4ODAx4eHpSXl7No0SLOnDljVT0ijVlcXBzbt2/nk08+IS4uzrJ8wIABvP322xQVFVFUVMSbb75JdHR0tfXvvfdevLy8eOONNzh79iznz5/nP//5DwBDhgxhyZIl/Pe//wUuPnhd05S5higtLaV169a0bduWo0eP8t577/2u7S1cuBCTyUROTg6bNm0iMjKyxjrr6g9FpGHWr1+Pg4MDa9aswWg0YjQaycrKwmAwVPvSiUvuvfde2rRpw5IlSygrK6OiooIffvjBkhCVlpbSpk0b2rRpQ15eHh9//HGt9UdHR7Nt2zaysrIoLy+nuLiYAwcOXHUc069fPz766COOHDlCSUkJS5YssWyzffv2BAcH89prr3HmzBnMZjO//vqr5TlPuXGUSEmtHn/8cdauXUtgYCCzZs3CxcWF1NRUsrKy6Nu3LyEhIcyfP7/Bv8cwfPhwzp8/T58+fRg8eDB9+/ats/4rvfLKK7Rq1YoHH3yQoUOHEhUVxUMPPXTVel1cXHj55Zd55plnCAwMJDMzk7CwMKtiDw8PJyEhgbi4OO6//34GDhxYrcylb9KJiIggLCwMZ2dn3XaXZqVz5874+/tz7tw5wsPDLcvHjx9Pjx49iImJISYmhu7duzN+/Phq6zs4OLB48WJ++eUXHnjgAe677z5LsvTnP/+Z0aNH8+yzz9KrVy+ioqLYsmXLNYk7MTGR/fv3YzAYGDt2LH/5y18avK127drh6upK3759mTJlCjNmzKBbt27Vyl2tPxSRhlm1ahUJCQn4+Pjg5eVl+ffoo4/y2Wef1fi7dpf6noMHDxIeHk6fPn14+eWXLRdDX3jhBTIzM+nVqxevvPJKjRdTL/Hx8eHdd99l6dKl9O7dm7i4OMvz0HWNYwYNGkRISAixsbHEx8dX64fmzZvHhQsX6N+/P4GBgTz99NMcO3bsWjWb1JNdpeYNiFjF19eXdevWceutt9o6FBG5ie3cuZPnnnvumiV4IiJyc9EdKRERERERESspkRIREREREbGSpvaJiIiIiIhYSXekRERERERErKRESkRERERExEpKpERERERERKykREpERERERMRKSqRERERERESs9P8Ba304xLagem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4" name="AutoShape 4" descr="data:image/png;base64,iVBORw0KGgoAAAANSUhEUgAAA1IAAAHlCAYAAAD/ds3jAAAABHNCSVQICAgIfAhkiAAAAAlwSFlzAAALEgAACxIB0t1+/AAAADh0RVh0U29mdHdhcmUAbWF0cGxvdGxpYiB2ZXJzaW9uMy4yLjIsIGh0dHA6Ly9tYXRwbG90bGliLm9yZy+WH4yJAAAgAElEQVR4nOzdfXxU9Z33//dMwiTchA4TAkwCaywKpmZbbuYqv/YS3SbY4DZCu61LNqItiFpbkMqPWCoxYUNoNiGlSA0FW1bbLUu2bi/MJlIGutTVur2RIm0jLXpZQCXD3STBBExC5sz1B+vUQEjm5GZuX8/Hw8fDOZ8zc74zh3zPec/5zvdY/H6/XwAAAACAoFnD3QAAAAAAiDYEKQAAAAAwiSAFAAAAACYRpAAAAADAJIIUAAAAAJhEkAIAAAAAkxLD3YBwamm5IMNg9ncg3KxWi8aNGx3uZgwYfQkQOehPAAyV/vqTuA5ShuGnswIwaPQlAIYK/QkQPRjaBwAAAAAmEaQAAAAAwCSCFAAAAACYFNe/kQJCxe/3q739vN57r12G4Qt3c8IqMdGmcePSlJAQ292Pz9etlpaz6u7uCndTwipe9jcARCOOVZcN9FjFkQ0IgZaWs7JYLHI4JiohIVEWiyXcTQoLv9+vCxfeVUvLWY0f7wx3c4ZVS8tZJSeP0ujRk9jfcbC/ASAacawa3LGKoX1ACHR1dchuT1Vi4oi47agkyWKxaPTosXHxzVd3d5dGjx7L/o6T/Q0A0Yhj1eCOVQQpICT8slj4c5MUV511PL3Xa+EzAIDIRj898M+AMzsAAAAAMIkgBcSIHTu2q6zs8XA3AyHC/gYARLpYP1Yx2QQQZfbt26t/+7edeuut4xo1apRuuGG67r13abibhWHC/gYARLp4PVYRpIAoUlv7I/3oRz9QUdE39PGPf0IjRozQr3713/rFL/5LycnJQ7ad7u5uJSbSPYQb+xsAEOni+Vhl8fv9/nA3Ily83nYZRty+fYTQqVMnNGnSdYN6jfb2dn3uc3foG98oVU7OvKvqO3Zs1/Hjx2Sz2fTiiy9o4sRJKi5ep5tu+ogk6ZZbXKqt3a3Jk6dIkjZsWKe0tAl64IGv6NChg1q/vkSf//zf68c/3qX/9b8+rvT0yX2+3mBc+XlYrRalpo4Z9OuGS299yWD3eSzvb2A4xWJ/AgwXjlV/0dtn0V9/wm+kgCjR2Ph7dXV16dZb/+aa67z88ouaN+/T2rv357rlllu1aVNV0K/f3OzVu+++q3//93o9+ujaQb8eBof9DQCIdPF+rCJIAVHi3XfP60Mfsvd5Wfuv/3qGPvGJW5SQkKC8vL/V//2/bwT9+haLRffd96BsNpuSkpIH/XoYHPY3ACDSxfuxiiAFRImxYz+k8+db1d3dfc11UlNTA/+fnJysrq7OPtf/ILt9nJKSkobs9TA47G8AQKSL92MVQQqIEtnZH9WIESP00ksvDOj5ycnJ6ujoCDz2er096tyQL7KwvwEAkS7ej1UEKSBKjBkzRvfd92Vt2lSlF198QR0dHeru7tYvf/mytm59ot/n33jjNO3fv1c+n0+/+tV/6/DhQyFoNQaK/Q0AiHTxfqwiSAFR5B/+YbFWrHhEP/jBDuXnz9Pf/d1n9H/+z481d+7f9PvclStX6+WXX9L8+Z/S/v0/1dy5tw1/g4dBS0uL7r//fuXl5enOO+/U8uXL1dzcLEk6fPiwFixYoLy8PC1durTHN1sDrYUT+xsAEOni+VjF9OdBTDFqHzdSIyJs3vpgXOruVmvLe+FuBsT0z1cazPTnra2tOnr0qObMmSNJqqys1Pnz51VeXq68vDxVVFTI5XJp69atevvtt1VRUSHDMAZUC9ZwTH8eS2L1s3DYk5UwYkS4m2Ga79IlNbd29L9ilGL6c7zPPm6URiQmhGXbl7p9am25GJZtmxGr/fNADGT68+hLB2EwIjFRDX/aHe5mmJZ/0+fC3QRgyNnt9kCIkqQZM2Zo165damxsVFJSklwulySpoKBAubm5qqioGHAN6EvCiBFqrt0S7maY5ih4WFLsBingfSMSE9Tw6rGwbDt/5vVh2S5CiyAFIGoZhqFdu3YpJydHHo9H6enpgZrD4ZBhGGptbR1wzW63B9WO3r6tOnPGqsRERk9LktVqVVpaSribgQ9gf1xWWVkpt9utkydPqr6+XtOmTetRf/LJJ/Wd73ynR+3w4cMqKSlRZ2enMjIytHHjxsAsYn3VAMQeghSAqLV+/XqNGjVKixcv1v79+8PWjt6G4hiGoe5uI0wtiiyGYejs2bZwN2PIRXMYicX98T4zQ/tyc3N177336u67776q9tprr+nw4cPKyMgILDMMQ0VFRT2GAldXVweGCV+rBiA28XUpgKhUWVmpEydOaPPmzbJarXI6nWpqagrUm5ubZbVaZbfbB1wDENtcLpecTudVy7u6ulRWVqZ169b1WN7bUOC9e/f2WwMQmwhSAKLOpk2b1NjYqJqaGtlsNklSdna2Ojo6dPDgQUlSbW2t5s+fP6gagPj0xBNPaMGCBZo8eXKP5QMdJgwgNjG0D0BUeeONN7R9+3ZlZmaqoKBAkjR58mTV1NSoqqpKpaWlPX6fIF3+jc5AagDiz6uvvqrGxkatXr06LNuP5hkH0VM0DP/l97x/MZDf8xKkAESVG2+8UUePHu21NmvWLNXX1w9pDUB8eeWVV/Tmm28qNzdXknTq1Cndd999qqioCMkwYaY/HzrhDjLR8FtEfs/7F739npfpz4EINVz3J+P+YZFpuO45FOv3BAJC7YEHHtADDzwQeJyTk6Nt27Zp2rRpMgwjMBTY5XJdc5jwlTUgWgzXvbei5b5aZhGkgDAZrvuTBXv/sC984U7ZbDbZbEmSpFmzZuvhh///a65bVfVtffjDNwxZO+PNcN1zKNh7ArG/gauVl5dr3759OnfunJYsWSK73a7nn3/+muszTBixbrjuvRXsfbWi7VhFkALiWHl5JSfLcYT9DfRUXFys4uLiPtc5cOBAj8cMEwaGVzQdqwhSACRJ+/bt1bPP7lJ39yVJ0le/+jW5XB+/ar1//uen9LOfuWWzJclikbZs2a6UlBS99lqjtm37ji5cuCBJWrbsy/rkJ28J6XtA8NjfAIBIF+nHKoIUEMeKi78euHx+zz1f0lNPPSOLxaK33jqulSu/ot279/RY/913z+vHP/5X1dXtVVJSsi5evCCbLUltbW2qrv6mNm7covHjx+vcuXO6//579cMf/ptSUiJ/1qJ4wf4GAES6aDpWEaSAOPbBy+dHjjRq1arlOnv2rBITE9Xc7JXXe06pqeMD648ePUYZGVO0fn2pPv7x/0+f/ORcjRo1Wo2Nv5PH06TVqx8OrGuxWHTy5Nu66aaPhPx9oXfsbwBApIumYxVBCoAkad26tVq+/BHdeuvfyDAMzZt3i7q6unqsk5CQoO3bn9Yf/vA7HTp0UPfdt1jf+tZ35PdLU6feqJqa74Wp9TCL/Q0AiHSRfqziDlwAJEnt7e1yOtMlSc8//x9XdVSSdPHiBbW2tmrmzNm6774H9eEPT9Wf//ymsrM/qnfeeUuHDh0MrPvHP74mv597oUQq9jcAINJF+rGKK1JAmFzq7g56qnKzrzsQDz+8So89tlopKSmaM+eT+tCHPnTVOu3t7Vq79lF1dXXKMAxNm3aTbrvtU0pKStI//dMm1dQ8oSee+Ja6uy8pPT1DlZXflsViGexbigm+S5f+Z6ryoX/dgWB/AwCudKnbF/RU5WZfdyAi/Vhl8cfxV4jB3j08LS1lWO73M9zyb/pcVNxVOx6cOnVCkyZdF+5mRIwrP4/+7hwe6XrrS9jnfxGrn0VaWsqw3BtsuDkKHo7pY0Ms9icYmLS0lGG5J1Iw8mdeHxV/Z7HaPw9Eb59Ff/0JQ/sAAAAAwCSCFAAAAACYRJACAAAAAJMIUgAAAABgUkhm7WtpadGjjz6qt956SzabTdddd53KysrkcDg0ffp0TZs2TVbr5UxXVVWl6dOnS5IOHDigqqoq+Xw+3XzzzaqoqNDIkSP7rQEAAADAcArJFSmLxaJly5bJ7Xarvr5eU6ZMUXV1daBeW1ururo61dXVBULUhQsX9Pjjj2vbtm3av3+/Ro8erR07dvRbAwAAAIDhFpIrUna7XXPmzAk8njFjhnbt2tXnc1588UVlZ2crMzNTklRQUKA1a9Zo+fLlfdaAaJHyIZuSbUlD/rodXZ1qO3/1Des+6P77v6hLly6pu/uS3n77LV1//VRJ0rRp0/XYY6VD3iZI41JGKDE5echft7ujQy1tfd9Liv0NAAhGyodGKtk29PGgo6tbbeff63OdaDxWhfyGvIZhaNeuXcrJyQksu+eee+Tz+XTrrbdqxYoVstls8ng8Sk9PD6yTnp4uj8cjSX3WgGiRbEvS7U8uHvLX3b/8R2pT30Hqe9/7gSTJ42nSsmX36Jln/rVHvbu7W4mJ3K97KCUmJ+vgp28b8td17fsvqZ8gxf4GAAQj2ZaoOzY8N+Sv+9O1n1V/d9WKxmNVyFuzfv16jRo1SosXXz6BfOGFF+R0OtXe3q6ioiLV1NTokUceCUlbovmGfcFKS0sJdxMg6cwZqxITQze3S7DbSkiwSrIoMdGqz372M7r99jz99revaOrUG/Sxj83Uyy+/pIqKjZKkhob/6PH4hz98Ri+88J/q7vYpLS1Njz32uFJTxwe1XavVyr/NMPvCF+5Ubu6ndejQK/rwhy/v7//+75dUXl4lSdqzp77H4x/96Bn9138dkM/n0/jxE/T1r68Nen8DADAQkX6sCmmQqqys1IkTJ7Rt27bA5BJOp1OSNGbMGN111116+umnA8t//etfB57b1NQUWLevmhnB3j08mk/4ouGu2vHAMAx1dxsh216w2/L5DEn+wPptbe166qnL3wjt2VMvv/8vNcPwBx673Xv09ttva9u2p2W1WrV7979r8+ZNKi0tD2q7hmH0+LfZ353DMTwuXLig733vh5Iu7+9rcbv36OTJk9q+/ZnA/n7yyc1B728AAAYqko9VIQtSmzZtUmNjo5566inZbDZJ0vnz55WUlKTk5GR1d3fL7XYrKytLkjR37lytX79ex48fV2Zmpmpra3XHHXf0WwMwcPPnfyao9X7xixf1pz/9UUuXXr6y7PN1a8wYglC0YX8DACJdJB+rQhKk3njjDW3fvl2ZmZkqKCiQJE2ePFnLli1TSUmJLBaLuru7NXPmTK1cuVLS5StUZWVlevDBB2UYhrKysrR27dp+awAGbtSov9xCICEhoccV266uzsD/+/1+ffGLS5WfvzCk7cPQYn8DACJdJB+rQhKkbrzxRh09erTXWn39tS/RzZs3T/PmzTNdAzB4GRlT9Oabb6irq0sWi0U///kBpaRc/mbnlltu1bPP1urWWz+lsWPHqqurSydOHNeNN04Lc6sxUOxvAECki7RjVWRNfQHEkY6uTu1f/qNhed2hkJ3913K5Pq577vl7jR+fphtuuFFe7zlJly+znz/fqhUrHpB0+TdPn/vcXZxY96G7o+PyDHvD8LpDgf0NAOjo6tZP1352WF53KETascri9/v7n20hRpmZbKLhT7tD0KKhlX/T55hsIkKcOnVCkyZdF+5mRIwrP49on2yit76Eff4XsfpZpKWlqLl2S7ibYZqj4OGYPjbEYn+CgUlLS1HDq8fCsu38mddHxd9ZrPbPA9HbZ9FffxK6+ZgBAAAAIEYQpAAAAADAJIIUAAAAAJhEkAJCwiK/P3Q35I1k8fSzzHh6r9fCZwAAkY1+euCfAUEKCAGbLVmtrefU3X0prjssv9+vCxfeVWKiLdxNGXaJiTZduPAu+ztO9jcARCOOVYM7VjH9ORAC48alqb39vJqbT8swfOFuTlglJto0blxauJsx7MaNS1NLy1m1t7eGuylhFS/7GwCiEceqywZ6rCJIASFgsViUkmJXSoo93E1BiCQkJGr8eGe4mwEAwDVxrBochvYBAAAAgEkEKQAAAAAwiSAFAAAAACYRpAAAAADAJIIUAAAAAJhEkAIAAAAAkwhSAAAAAGASQQoAAAAATCJIAQAAAIBJBCkAAAAAMCkx3A0AADMqKyvldrt18uRJ1dfXa9q0aXrnnXf01a9+NbBOW1ub2tvb9Zvf/EaSlJOTI5vNpqSkJEnS6tWrNXfuXEnS4cOHVVJSos7OTmVkZGjjxo1KTU0N/RsDAABRhSAFIKrk5ubq3nvv1d133x1YNnnyZNXV1QUeb9iwQT6fr8fztmzZomnTpvVYZhiGioqKVFFRIZfLpa1bt6q6uloVFRXD+yYAAEDUY2gfgKjicrnkdDqvWe/q6lJ9fb0+//nP9/tajY2NSkpKksvlkiQVFBRo7969Q9ZWAAAQu7giBSCmHDhwQBMnTtTNN9/cY/nq1avl9/s1e/ZsrVq1SmPHjpXH41F6enpgHYfDIcMw1NraKrvdHvQ2U1PHDFn7gVBIS0sJdxMAIOoRpADElJ/85CdXXY3auXOnnE6nurq6tGHDBpWVlam6unrItun1tssw/EP2eogO0RxGzp5tC3cTho3VauHLDQAhwdA+ADHj9OnTeuWVV3TnnXf2WP7+UECbzabCwkIdOnQosLypqSmwXnNzs6xWq6mrUQAAID4RpADEjN27d+u2227TuHHjAssuXryotrbL3777/X7t2bNHWVlZkqTs7Gx1dHTo4MGDkqTa2lrNnz8/9A0HAABRh6F9AKJKeXm59u3bp3PnzmnJkiWy2+16/vnnJV0OUmvXru2xvtfr1YoVK+Tz+WQYhqZOnarS0lJJktVqVVVVlUpLS3tMfw4AANAfghSAqFJcXKzi4uJea263+6plU6ZM0XPPPXfN15s1a5bq6+uHrH0AACA+MLQPAAAAAEwiSAEAAACASQQpAAAQlyorK5WTk6Pp06fr9ddflyS1tLTo/vvvV15enu68804tX75czc3NgeccPnxYCxYsUF5enpYuXSqv1xtUDUDsIUgBAIC4lJubq507dyojIyOwzGKxaNmyZXK73aqvr9eUKVMC950zDENFRUUqKSmR2+2Wy+UKqgYgNhGkAABAXHK5XIH7zL3Pbrdrzpw5gcczZswI3G+usbFRSUlJcrlckqSCggLt3bu33xqA2MSsfQAAAL0wDEO7du1STk6OJMnj8Sg9PT1QdzgcMgxDra2tfdbM3OQ7NXXM0L0BhFVaWkq4m4BhRpACAADoxfr16zVq1CgtXrw4ZNv0ettlGP6QbS+WhTvInD3bFtbtY/CsVkufX24QpAAAAK5QWVmpEydOaNu2bbJaL/8Swul0Bob5SVJzc7OsVqvsdnufNQCxid9IAQAAfMCmTZvU2Niompoa2Wy2wPLs7Gx1dHTo4MGDkqTa2lrNnz+/3xqA2MQVKQAAEJfKy8u1b98+nTt3TkuWLJHdbtfmzZu1fft2ZWZmqqCgQJI0efJk1dTUyGq1qqqqSqWlpers7FRGRoY2btwoSX3WAMQmghQAAIhLxcXFKi4uvmr50aNHr/mcWbNmqb6+3nQNQOxhaB8AAAAAmESQAgAAAACTCFIAAAAAYBJBCgAAAABMIkgBAAAAgEkEKQAAAAAwiSAFAAAAACYRpAAAAADAJIIUAAAAAJhEkAIAAAAAkwhSAAAAAGASQQoAAAAATCJIAQAAAIBJBCkAAAAAMIkgBQAAAAAmEaQAAAAAwCSCFAAAAACYRJACAAAAAJMIUgAAAABgEkEKAAAAAEwiSAEAAACASQQpAAAAADCJIAUAAAAAJhGkAAAAAMAkghQAAAAAmESQAgAAAACTCFIAAAAAYBJBCgAAAABMIkgBAAAAgEkEKQAAAAAwKSRBqqWlRffff7/y8vJ05513avny5WpubpYkHT58WAsWLFBeXp6WLl0qr9cbeN5AawAAAAAwnEISpCwWi5YtWya32636+npNmTJF1dXVMgxDRUVFKikpkdvtlsvlUnV1tSQNuAYAAAAAwy0kQcput2vOnDmBxzNmzFBTU5MaGxuVlJQkl8slSSooKNDevXslacA1ALGtsrJSOTk5mj59ul5//fXA8pycHM2fP18LFy7UwoUL9dJLLwVqXN0GAABDLTHUGzQMQ7t27VJOTo48Ho/S09MDNYfDIcMw1NraOuCa3W4Pui2pqWOG5k1FsLS0lHA3ARhSubm5uvfee3X33XdfVduyZYumTZvWY9n7V7ArKirkcrm0detWVVdXq6Kios8aAABAX0IepNavX69Ro0Zp8eLF2r9/f6g334PX2y7D8Pe7XjSHkbNn28LdBKBfVqsl6C823r8SHazermDn5uaqoqKizxoAAEBfQhqkKisrdeLECW3btk1Wq1VOp1NNTU2BenNzs6xWq+x2+4BrAOLX6tWr5ff7NXv2bK1atUpjx47l6jbQi2j+ghAAIkXIgtSmTZvU2Niop556SjabTZKUnZ2tjo4OHTx4UC6XS7W1tZo/f/6gagDi086dO+V0OtXV1aUNGzaorKwsZJPQBHt1G7ElmsNILI9WMHOFGwAGIyRB6o033tD27duVmZmpgoICSdLkyZNVU1OjqqoqlZaWqrOzUxkZGdq4caMkyWq1DqgGID45nU5Jks1mU2FhoR566KHAcq5uAwCAoRaSIHXjjTfq6NGjvdZmzZql+vr6Ia0BiC8XL16Uz+dTSkqK/H6/9uzZo6ysLElc3QYAAMMj5JNNAMBglJeXa9++fTp37pyWLFkiu92ubdu2acWKFfL5fDIMQ1OnTlVpaakkrm4DAIDhQZACEFWKi4tVXFx81fLnnnvums/h6jYAABhqIbkhLwAAAADEEoIUAAAAAJhEkAIAAAAAkwhSAAAAAGASQQoAAAAATCJIAQAAAIBJBCkAAAAAMIkgBQAAAAAmEaQAAEBcqqysVE5OjqZPn67XX389sPzYsWNatGiR8vLytGjRIh0/fnzQNQCxhyAFAADiUm5urnbu3KmMjIwey0tLS1VYWCi3263CwkKVlJQMugYg9hCkAABAXHK5XHI6nT2Web1eHTlyRPn5+ZKk/Px8HTlyRM3NzQOuAYhNieFuAAAAQKTweDyaOHGiEhISJEkJCQmaMGGCPB6P/H7/gGoOhyPo7aemjhn6N4WwSEtLCXcTMMwIUgAAABHC622XYfjD3YyYEO4gc/ZsW1i3j8GzWi19frlBkAIAAPgfTqdTp0+fls/nU0JCgnw+n86cOSOn0ym/3z+gGoDYxG+kAAAA/kdqaqqysrLU0NAgSWpoaFBWVpYcDseAawBiE1ekAABAXCovL9e+fft07tw5LVmyRHa7Xc8//7zWrVunNWvWaOvWrRo7dqwqKysDzxloDUDssfj9/rgdiBvsOOS0tBQ1/Gl3CFo0tPJv+hzjcxEV+huDHOn4TUN8SktLUXPtlnA3wzRHwcMxfWygP8H70tJS1PDqsbBsO3/m9TH9dxYv+utPGNoHAAAAACYRpAAAAADAJIIUAAAAAJhEkAIAAAAAkwhSAAAAAGASQQoAAAAATCJIAQAAAIBJBCkAAAAAMIkgBQAAAAAmEaQAAAAAwCSCFAAAAACYRJACAAAAAJMIUgAAAABgEkEKAAAAAEwiSAEAAACASQQpAAAAADCJIAUAAAAAJhGkAAAAAMAkghQAAAAAmESQAgAAAACTCFIAAAAAYBJBCgAAAABMIkgBAAAAgEkEKQAAAAAwiSAFAAAAACYlhrsBAGBGZWWl3G63Tp48qfr6ek2bNk0tLS169NFH9dZbb8lms+m6665TWVmZHA6HJGn69OmaNm2arNbL3x1VVVVp+vTpkqQDBw6oqqpKPp9PN998syoqKjRy5MiwvT8AABAduCIFIKrk5uZq586dysjICCyzWCxatmyZ3G636uvrNWXKFFVXV/d4Xm1trerq6lRXVxcIURcuXNDjjz+ubdu2af/+/Ro9erR27NgR0vcDAACiE0EKQFRxuVxyOp09ltntds2ZMyfweMaMGWpqaur3tV588UVlZ2crMzNTklRQUKCf/vSnQ9peAAAQmxjaByCmGIahXbt2KScnp8fye+65Rz6fT7feeqtWrFghm80mj8ej9PT0wDrp6enyeDymt5maOmbQ7QZCKS0tJdxNAICoR5ACEFPWr1+vUaNGafHixYFlL7zwgpxOp9rb21VUVKSamho98sgjQ7ZNr7ddhuEfstdDdIjmMHL2bFu4mzBsrFYLX24ACAmG9gGIGZWVlTpx4oQ2b94cmFhCUmAo4JgxY3TXXXfp0KFDgeUfHALY1NR01bBBAACA3hCkAMSETZs2qbGxUTU1NbLZbIHl58+fV0dHhySpu7tbbrdbWVlZkqS5c+fqD3/4g44fPy7p8oQUd9xxR8jbDgAAog9D+wBElfLycu3bt0/nzp3TkiVLZLfbtXnzZm3fvl2ZmZkqKCiQJE2ePFk1NTX685//rJKSElksFnV3d2vmzJlauXKlpMtXqMrKyvTggw/KMAxlZWVp7dq14Xx7AAAgShCkAESV4uJiFRcXX7X86NGjva4/c+ZM1dfXX/P15s2bp3nz5g1Z+wAAQHxgaB8AAAAAmESQAgAAAACTCFIAAAAAYBJBCgAAAABMIkgBAAAAgEkEKQAAAAAwiSAFAAAAACYRpAAAAADAJIIUAAAAAJhEkAIAAAAAkwhSAAAAAGASQQoAAAAATCJIAQAAAIBJBCkAAAAAMIkgBQAAAAAmEaQAAAAAwKSQBanKykrl5ORo+vTpev311wPLc3JyNH/+fC1cuFALFy7USy+9FKgdPnxYCxYsUF5enpYuXSqv1xtUDQAAYDB+/vOf67Of/awWLlyoBQsWaN++fZKkY8eOadGiRcrLy9OiRYt0/PjxwHP6qgGIPSELUrm5udq5c6cyMjKuqm3ZskV1dXWqq6vT3LlzJUmGYaioqEglJSVyu91yuVyqrq7utwYAADAYfr9fjz76qKqqqlRXV6eqqip9/etfl2EYKi0tVWFhodxutwoLC1VSUhJ4Xl81ALEnZEHK5XLJ6XQGvX5jY6OSkpLkcrkkSQUFBdq7d2+/NQAAgMGyWq1qa2uTJLW1tWnChAlqaWnRkSNHlJ+fL0nKz8/XkSNH1J7slHAAACAASURBVNzcLK/Xe80agNiUGO4GSNLq1avl9/s1e/ZsrVq1SmPHjpXH41F6enpgHYfDIcMw1Nra2mfNbrcHvd3U1DFD+j4iUVpaSribAABAVLFYLNq8ebO+8pWvaNSoUbpw4YKeeuopeTweTZw4UQkJCZKkhIQETZgwQR6PR36//5o1h8MR9Lbj4dwkXnAOFvvCHqR27twpp9Oprq4ubdiwQWVlZSEbpuf1tssw/P2uF81/CGfPtoW7CUC/rFYLJw8AIkZ3d7e2b9+urVu3avbs2frtb3+rr33ta6qqqhr2bQd7boL+hfv8jXOw6Nff+UnQQ/t27NjR6/Knn37afKs+4P3hfjabTYWFhTp06FBgeVNTU2C95uZmWa1W2e32PmsAIt+//uu/9Lp8sP0JgPgyXH3JH//4R505c0azZ8+WJM2ePVsjR45UUlKSTp8+LZ/PJ0ny+Xw6c+aMnE6nnE7nNWsAYlPQQaqmpqbX5d/97ncHvPGLFy8Gxh/7/X7t2bNHWVlZkqTs7Gx1dHTo4MGDkqTa2lrNnz+/3xqAyPfMM9/vdflg+hMA8We4+pJJkybp1KlT+vOf/yxJevPNN+X1enXdddcpKytLDQ0NkqSGhgZlZWXJ4XAoNTX1mjUAsanfoX2//OUvJV2eKe9Xv/qV/P6/XG5+5513NHr06KA2VF5ern379uncuXNasmSJ7Ha7tm3bphUrVsjn88kwDE2dOlWlpaWSLv/Is6qqSqWlpers7FRGRoY2btzYbw1A5Prtb1+RJBmGT4cOHQz0JxaL9O673qD7EwDx7Vp9iSR5PCcH3ZekpaVp3bp1WrlypSwWiyTpm9/8pux2u9atW6c1a9Zo69atGjt2rCorKwPP66sGIPZY/B/sfXqRk5MjSfJ4PD0uT1ssFqWlpen+++9Xbm7u8LZymJj5jVTDn3aHoEVDK/+mzzE+FxHlrrsWSJJOnz6liRMnBZZbLBZNnDghavsTftMQn9LSUtRcuyXczTDNUfBw1B8brtWXSBalpqbqK1/5clT2JRL9yVBKS0tRw6vHwrLt/JnXR/3fGfr/jVS/V6QOHDggSYH7KQDAQD377H9IktavL9Hjj5cFljPZBAAzrtWXSPQnAEIn6Fn7PhiiDMPoUbNaQ3Y7KgAx4IMnPpf7E0ugX6E/ARCsq/sS6f3+hL4EwHALOki99tprKisr09GjR9XZ2Snp8gQRFotFf/zjH4etgQBiz9Gjf9KmTZV688031NXVJYn+BIB59CUAwinoILVmzRp96lOf0je/+U0lJycPZ5sAxLgNG0r1v//3rfrGN0qUnJwsi8WiceNGhbtZAKLMlX2JJPoTACETdJA6efKkHnnkkcDsNQAwUKdOndIDD3wl0J/wmwYAA3FlXyLRnwAInaAHEN9+++36xS9+MZxtARAnbr31b/Sb3/wq3M0AEOXoSwCEU9BXpDo7O7V8+XLNnj1b48eP71FjNj8AZnR1demxx1brox+dIYcjVRaLRUlJl7sj+hMAwbqyL5EU6E/oSwAMt6CD1A033KAbbrhhONsCIE5kZl6vzMzrA48tFotGjbKFsUUAotGVfYlEfwIgdIIOUsuXLx/OdgCII0uXPtDjMb9pADAQV/YlEv0JgNAJOkj98pe/vGbtE5/4xJA0BkB8+O1vX+nx2GKRxo4dKYn+BEDwruxLpL/0J/QlAIZb0EFq7dq1PR63tLTo0qVLmjhxov7zP/9zyBsGIHb90z+t7/G4tbVF3d3d9CcATOmtL7l06ZImTZpEXwJg2AUdpA4cONDjsc/n03e/+12NHj16yBsFILY9++x/9Hjs9xv68Y//hf4EgClX9iU+n08//OE/Ky1tXJhaBCCeBD39+ZUSEhL05S9/Wd///veHsj0A4hD9CYChkJCQoC9+cSl9CYCQGHCQkqSXX36ZG/QCGBL0JwCGwiuv/Jq+BEBIBD2077bbbuvRMb333nvq6upSaWnpsDQMQOz6u7/7TI/HnZ0dunTpEv0JAFN660u6urq0bt268DQIQFwJOkht3Lixx+ORI0fq+uuv15gxTDEKwJzHHy/r8XjUqFGaMeMj9CcATLmyLxk5cqSuu+46/dVfTQpTiwDEk6CD1Mc//nFJkmEYOnfunMaPHy+rdVAjAwHEqZkzZ0u63J80Nzdr/PhUQhQA067sSxwOhxITE8LcKgDxIugg1d7errKyMu3Zs0fd3d1KTEzUZz7zGRUXFyslJWU42wggxly8eEHf+lalDhzYT38CYMB660vmzfu01q//R/oSAMMu6CBVXl6u9957T/X19crIyNDJkyf17W9/W+Xl5aqsrBzONgKIMd/+9kZ1dLynH/ygVpMmOXXmzCk9/fT2oPqTyspKud1unTx5UvX19Zo2bZok6dixY1qzZo1aW1tlt9tVWVmpzMzMQdUARLYr+5JTpzz63ve2xuy5iX3cKI0IwxW3S90+tbZcDPl2gUgXdJB66aWX9LOf/UwjR46UJF1//fWqqKjQ7bffPmyNAxCbfv3rX+rHP65TcnKyJOmv/uq6oPuT3Nxc3Xvvvbr77rt7LC8tLVVhYaEWLlyouro6lZSU6Ic//OGgagAiW299ydq167Ro0WfD3LLhMSIxQQ2vHgv5dvNnXh/ybSI8whXWpegM7EEHqaSkJDU3NysjIyOwrKWlRTabbVgaBiB22Ww2tba2aNIkZ2BZsP2Jy+W6apnX69WRI0f09NNPS5Ly8/O1fv16NTc3y+/3D6jmcDiG4q0CGEa99SXnz7dybgIMULjCuhSdgT3oIPWFL3xBS5cu1Ze+9CWlp6erqalJzzzzjO66667hbB+AGJSfv1Bf+9pXVVBQqIkTLw/te/bZXQPuTzwejyZOnKiEhMvfoiUkJGjChAnyeDzy+/0DqpkJUqmpTJSB6JKWFhu/H1q06O+1evUKzk0AhEXQQeqhhx7SxIkTVV9frzNnzmjChAlatmwZnRUA0774xfuUljZB+/btldd7VuPHp0V1f+L1tssw/OFuBkIsmsPI2bNt4W7CkPjCFxZr1KgPqb5+j7zes0pNTdM//MM9+tKXFoe7aQDiQNBBasOGDfrbv/1bPfPMM4Flhw4d0oYNG7R27drhaBuAGPXEE9XKzf20nnhiqyTJarXoxInXB9yfOJ1OnT59Wj6fTwkJCfL5fDpz5oycTqf8fv+AagAi35V9iSS99trvOTcBEBJB3wiqoaFB2dnZPZZlZ2eroaFhyBsFILb97Gdu3XTTR3osG0x/kpqaqqysrMDzGxoalJWVJYfDMeAagMjXW18yfXoW5yYAQiLoK1IWi0WGYfRY5vP5rloGAP2zyDB8kkYElgTbn5SXl2vfvn06d+6clixZIrvdrueff17r1q3TmjVrtHXrVo0dO7bH1McDrQGIdFf3JYbBuQmA0Ag6SLlcLj3xxBMqKiqS1WqVYRj6zne+0+sMWgDQl499bIa+971t+spXHv5Af7I1qP6kuLhYxcXFVy2fOnWqnn322V6fM9AagMjWW1+yY8dTnJsACImgg9TatWv14IMP6pZbblF6ero8Ho/S0tK0bdu24WwfgBi0cuVqPfroI1q4cL4mTZqk06dPa+LECfQnAEzprS9JTR2v73//qXA3DUAcCDpITZo0Sbt379bvf/97eTweOZ1OffSjH5XVGvTPrABAkjRhwkT98z//SEeOvKYzZ05r0qRJmjt3Dv0JAFOu7EsmTJio7OxspaWNDXfTAMSBoIOUJFmtVs2YMUMzZswYrvYAiBNWq1XZ2X8t6a9ltVoIUQAG5IN9yeXHlvA2CEDc4MwFAAAAAEwiSAEAAACASQQpAAAAADCJIAUAAAAAJhGkAAAAAMAkghQAAAAAmESQAgAAAACTCFIAAAAAYBJBCgAAAABMIkgBAAAAgEkEKQAAAAAwiSAFAAAAACYRpAAAAADAJIIUAAAAAJhEkAIAAAAAkwhSAAAAAGASQQoAAAAATCJIAQAAAIBJBCkAAAAAMIkgBQAAcIXOzk6Vlpbq05/+tO688049/vjjkqRjx45p0aJFysvL06JFi3T8+PHAc/qqAYg9BCkAAIArbNy4UUlJSXK73aqvr9fKlSslSaWlpSosLJTb7VZhYaFKSkoCz+mrBiD2EKQAAAA+4MKFC3ruuee0cuVKWSwWSdL48ePl9Xp15MgR5efnS5Ly8/N15MgRNTc391kDEJsSw90AAACASPL222/LbrfrySef1K9//WuNHj1aK1euVHJysiZOnKiEhARJUkJCgiZMmCCPxyO/33/NmsPhCHrbqaljhuU9DVZaWkq4mxB1+MzMi7bPjCAFAADwAT6fT2+//bY+8pGP6Otf/7p+97vf6ctf/rKeeOKJYd+219suw/D3WgvnSebZs21h2/ZAhfuknM/MvEj7zKxWS59fbhCkACCEHPZkJYwYEe5mmOa7dEnNrR3hbgYQEk6nU4mJiYFheh/72Mc0btw4JScn6/Tp0/L5fEpISJDP59OZM2fkdDrl9/uvWQMQmwhSABBCCSNGqLl2S7ibYZqj4GFJBCnEB4fDoTlz5ujll1/WLbfcomPHjsnr9SozM1NZWVlqaGjQwoUL1dDQoKysrMDQvb5qAGIPQQoAAOAK//iP/6jHHntMlZWVSkxMVFVVlcaOHat169ZpzZo12rp1q8aOHavKysrAc/qqAYg9BCkAAIArTJkyRf/yL/9y1fKpU6fq2Wef7fU5fdUAxB6mPwcAAAAAkwhSAAAAAGASQQoAAAAATCJIAQAAAIBJBCkAAAAAMIkgBQAAAAAmEaQAAAAAwCSCFAAAAACYRJACAAAAAJMIUgAAAABgEkEKAAAAAExKDMVGKisr5Xa7dfLkSdXX12vatGmSpGPHjmnNmjVqbW2V3W5XZWWlMjMzB1UDEL/eeecdffWrXw08bmtrU3t7u37zm98oJydHNptNSUlJkqTVq1dr7ty5kqTDhw+rpKREnZ2dysjI0MaNG5WamhqW9wAAAKJDSK5I5ebmaufOncrIyOixvLS0VIWFhXK73SosLFRJScmgawDi1+TJk1VXVxf4Lzc3V/n5+YH6li1bArX3Q5RhGCoqKlJJSYncbrdcLpeqq6vD9RYAAECUCEmQcrlccjqdPZZ5vV4dOXIkcJKTn5+vI0eOqLm5ecA1AHhfV1eX6uvr9fnPf77P9RobG5WUlCSXyyVJKigo0N69e0PRRAAAEMVCMrSvNx6PRxMnTlRCQoIkKSEhQRMmTJDH45Hf7x9QzeFwmGpDauqYoX1TESgtLSXcTQDC4sCBA5o4caJuvvnmwLLVq1fL7/dr9uzZWrVqlcaOHSuPx6P09PTAOg6HQ4ZhBIYOAwAA9CZsQSoSeL3tMgx/v+tFcxg5e7Yt3E0A+mW1Wob8i42f/OQnPa5G7dy5U06nU11dXdqwYYPKysqGbAhfPHwpI0V3X4ie2JcAMHhhC1JOp1OnT5+Wz+dTQkKCfD6fzpw5I6fTKb/fP6AaAEjS6dOn9corr6iqqiqw7P0+wmazqbCwUA899FBgeVNTU2C95uZmWa1WU1ejgv1SRoruE1i+mOmJfRmZhuOLGQDoTdimP09NTVVWVpYaGhokSQ0NDcrKypLD4RhwDQAkaffu3brttts0btw4SdLFixfV1nb5xNHv92vPnj3KysqSJGVnZ6ujo0MHDx6UJNXW1mr+/PnhaTgAAIgaIbkiVV5ern379uncuXNasmSJ7Ha7nn/+ea1bt05r1qzR1q1bNXbsWFVWVgaeM9AaAOzevVtr164NPPZ6vVqxYoV8Pp8Mw9DUqVNVWloqSbJaraqqqlJpaWmP6c8BAAD6EpIgVVxcrOLi4quWT506Vc8++2yvzxloDQDcbnePx1OmTNFzzz13zfVnzZql+vr64W4WAACIIWEb2gcAAAAA0YogBQAAAAAmEaQAAAAAwCSCFAAAAACYRJACAAAAAJMIUgAAAABgEkEKAAAAAEwiSAEAAACASQQpAAAAADCJIAUAAAAAJhGkAAAAAMAkghQAAAAAmESQAgAAAACTCFIAAAAAYBJBCgAAAABMIkgBAAAAgEkEKQAAAAAwiSAFAAAAACYRpAAAAADAJIIUAAAAAJhEkAIAAAAAkwhSAAAAAGASQQoAAAAATCJIAQAAAIBJBCkAAAAAMIkgBQAAAAAmEaQAAAAAwCSCFAAAAACYRJACAAAAAJMIUgAAANfw5JNPavr06Xr99dclSYcPH9aCBQuUl5enpUuXyuv1BtbtqwYg9hCkAAAAevHaa6/p8OHDysjIkCQZhqGioiKVlJTI7XbL5XKpurq63xqA2ESQAgAAuEJXV5fKysq0bt26wLLGxkYlJSXJ5XJJkgoKCrR3795+awBiE0EKAADgCk888YQWLFigyZMnB5Z5PB6lp6cHHjscDhmGodbW1j5rAGJTYrgbAAAAEEleffVVNTY2avXq1SHfdmrqmJBvMxhpaSnhbkLU4TMzL9o+M4IUAADAB7zyyit68803lZubK0k6deqU7rvvPt1zzz1qamoKrNfc3Cyr1Sq73S6n03nNmhleb7sMw99rLZwnmWfPtoVt2wMV7pNyPjPzIu0zs1otfX65wdA+AACAD3jggQf0i1/8QgcOHNCBAwc0adIk7dixQ8uWLVNHR4cOHjwoSaqtrdX8+fMlSdnZ2desAYhNXJECAAAIgtVqVVVVlUpLS9XZ2amMjAxt3Lix3xqA2ESQAgAA6MOBAwcC/z9r1izV19f3ul5fNQCxh6F9AAAAAGASQQoAAAAATCJIAQAAAIBJBCkAAAAAMIkgBQAAAAAmMWsfgJiSk5Mjm82mpKQkSdLq1as1d+5cHT58WCUlJT2mJU5NTZWkPmsAAAC94YoUgJizZcsW1dXVqa6uTnPnzpVhGCoqKlJJSYncbrdcLpeqq6slqc8aAADAtRCkAMS8xsZGJSUlyeVySZIKCgq0d+/efmsAAADXwtA+ADFn9erV8vv9mj17tlatWiWPx6P09PRA3eFwyDAMtba29lmz2+1BbS81dcyQv4dIlJaWEu4mYIiwLwFg8AhSAGLKzp075XQ61dXVpQ0bNqisrEy33377sG7T622XYfiDWjeaT2DPnm0LdxMiCvsyMlmtlrj5cgNAeDG0D0BMcTqdkiSbzabCwkIdOnRITqdTTU1NgXWam5tltVplt9v7rAEAAFwLQQpAzLh48aLa2i5/0+73+7Vnzx5lZWUpOztbHR0dOnjwoCSptrZW8+fPl6Q+awAAANfC0D4AMcPr9WrFihXy+XwyDENTp05VaWmprFarqqqqVFpa2mOKc0l91gAAAK6FIAUgZkyZMkXPPfdcr7VZs2apvr7edA0AAKA3DO0DAAAAAJMIUgAAAABgEkEKAAAAAEwiSAEAAACASQQpAAAAADCJIAUAAAAAJhGkAAAAAMAkghQAAAAAmESQAgAAAACTCFIAAAAAYBJBCgAAAABMIkgBAAAAgEkEKQAAAAAwiSAFAAAAACYlhrsBAAAgdIyuTqWlpYS7GaZ1d3Sope1SuJsBAAEEKQAA4ojVlqSDn74t3M0wzbXvvySCFIAIEhFBKicnRzabTUlJSZKk1atXa+7cuTp8+LBKSkrU2dmpjIwMbdy4UampqZLUZw0AAAAAhlPE/EZqy5YtqqurU11dnebOnSvDMFRUVKSSkhK53W65XC5VV1dLUp81AAAAABhuEROkrtTY2KikpCS5XC5JUkFBgfbu3dtvDQAAAACGW0QM7ZMuD+fz+/2aPXu2Vq1aJY/Ho/T09EDd4XDIMAy1trb2WbPb7eFoPgAAAIA4EhFBaufOnXI6nerq6tKGDRtUVlam22+/fdi3m5o6Zti3EW7RODMTAAAAEOkiIkg5nU5Jks1mU2FhoR566CHde++9ampqCqzT3Nwsq9Uqu90up9N5zZoZXm+7DMPf73rRHEbOnm0LdxOAflmtlrj4YgMAAMSOsP9G6uLFi2pru3yy7/f7tWfPHmVlZSk7O1sdHR06ePCgJKm2tlbz58+XpD5rAAAAADDcwn5Fyuv1asWKFfL5fDIMQ1OnTlVpaamsVquqqqpUWlraY4pzSX3WAAAAAGC4hT1ITZkyRc8991yvtVmzZqm+vt50DQAAAACGU9iH9gEAAABAtCFIAQAAAIBJBCkAAAAAMCnsv5ECAAAAYklXty9st8/p6OpW2/n3wrLteEOQAgAAAIaQLTFBd2zofTK14fbTtZ8VdxENDYb2AQAAAIBJBCkAAAAAMIkgBQAAAAAmEaQAAAAAwCSCFAAAAACYRJACAAAAAJMIUgAAAFdoaWnR/fffr7y8PN15551avny5mpubJUmHDx/WggULlJeXp6VLl8rr9Qae11cNQGwhSAEAAFzBYrFo2bJlcrvdqq+v15QpU1RdXS3DMFRUVKSSkhK53W65XC5VV1dLUp81ALGHIAUAAHAFu92uOXPmBB7PmDFDTU1NamxsVFJSklwulySpoKBAe/fulaQ+awBiT2K4GwAAABDJDMPQrl27lJOTI4/Ho/T09EDN4XDIMAy1trb2WbPb7UFtKzV1zJC3fyikpaWEuwkwIVr3V7S1myAFAADQh/Xr12vUqFFavHix9u/fP6zb8nrbZRj+XmvhPMk8e7YtbNseqGg7KR9KA91f4f7MIu3fmdVq6fPLDYIUAADANVRWVurEiRPatm2brFarnE6nmpqaAvXm5mZZrVbZ7fY+awBiD7+RAgAA6MWmTZvU2Niompoa2Ww2SVJ2drY6Ojp08OBBSVJtba3mz5/fbw1A7OGKFICY0dLSokcffVRvvfWWbDabrrvuOpWVlcnhcGj69OmaNm2arNbL3x9VVVVp+vTpkqQDBw6oqqpKPp9PN998syoqKjRy5MhwvhUAYfbGG29o+/btyszMVEFBgSRp8uTJqqmpUVVVlUpLS9XZ2amMjAxt3LhRkmS1Wq9ZAxB7CFIxrKu7K+xjXQeio6tTbee7wt0MRKH3pyt+f6atyspKVVdX65vf/Kaky98Ojx49usdzLly4oMcff1w7d+5UZmam1q5dqx07dmj58uUhbz+AyHHjjTfq6NGjvdZmzZql+vp60zUAsYUgFcNsiTbd/uTicDfDtP3Lf6Q2EaRgXm/TFe/atavP57z44ovKzs5WZmampMvTFa9Zs4YgBQAA+kSQAhCTPjhd8fvuuece+Xw+3XrrrVqxYoVsNttV0xWnp6fL4/GY2lakTlc81KLxCjdiC/8GAUQSghSAmPTB6Yol6YUXXpDT6VR7e7uKiopUU1OjRx55ZEi21dd0xVeK5hPBSJuWNtyieV9Gq2D+DfY3XTEADBVm7QMQc96frnjz5s2BySWcTqckacyYMbrrrrt06NChwPIPTlfc1NQUWBcAAOBaCFIAYkpv0xWfP39eHR0dkqTu7m653W5lZWVJkubOnas//OEPOn78uKTLE1LccccdYWk7AACIHgztAxAzrjVd8bJly1RSUiKLxaLu7m7NnDlTK1eulHT5ClVZWZkefPBBGYahrKwsrV27NpxvAwAARAGCFICY0dd0xX1NRzxv3jzNmzdvuJoFAABiEEP7AAAAAMAkghQAAAAAmESQAgAAAACTCFIAAAAAYBJBCgAAAABMIkgB/6+9e4+qqs7/P/7kInhBvlxEBbVWWhFpjchBnAGjoBlQuWdqlmleSzGbtNIu6KBmmg3jaGUWafXTWI3kwRDSMa/lLSaVTK2JrCZBUUFUFI9w+P3h8iyRixxSj8DrsZZreTafvT/v/Tn7fPbnvfdnnyMiIiIiYiUlUiIiIiIiIlZSIiUiIiIiImIlJVIiIiIiIiJWcrR1ACIiIiIi0ryZyivw8mp7w+stM5VzuuRcg9ZVIiUiIiIitbLVABd+3yBXGhcnRwf6zTbe8HqzX4rjdAPXVSIlIiIiIrWy1QAXft8gV+R60zNSIiIiIiIiVlIiJSIiIiIiYiUlUiIiIiIiIlZSIiUiIiIiImIlfdmENCtu7q1o4dj4DvsL5eWcLNa3FomIiIjcLBrfiFLkd2jh6EjmwVW2DsNqUXfF2zoEEREREbmMpvaJiIiIiIhYSYmUiIiIiIiIlZRIiYiIiIiIWEmJlIiIiIiIiJWUSImIiIiIiFhJiZSIiIiIiIiV9PXnIo2AqdyEl1dbW4dhtTLTeU6XmGwdhoiIiMg1p0RKpBFwcnTiz4ses3UYVvt34v/jNEqkREREpOnR1D4RERERERErKZESERERERGxkhIpERERERERK+kZKRERuSqz6Xyj/MKT8rIyik9fsHUYIiLSBCmREhGRq7J3cibnL6G2DsNqhnWbQYmUiIhcB5raJyIiIiIiYiUlUiIiIiIiIlZSIiUiIiIiImIlJVIiIiIiIiJWUiIlIiIiIiJiJSVSIiIiIiIiVlIiJSIiIiIiYiUlUiIiIiIiIlZSIiUiIiIiImIlJVIiIiIiIiJWUiIlIiIiIiJipUadSB06dIjBgwcTERHB4MGD+fnnn20dkog0UupPRORaUF8i0nw06kRq+vTpDB06lLVr1zJ06FCSkpJsHZKINFLqT0TkWlBfItJ8ONo6gIY6ceIE+/fvZ+nSpQBERUUxc+ZMioqK8PDwqNc27O3t6l1fqxatGxSnrXVo287WITSINe+NtfRe3lj1eS+v5/tdH7+3P7E2fvs2bRsUp605deho6xAa5HoeX3ovb6ybvT+5EWOTVk62Gbq1/z/bnTt/z3tqq/YCtVlD2KrNamuvq7WjXWVlZeX1COh627dvHy+88AJr1qyxLOvfvz+vv/463bt3t2FkItLYqD8RkWtBfYlI89Kop/aJiIiIiIjYQqNNpLy9vTl69CgVFRUAVFRUUFhYiLe3t40jE5HGRv2JiFwL6ktEmpdGm0h5enri5+dHZmYmAJmZmfj5+dV7DrKIyCXqT0TkWlBfItK8NNpnpADy8vKYOnUqp06dMw73pgAAFIBJREFUwtXVlblz59K1a1dbhyUijZD6ExG5FtSXiDQfjTqREhERERERsYVGO7VPRERERETEVpRIiYiIiIiIWEmJlIiIiIiIiJWUSImIiIiIiFhJiZSIiIiIiIiVlEg1AWFhYURFRWE2m6ss++GHH2wYldTXtGnTeP3116ssGzFiBCtWrLBRRNLc6BhsenReEGstWrQIX19fyzGyZ88eYmJiiIiIYOTIkZw4ccJSduXKlURHRxMbG0tCQgI5OTm2CtumrmyzyZMnExISgq+vL6WlpVXK+vr6WtosNjaW77//3hYh20xYWBiRkZGW/d+6dStQd5vVdQzeLJRINRFnz54lIyPD1mFIA7z44otkZ2ezd+9eANLS0rCzs+ORRx6xcWTSXOgYbJp0XpD6+u6779izZw+dOnUCwGw289xzz5GUlMTatWsxGAzMnz8fgOLiYl599VWWLl1KRkYGEyZMICkpyZbh28SVbQYwcODAOj9zaWlpZGRkkJGRga+v740I86byz3/+07L/ffv2BWpvs7qOwZuJEqkmIjExkUWLFmEymaos/+WXXxg+fDjR0dHEx8ezZcsWG0UotWnbti0zZ85k2rRpHDp0iLfffptZs2YxadIkBg4cSHR0NIsXLwYudiwzZswgMjKSmJgYhgwZYuPopSnQMdg06bwg9WEymUhOTmbGjBmWZfv27cPZ2RmDwQDAkCFD+PzzzwGorKyksrLScvfg9OnTdOzY8YbHbUs1tRnAH//4Rzw9PW0TVCNVW5vVdQzeTBxtHYBcGz169KB79+58/PHHDB8+3LJ8ypQpDBo0iIcffpgff/yRRx99lOzsbDw8PGwYrVwpODiYwMBABg4cyLRp03j55ZcZP348gYGBmEwmRowYwT333IO7uzs7d+4kKysLe3t7SkpKbB26NBE6BpsenRekPhYsWEBMTAydO3e2LCsoKMDHx8fy2sPDA7PZzMmTJ/Hw8CA5OZn4+HhcXV0xm8189NFHtgjdZmpqs/oYNmwYFRUV3HfffUycOBEnJ6frFOHNacqUKVRWVhIQEMCzzz6Lq6trrWXrOgbd3NxuRLj1ojtSTcgzzzzDu+++a7lKVFlZyYEDB3jooYcAuP322/Hz82PPnj22DFNqMWrUKBwcHOjfvz+7du1i1qxZxMbG8vDDD1NYWEheXh5dunShvLycl156CaPRaOuQpYnRMdj06Lwgddm9ezf79u1j6NCh9V7nzJkzLF++nJUrV7Jp0yamTp1KYmIilZWV1zHSm0dD2gxg06ZNfPrppyxfvpwff/yRN9988zpFeHNavnw5q1evJj09ncrKSpKTk20d0jWhO1JNSNeuXQkNDWXp0qW2DkUawN7eHjs7O8xmM3Z2dqxcuZIWLVpUK7dmzRp27tzJtm3bmD9/PqtWrcLLy8sGEUtTo2Ow6dF5Qery9ddfk5eXR3h4OABHjhxh1KhRDBs2jPz8fEu5oqIi7O3tcXNz4/PPP6dt27Z07doVgP79+zNt2jSKi4ubxV3N2tpszpw5hISE1Lqet7c3AC4uLjz88MPN7jN5af+dnJwYOnQoTz311FXL13YM3kx0R6qJmThxIitWrKC0tBQ7Ozv8/PxYtWoVAHl5eRw8eJCePXvaOEqpi4uLCwEBASxZssSyrKCggGPHjlFUVMS5c+fo27cvU6ZMoW3btvzvf/+zYbTSFOkYbFp0XpDajB07li+//JINGzawYcMGOnbsSGpqKqNHj6asrMzybXxpaWlERkYC0LlzZ/bv32/5BrUdO3bg4uKCu7u7zfbjRqqtzepKokpKSigrKwOgvLyctWvX4ufnd6NCtrmzZ89y+vRp4OJd8aysrKvuf48ePWo9Bm8muiPVxHTs2JHY2Fjef/99AObPn09SUhLLli3D0dGRefPmNYsrRo3d/PnzmTNnDtHR0QC0adOG2bNnU1ZWxiuvvEJ5ebllnrUGQHI96BhsOnReEGvZ29szb948pk+fzvnz5+nUqZPlJxJ69OjB6NGjeeyxx2jRogVOTk4sWLAAOzs7G0dte4mJieTm5gIQGRnJnXfeSWpqKj/99BNJSUnY2dlRXl6Ov78/kyZNsnG0N86JEyeYOHEiFRUVmM1munXrxvTp04Ha26yuY/BmYlfZXCa1ioiIiIiIXCOa2iciIiIiImIlJVIiIiIiIiJWUiIlIiIiIiJiJSVSIiIiIiIiVlIiJSIiIiIiYiUlUtKo+Pv7X/ffrNm5cyf33Xdfg9b99NNPeeSRR65xRCLNR05ODhEREbYOo04DBgxg586dACxcuJApU6Y0aDtTp04lJSXlWoYmIk3Ub7/9hq+vL+Xl5bYORS6jRKqZCQsLY9u2bfUqO2zYMP71r39d54isq3/37t106dLFRhGJSH2MGjWKBQsWVFu+fv16goOD6xwIGAwG1q5dez3D+93WrFlDUFCQrcMQESsNGzaMwMBATCaTrUORJkKJlFw3FRUVtg5BRGwgPj6e1atXc+XPFK5evZro6GgcHfVb8CJyY/3222/k5ORgZ2fHF198UWdZjV+kvpRINWOXpqHNnTuXwMBAwsLC2Lx5MwApKSnk5OSQnJyMv78/ycnJAOTl5fHEE0/Qu3dvIiIiyMrKsmxv6tSpTJ8+nTFjxtCzZ0927txJWFgYqampREdHExAQwDPPPMP58+cBKCkpYdy4cfTp04fAwEDGjRvHkSNH6qzf19eXX375BYDTp0/z/PPP06dPHx544AHeeustzGbzVfcNID09nX79+uHv7094eDhpaWn1bjdfX18+/PBDwsPDCQoKYu7cuZZ6rzRr1ixCQ0Pp1asXCQkJ5OTkWP62cOFCJk2axPPPP4+/vz8DBgzg22+/rXccIjerBx98kJMnT1Y53ktKSti4cSNxcXGYTCZmz55NSEgIISEhzJ4923KF+MqptQUFBSQmJtKnTx+CgoIsfQHAypUr6devH4GBgYwaNYrDhw/XGM+lKTHp6emEhoYSGBjIxx9/TG5uLtHR0RgMhirb/fXXX3n88ccJCgoiKCiIyZMnc+rUKcvf63tn/9K+LF68mKCgIMLCwli9enWNZevqD+HilfR//OMfDBkyBH9/f0aOHElRUdFVYxCRi4xGI3/4wx+Ij4/HaDRW+VtN45ejR48yceJE+vTpQ1hYGB9++KGlfG5uLoMHD8ZgMBASEkJycnKdd7lycnIYMmQIBoOB0NBQPv30U6DucUxFRQVz584lKCiI8PDwKmOYS+u++OKLhISE0LdvX1JSUpQA2oASqWYuNzeX2267jR07djB69GheeuklKisr+etf/4rBYCApKYndu3eTlJTE2bNnGTlyJFFRUWzbto2UlBT+9re/8eOPP1q2l5mZyZNPPsk333xDQEAAANnZ2bz33nt88cUXfP/995YOxGw2k5CQwMaNG9m4cSPOzs6WwUxN9V9p5syZnD59mvXr1/PRRx+RkZFBenr6VfcNwNPTk3feeYdvvvmGOXPmMGfOHL777rt6t9u///1v0tPTWbVqFRs2bKhS7+XuuecejEYju3btIioqikmTJlkSSYANGzYwYMAAcnJyCAsLY+bMmfWOQeRm1bJlS/r161dlsJKdnU3Xrl256667ePvtt9m7dy8ZGRmsXr2ab7/9lrfeeqvadioqKhg3bhw+Pj5s2LCBLVu20L9/f+DiNMF33nmHRYsWsX37dgICApg8eXKdce3du5d169aRkpLCq6++yuLFi1m2bBlr1qwhOzubXbt2AVBZWcm4cePYunUr2dnZHDlyhIULFzaoLY4fP05xcTFbt27ltddeIykpiZ9++qlaubr6w0syMzOZM2cO27dv58KFC7z//vsNikmkOcrIyCA6Opro6Gi+/PJLjh8/XuXvl49f/P39eeqpp/D19WXLli188MEHfPDBB2zduhUAe3t7pk2bxo4dO0hLS2P79u2sWLGixnoPHz7MmDFjeOyxx9i+fTtGoxE/Pz+g7nHMJ598wsaNGzEajaSnp/P5559X2e7UqVNxdHRk3bp1GI1GvvrqK5s+jtFcKZFq5nx8fBg0aBAODg7Ex8dz7Nixap3LJZs2baJTp0489NBDODo6cvfddxMREVHlwx0eHk5AQAD29vY4OzsDF6+kdujQATc3Nx544AEOHDgAgLu7OxEREbRq1QoXFxeeeuopvv7663rFXVFRQVZWFpMnT8bFxYXOnTvzxBNPVLnaW9e+3X///dxyyy3Y2dnRu3dvgoODq1w9v5oxY8bg5uaGj48Pjz/+OJmZmTWWi42Nxd3dHUdHR0aOHInJZOLQoUOWvwcEBBAaGoqDgwOxsbEcPHiw3jGI3Mzi4uJYu3at5cKB0WgkPj4egM8++4wJEybg6emJh4cHEyZMqPFOTW5uLoWFhTz//PO0bt0aZ2dnDAYDAGlpaYwdO5Zu3brh6OjIk08+yYEDB2q9KwUwYcIEnJ2dCQkJoXXr1kRFReHp6UmHDh0wGAzs378fgFtvvZXg4GCcnJzw8PDgiSeeqHffVJNJkybh5ORE7969CQ0NJTs7u1qZ+vSHCQkJ3HbbbbRs2ZLIyEhLXyoidcvJySE/P59+/frRo0cPunTpUu28ffn45YcffqCoqIjExEScnJzo0qULgwYNsszC6dGjBz179sTR0ZHOnTszePDgWvuIzMxM/vSnPxEVFUWLFi1wd3fHz8/vquOY7Oxshg8fjre3N25ubowbN86yzePHj7N582ZefPFFWrdujaenJyNGjGDNmjXXqQWlNpqo3sy1a9fO8v9WrVoBcPbs2RrLHj58mNzcXMtABi4mNDExMZbX3t7e1dbz8vKqUkdhYSEA586dY86cOWzdupWSkhIASktLqaiowMHBoc64i4uLuXDhAj4+PpZlPj4+HD16tF77tnnzZt58801+/vlnzGYzZWVl3HnnnXXWebnL97NTp06WfbpSamoqK1eupLCwEDs7O86cOUNxcXGNMbZs2ZLz589TXl6uZ0ik0TMYDLi7u7N+/Xruuecevv32WxYtWgRAYWFhtc9uTZ+hgoICfHx8avw85Ofn8+qrrzJ37lzLssrKSo4ePUqnTp1qjMnT09Pyf2dn52qvL/UPx48fZ/bs2eTk5FBaWkplZSWurq5WtsBFrq6utG7d2vK6tn2tT394ZV9aW18tIlUZjUaCg4Px8PAAICoqilWrVjFixAhLmcvP64cPH6awsLDaeOfS60OHDvHaa6+xb98+zp07R0VFBd27d6+x7oKCAm655ZZqy682jiksLKwS0+Xl8vPzKS8vJyQkxLLMbDbXOAaT60ujNak3b29vAgMDWbp06TXZ3vvvv8+hQ4f45JNP8PLy4sCBA8TFxVV7QL0m7u7utGjRgvz8fG6//XbgYmfVoUOHq65rMpl4+umnmTt3LuHh4bRo0YLx48fXq95LCgoKuOOOO4CLHVr79u2rlcnJyeG9995j2bJl3HHHHdjb2xMYGGhVPSKNWWxsLEajkUOHDhESEmK5cNC+fXvy8/Mtn6GCgoIaP0Pe3t4UFBTUeHHB29ubJ598ssqFnGvl73//O3Z2dnz22We4ubmxfv36atPs6uvUqVOcPXvWkkxd3ndc7vf0hyJSu7KyMrKzszGbzQQHBwMXxwGnTp3i4MGD3HXXXdXW8fb2pnPnzqxbt67Gbc6YMYO7776bN954AxcXF5YtW1brt416e3uTm5tbbfnVxjFeXl4UFBRYyl/+/44dO+Lk5MSOHTt04dXGNLVPatWuXbsqv9l0//338/PPP2M0Grlw4QIXLlwgNzeXvLy8Bm2/tLQUZ2dnXF1dOXnypOVqdW31X87BwYHIyEhSUlI4c+YMhw8fZunSpfUaVJlMJkwmEx4eHjg6OrJ582a++uorq2JPTU2lpKSEgoICPvzwQ8tzG1fun4ODAx4eHpSXl7No0SLOnDljVT0ijVlcXBzbt2/nk08+IS4uzrJ8wIABvP322xQVFVFUVMSbb75JdHR0tfXvvfdevLy8eOONNzh79iznz5/nP//5DwBDhgxhyZIl/Pe//wUuPnhd05S5higtLaV169a0bduWo0eP8t577/2u7S1cuBCTyUROTg6bNm0iMjKyxjrr6g9FpGHWr1+Pg4MDa9aswWg0YjQaycrKwmAwVPvSiUvuvfde2rRpw5IlSygrK6OiooIffvjBkhCVlpbSpk0b2rRpQ15eHh9//HGt9UdHR7Nt2zaysrIoLy+nuLiYAwcOXHUc069fPz766COOHDlCSUkJS5YssWyzffv2BAcH89prr3HmzBnMZjO//vqr5TlPuXGUSEmtHn/8cdauXUtgYCCzZs3CxcWF1NRUsrKy6Nu3LyEhIcyfP7/Bv8cwfPhwzp8/T58+fRg8eDB9+/ats/4rvfLKK7Rq1YoHH3yQoUOHEhUVxUMPPXTVel1cXHj55Zd55plnCAwMJDMzk7CwMKtiDw8PJyEhgbi4OO6//34GDhxYrcylb9KJiIggLCwMZ2dn3XaXZqVz5874+/tz7tw5wsPDLcvHjx9Pjx49iImJISYmhu7duzN+/Phq6zs4OLB48WJ++eUXHnjgAe677z5LsvTnP/+Z0aNH8+yzz9KrVy+ioqLYsmXLNYk7MTGR/fv3YzAYGDt2LH/5y18avK127drh6upK3759mTJlCjNmzKBbt27Vyl2tPxSRhlm1ahUJCQn4+Pjg5eVl+ffoo4/y2Wef1fi7dpf6noMHDxIeHk6fPn14+eWXLRdDX3jhBTIzM+nVqxevvPJKjRdTL/Hx8eHdd99l6dKl9O7dm7i4OMvz0HWNYwYNGkRISAixsbHEx8dX64fmzZvHhQsX6N+/P4GBgTz99NMcO3bsWjWb1JNdpeYNiFjF19eXdevWceutt9o6FBG5ie3cuZPnnnvumiV4IiJyc9EdKRERERERESspkRIREREREbGSpvaJiIiIiIhYSXekRERERERErKRESkRERERExEpKpERERERERKykREpERERERMRKSqRERERERESs9P8Ba304xLagem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 (2).png"/>
          <p:cNvPicPr>
            <a:picLocks noChangeAspect="1"/>
          </p:cNvPicPr>
          <p:nvPr/>
        </p:nvPicPr>
        <p:blipFill>
          <a:blip r:embed="rId2"/>
          <a:stretch>
            <a:fillRect/>
          </a:stretch>
        </p:blipFill>
        <p:spPr>
          <a:xfrm>
            <a:off x="64809" y="665018"/>
            <a:ext cx="9014381" cy="4478481"/>
          </a:xfrm>
          <a:prstGeom prst="rect">
            <a:avLst/>
          </a:prstGeom>
        </p:spPr>
      </p:pic>
    </p:spTree>
    <p:extLst>
      <p:ext uri="{BB962C8B-B14F-4D97-AF65-F5344CB8AC3E}">
        <p14:creationId xmlns:p14="http://schemas.microsoft.com/office/powerpoint/2010/main" val="9518230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960D29-62E0-4799-9FD5-36D206067F34}"/>
              </a:ext>
            </a:extLst>
          </p:cNvPr>
          <p:cNvSpPr>
            <a:spLocks noGrp="1"/>
          </p:cNvSpPr>
          <p:nvPr>
            <p:ph type="title"/>
          </p:nvPr>
        </p:nvSpPr>
        <p:spPr>
          <a:xfrm>
            <a:off x="311700" y="223285"/>
            <a:ext cx="8520600" cy="552892"/>
          </a:xfrm>
        </p:spPr>
        <p:txBody>
          <a:bodyPr/>
          <a:lstStyle/>
          <a:p>
            <a:r>
              <a:rPr lang="en-US" dirty="0"/>
              <a:t>         Analysis based on time of call duration</a:t>
            </a:r>
          </a:p>
          <a:p>
            <a:endParaRPr lang="en-US" dirty="0"/>
          </a:p>
        </p:txBody>
      </p:sp>
      <p:pic>
        <p:nvPicPr>
          <p:cNvPr id="3" name="Picture 3" descr="Chart, bar chart, box and whisker chart&#10;&#10;Description automatically generated">
            <a:extLst>
              <a:ext uri="{FF2B5EF4-FFF2-40B4-BE49-F238E27FC236}">
                <a16:creationId xmlns="" xmlns:a16="http://schemas.microsoft.com/office/drawing/2014/main" id="{786D7FA5-DAD5-41A3-ACE9-2D5062B41C1B}"/>
              </a:ext>
            </a:extLst>
          </p:cNvPr>
          <p:cNvPicPr>
            <a:picLocks noChangeAspect="1"/>
          </p:cNvPicPr>
          <p:nvPr/>
        </p:nvPicPr>
        <p:blipFill>
          <a:blip r:embed="rId2"/>
          <a:stretch>
            <a:fillRect/>
          </a:stretch>
        </p:blipFill>
        <p:spPr>
          <a:xfrm>
            <a:off x="191607" y="744280"/>
            <a:ext cx="8537723" cy="4263656"/>
          </a:xfrm>
          <a:prstGeom prst="rect">
            <a:avLst/>
          </a:prstGeom>
        </p:spPr>
      </p:pic>
    </p:spTree>
    <p:extLst>
      <p:ext uri="{BB962C8B-B14F-4D97-AF65-F5344CB8AC3E}">
        <p14:creationId xmlns:p14="http://schemas.microsoft.com/office/powerpoint/2010/main" val="8951768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28F3D7-ED34-4997-BC57-C5FA79C1953B}"/>
              </a:ext>
            </a:extLst>
          </p:cNvPr>
          <p:cNvSpPr>
            <a:spLocks noGrp="1"/>
          </p:cNvSpPr>
          <p:nvPr>
            <p:ph type="title"/>
          </p:nvPr>
        </p:nvSpPr>
        <p:spPr>
          <a:xfrm>
            <a:off x="216007" y="136680"/>
            <a:ext cx="8520600" cy="572700"/>
          </a:xfrm>
        </p:spPr>
        <p:txBody>
          <a:bodyPr/>
          <a:lstStyle/>
          <a:p>
            <a:r>
              <a:rPr lang="en-US" dirty="0"/>
              <a:t>                   Analysis based on cost</a:t>
            </a:r>
          </a:p>
          <a:p>
            <a:endParaRPr lang="en-US" dirty="0"/>
          </a:p>
        </p:txBody>
      </p:sp>
      <p:pic>
        <p:nvPicPr>
          <p:cNvPr id="3" name="Picture 3" descr="Chart, box and whisker chart&#10;&#10;Description automatically generated">
            <a:extLst>
              <a:ext uri="{FF2B5EF4-FFF2-40B4-BE49-F238E27FC236}">
                <a16:creationId xmlns="" xmlns:a16="http://schemas.microsoft.com/office/drawing/2014/main" id="{6CB2D8C2-CC04-432A-B571-2465EB8768CB}"/>
              </a:ext>
            </a:extLst>
          </p:cNvPr>
          <p:cNvPicPr>
            <a:picLocks noChangeAspect="1"/>
          </p:cNvPicPr>
          <p:nvPr/>
        </p:nvPicPr>
        <p:blipFill>
          <a:blip r:embed="rId2"/>
          <a:stretch>
            <a:fillRect/>
          </a:stretch>
        </p:blipFill>
        <p:spPr>
          <a:xfrm>
            <a:off x="85725" y="701749"/>
            <a:ext cx="8820150" cy="4351197"/>
          </a:xfrm>
          <a:prstGeom prst="rect">
            <a:avLst/>
          </a:prstGeom>
        </p:spPr>
      </p:pic>
    </p:spTree>
    <p:extLst>
      <p:ext uri="{BB962C8B-B14F-4D97-AF65-F5344CB8AC3E}">
        <p14:creationId xmlns:p14="http://schemas.microsoft.com/office/powerpoint/2010/main" val="22459729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91E110-3E4E-4574-9C06-5F653C448279}"/>
              </a:ext>
            </a:extLst>
          </p:cNvPr>
          <p:cNvSpPr>
            <a:spLocks noGrp="1"/>
          </p:cNvSpPr>
          <p:nvPr>
            <p:ph type="title"/>
          </p:nvPr>
        </p:nvSpPr>
        <p:spPr>
          <a:xfrm>
            <a:off x="226639" y="0"/>
            <a:ext cx="8520600" cy="572700"/>
          </a:xfrm>
        </p:spPr>
        <p:txBody>
          <a:bodyPr/>
          <a:lstStyle/>
          <a:p>
            <a:r>
              <a:rPr lang="en-US" dirty="0"/>
              <a:t>            Analysis based on Total calls</a:t>
            </a:r>
          </a:p>
          <a:p>
            <a:endParaRPr lang="en-US" dirty="0"/>
          </a:p>
        </p:txBody>
      </p:sp>
      <p:pic>
        <p:nvPicPr>
          <p:cNvPr id="5" name="Picture 4" descr="download (3).png"/>
          <p:cNvPicPr>
            <a:picLocks noChangeAspect="1"/>
          </p:cNvPicPr>
          <p:nvPr/>
        </p:nvPicPr>
        <p:blipFill>
          <a:blip r:embed="rId2"/>
          <a:stretch>
            <a:fillRect/>
          </a:stretch>
        </p:blipFill>
        <p:spPr>
          <a:xfrm>
            <a:off x="191386" y="542260"/>
            <a:ext cx="8718697" cy="4601240"/>
          </a:xfrm>
          <a:prstGeom prst="rect">
            <a:avLst/>
          </a:prstGeom>
        </p:spPr>
      </p:pic>
    </p:spTree>
    <p:extLst>
      <p:ext uri="{BB962C8B-B14F-4D97-AF65-F5344CB8AC3E}">
        <p14:creationId xmlns:p14="http://schemas.microsoft.com/office/powerpoint/2010/main" val="8531673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50D1C8-BF02-49A2-8845-DA7E87F9DF05}"/>
              </a:ext>
            </a:extLst>
          </p:cNvPr>
          <p:cNvSpPr>
            <a:spLocks noGrp="1"/>
          </p:cNvSpPr>
          <p:nvPr>
            <p:ph type="title"/>
          </p:nvPr>
        </p:nvSpPr>
        <p:spPr>
          <a:xfrm>
            <a:off x="258537" y="221741"/>
            <a:ext cx="8520600" cy="572700"/>
          </a:xfrm>
        </p:spPr>
        <p:txBody>
          <a:bodyPr/>
          <a:lstStyle/>
          <a:p>
            <a:r>
              <a:rPr lang="en-US" dirty="0"/>
              <a:t>   </a:t>
            </a:r>
            <a:r>
              <a:rPr lang="en-US" sz="2400" dirty="0"/>
              <a:t>Analysis based on Number of voice mail messages</a:t>
            </a:r>
          </a:p>
          <a:p>
            <a:endParaRPr lang="en-US" dirty="0"/>
          </a:p>
        </p:txBody>
      </p:sp>
      <p:pic>
        <p:nvPicPr>
          <p:cNvPr id="4" name="Picture 3" descr="download (4).png"/>
          <p:cNvPicPr>
            <a:picLocks noChangeAspect="1"/>
          </p:cNvPicPr>
          <p:nvPr/>
        </p:nvPicPr>
        <p:blipFill>
          <a:blip r:embed="rId2"/>
          <a:stretch>
            <a:fillRect/>
          </a:stretch>
        </p:blipFill>
        <p:spPr>
          <a:xfrm>
            <a:off x="871870" y="869561"/>
            <a:ext cx="7017488" cy="3946987"/>
          </a:xfrm>
          <a:prstGeom prst="rect">
            <a:avLst/>
          </a:prstGeom>
        </p:spPr>
      </p:pic>
    </p:spTree>
    <p:extLst>
      <p:ext uri="{BB962C8B-B14F-4D97-AF65-F5344CB8AC3E}">
        <p14:creationId xmlns:p14="http://schemas.microsoft.com/office/powerpoint/2010/main" val="8729360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32D330-C2E2-45E3-9473-B83C474064A1}"/>
              </a:ext>
            </a:extLst>
          </p:cNvPr>
          <p:cNvSpPr>
            <a:spLocks noGrp="1"/>
          </p:cNvSpPr>
          <p:nvPr>
            <p:ph type="title"/>
          </p:nvPr>
        </p:nvSpPr>
        <p:spPr/>
        <p:txBody>
          <a:bodyPr/>
          <a:lstStyle/>
          <a:p>
            <a:r>
              <a:rPr lang="en-US"/>
              <a:t>   Combine effect of features variable on Churn</a:t>
            </a:r>
          </a:p>
          <a:p>
            <a:endParaRPr lang="en-US" dirty="0"/>
          </a:p>
        </p:txBody>
      </p:sp>
      <p:pic>
        <p:nvPicPr>
          <p:cNvPr id="3" name="Picture 3" descr="Chart, box and whisker chart&#10;&#10;Description automatically generated">
            <a:extLst>
              <a:ext uri="{FF2B5EF4-FFF2-40B4-BE49-F238E27FC236}">
                <a16:creationId xmlns="" xmlns:a16="http://schemas.microsoft.com/office/drawing/2014/main" id="{E72EBA03-171F-4486-9A6A-7F64137E65B9}"/>
              </a:ext>
            </a:extLst>
          </p:cNvPr>
          <p:cNvPicPr>
            <a:picLocks noChangeAspect="1"/>
          </p:cNvPicPr>
          <p:nvPr/>
        </p:nvPicPr>
        <p:blipFill>
          <a:blip r:embed="rId2"/>
          <a:stretch>
            <a:fillRect/>
          </a:stretch>
        </p:blipFill>
        <p:spPr>
          <a:xfrm>
            <a:off x="438150" y="1018926"/>
            <a:ext cx="7353300" cy="3696199"/>
          </a:xfrm>
          <a:prstGeom prst="rect">
            <a:avLst/>
          </a:prstGeom>
        </p:spPr>
      </p:pic>
    </p:spTree>
    <p:extLst>
      <p:ext uri="{BB962C8B-B14F-4D97-AF65-F5344CB8AC3E}">
        <p14:creationId xmlns:p14="http://schemas.microsoft.com/office/powerpoint/2010/main" val="4476403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273" y="264272"/>
            <a:ext cx="8520600" cy="572700"/>
          </a:xfrm>
        </p:spPr>
        <p:txBody>
          <a:bodyPr/>
          <a:lstStyle/>
          <a:p>
            <a:r>
              <a:rPr lang="en-IN" sz="2000" dirty="0"/>
              <a:t>             Analysis based on Total day minutes and Voice mail plan</a:t>
            </a:r>
            <a:endParaRPr lang="en-US" sz="2000" dirty="0"/>
          </a:p>
        </p:txBody>
      </p:sp>
      <p:sp>
        <p:nvSpPr>
          <p:cNvPr id="1026" name="AutoShape 2" descr="data:image/png;base64,iVBORw0KGgoAAAANSUhEUgAAAmsAAAF5CAYAAADAum3pAAAABHNCSVQICAgIfAhkiAAAAAlwSFlzAAALEgAACxIB0t1+/AAAADh0RVh0U29mdHdhcmUAbWF0cGxvdGxpYiB2ZXJzaW9uMy4yLjIsIGh0dHA6Ly9tYXRwbG90bGliLm9yZy+WH4yJAAAgAElEQVR4nO3de3gU9aHG8Xd3QxIw9xAgXIQDCkZRUKKIImAgEC4t2GqhVEEUsVAhBw4gckmEiCGB6hErIlpQFOTgBWjiJQioCC0WjiBFwIKVgCZAyA0Cue7u+YO6mgMJC2Z3Jtnv53l8HnZmduZddg1vfjP7G4vT6XQKAAAApmQ1OgAAAABqRlkDAAAwMcoaAACAiVHWAAAATIyyBgAAYGKUNQAAABOjrAEAAJiYn9EBPK2w8KwcDqaSAwAA5mW1WhQeftVF1zX4suZwOClrAACg3uI0KAAAgIlR1gAAAEyMsgYAAGBilDUAAAATo6wBAACYGGUNAADAxChrAAAAJkZZAwAAMDHKGgAAgIl57Q4GEyZM0HfffSer1aomTZpozpw5iomJUVxcnPz9/RUQECBJmjp1qu666y5J0p49e5SUlKTy8nK1atVKCxcuVGRkpLciAwAAGM7idDq9ci+mM2fOKDg4WJK0adMmvfDCC1q3bp3i4uK0dOlSdezYsdr2DodDAwYMUGpqqmJjY7VkyRIdO3ZMqampl3Xc/PwSbjcFAABMzWq1KDIy6KLrvDay9kNRk6SSkhJZLJZat9+3b58CAgIUGxsrSRoxYoT69u172WUNAABfsX37Vm3b9qlXjlVcXCRJCg0N88rxevbsrTvv7OWVY5mNV2/kPmvWLG3fvl1Op1OvvPKKa/nUqVPldDrVrVs3TZkyRSEhIcrNzVXLli1d20RERMjhcKioqEhhYd75YAAAgIsrLi6W5L2y5su8dhr0p9avX6/33ntPL7/8snJzcxUdHa2KigrNnz9fZ8+e1aJFi5SVlaV33nlHy5Ytcz2vS5cu+vTTTylrAAAY7IknnpAkznh5gVdH1n4wbNgwJSUlqbCwUNHR0ZIkf39/jRw5UuPHj5ckRUdHKycnx/WcgoICWa3Wyy5qXLMGAEDdq6y0S5Ly8s4YnKRhqO2aNa9M3XH27Fnl5ua6Hm/ZskWhoaEKCAjQmTPn32Sn06n3339fMTExkqTOnTurrKxMu3btkiStWbNGCQkJ3ogLAABgGl4ZWSstLVViYqJKS0tltVoVGhqqpUuXKj8/XxMnTpTdbpfD4VCHDh2UnJwsSbJarUpPT1dycnK1qTsAAAB8iSHXrHkTp0EBAKh7aWkpkqTHH59jcJKGwfDToAAAALgylDUAAAATo6wBAACYGGUNAADAxChrAAAAJkZZAwAAMDHKGgAAgIlR1gAAAEyMsgYAAGBilDUAAAATo6wBAACYGGUNAADAxChrAAAAJkZZAwAAMDHKGgAAgIlR1gAAAEyMsgYAAGBilDUAAAATo6wBAACYGGUNAADAxChrAAAAJkZZAwAAMDHKGgAAgIn5GR0AV2b79q3atu1TrxyruLhIkhQaGuaV40lSz569deedvbx2PAAAzIqRNVxScXGxiouLjY4BAIBPYmStnrrzzl5eG3lKS0uRJD3++ByvHA8AAPyIkTUAAAATo6wBAACYGGUNAADAxChrAAAAJkZZAwAAMDHKGgAAgIlR1gAAAEzMa/OsTZgwQd99952sVquaNGmiOXPmKCYmRt9++61mzJihoqIihYWFKS0tTe3atZOkWtcBAAD4Aq+VtbS0NAUHB0uSNm3apJkzZ2rdunVKTk7WyJEjNXToUG3YsEFJSUlauXKlJNW6DqjPGvLtwrhVGADULa+dBv2hqElSSUmJLBaL8vPztX//fg0ZMkSSNGTIEO3fv18FBQW1rgPgPm4XBgD1m1dvNzVr1ixt375dTqdTr7zyinJzc9W8eXPZbDZJks1mU7NmzZSbmyun01njuoiICG/GBuoctwsDALjLq2Vt/vz5kqT169crPT1diYmJHj9mZGSQx4/R0DVqdL4wR0UFX2JLmBHvHwBP4GeL9xhyI/dhw4YpKSlJLVq00IkTJ2S322Wz2WS323Xy5ElFR0fL6XTWuO5y5OeXyOFweuiV+IbKSrskKS/vjMFJcCV4/wB4Aj9b6pbVaqlxgMkr16ydPXtWubm5rsdbtmxRaGioIiMjFRMTo8zMTElSZmamYmJiFBERUes6AAAAX+GVkbXS0lIlJiaqtLRUVqtVoaGhWrp0qSwWi5588knNmDFDS5YsUUhIiNLS0lzPq20dAACAL/BKWWvatKnWrl170XUdOnTQW2+9ddnrAAAAfIEh16wBAMypIc8BKDEPIOonbjcFADAEcwAC7mFkDQDgwhyAgPkwsgYAAGBilDUAAAATo6wBAACYGGUNAADAxChrAAAAJkZZAwAAMDHKGgAAgIlR1gAAAEyMsgYAAGBilDUAAAATo6wBAACYGGUNAADAxChrAAAAJkZZAwAAMDHKGgAAgIlR1gAAAEzMz+gAAAA0VKtXr9SxY9lGx/CIo0fPv660tBSDk3hGmzZtNXLkKKNjSKKsAQDgMceOZevI4YNqEdTw/rltIockqez4YYOT1L3jJVVGR6im4X16AAAwkRZBfhpzU4TRMXAZVuwtMDpCNVyzBgAAYGKUNQAAABOjrAEAAJgYZQ0AAMDEKGsAAAAmRlkDAAAwMcoaAACAiVHWAAAATIyyBgAAYGKUNQAAABOjrAEAAJiYV+4NWlhYqOnTp+vo0aPy9/dX27ZtNW/ePEVERKhTp07q2LGjrNbzvTE9PV2dOnWSJG3ZskXp6emy2+264YYblJqaqsaNG3sjMgAAgCl4ZWTNYrFo7NixysrKUkZGhtq0aaNFixa51q9Zs0YbNmzQhg0bXEXt7NmzmjNnjpYuXaqPPvpIV111lf785z97Iy4AAIBpeKWshYWFqXv37q7HXbt2VU5OTq3P2bp1qzp37qx27dpJkkaMGKEPPvjAkzEBAABMxyunQX/K4XDozTffVFxcnGvZAw88ILvdrl69emnixIny9/dXbm6uWrZs6dqmZcuWys3N9XZcAAAAQ3m9rKWkpKhJkya6//77JUmffPKJoqOjVVJSomnTpumFF17Q5MmT6+x4kZFBdbYvX9WokU2SFBUVbHASXAneP5iVL3w2GzWyqczoELgijRrZTPPZ9GpZS0tLU3Z2tpYuXer6QkF0dLQkKSgoSPfdd59WrFjhWv7555+7npuTk+Pa9nLk55fI4XDWQXrfVVlplyTl5Z0xOAmuBO8fzMoXPps/vEbUP5WVdq9+Nq1WS40DTF6buuOZZ57Rvn379MILL8jf31+SVFxcrLKy879zVFVVKSsrSzExMZKku+66S//4xz905MgRSee/hDBw4EBvxQUAADAFr4ysHTp0SC+99JLatWunESNGSJJat26tsWPHKikpSRaLRVVVVbr55puVmJgo6fxI27x58/Too4/K4XAoJiZGs2bN8kZcAAAA0/BKWbv22mv19ddfX3RdRkZGjc/r16+f+vXr56lYAAAApscdDAAAAEyMsgYAAGBilDUAAAATo6wBAACYGGUNAADAxChrAAAAJuZWWSsoKNDZs2clSXa7Xe+8847WrVsnh8Ph0XAAAAC+zq2y9uijjyo7O1uS9Oyzz2r58uV69dVXtWDBAo+GAwAA8HVulbUjR464bgP1l7/8RS+//LJee+01vf/++x4NBwAA4OvcuoOB1WpVZWWlvv32WwUHB6tly5ZyOByuU6MAAADwDLfKWq9evZSYmKiioiINGjRIknT48GE1b97co+EAAAB8nVtlbf78+Vq3bp38/Pw0dOhQSVJhYaEmTpzo0XAAAAC+zq2y5u/vr+HDh8vhcOjUqVNq1qyZunfv7ulsAADUa8XFRSosqdKKvQVGR8FlOF5SpfDiIqNjuLj1BYPTp0/rv/7rv3TTTTepf//+kqTNmzfr2Wef9Wg4AAAAX+fWyFpycrJCQkK0ZcsWDR48WJJ08803Ky0tTZMnT/ZoQAAA6qvQ0DAFlJ7SmJsijI6Cy7Bib4ECQ8OMjuHiVln729/+ps8++0yNGjWSxWKRJEVERCg/P9+j4QAAAHydW6dBg4ODVVhYWG1ZTk6OoqKiPBIKAAAA57lV1u677z5NmjRJO3bskMPh0O7du/X4449rxIgRns4HAADg09w6DfrII48oICBA8+bNU1VVlWbOnKnhw4dr9OjRns4HAADg09wqa6dOndLo0aMvKGd5eXmcCgUAAPAgt06DDhgw4KLLf/hmKAAAADzDrbLmdDovWFZSUuL6ZigAAAA8o9bToL1795bFYlF5ebn69OlTbV1RUREja//P6tUrdexYttEx6tzRo+dfU1paisFJPKNNm7YaOXKU0TEAALioWsvawoUL5XQ6NW7cOKWnp7uWWywWRUZGqn379h4PWJ8cO5atrw8dli3QPBPp1QWH3SZJOnzslMFJ6p69zDy3EwEA4GJqLWu33XabJGnHjh1q3LixVwLVd7bAMDVp29foGHDTuezNRkcAAKBWbn0bdNmyZTWuS0xMrLMwAAAAqM6tsnb8+PFqj/Py8rRz507169fPI6EAAABwnltlLTU19YJlW7du1XvvvVfngQAAAPAjt8raxfTs2VOTJ0+uyywAgIvgm+b1U5s2bY2OgAbCrbJ27Nixao9LS0uVmZmp6Ohoj4QCAPyIb5rXP3zTHHXJrbIWHx8vi8Ximhy3cePGiomJ0YIFCzwaDvCWhjpyIfnG6IUvzJPHN83rF75pjrrkVlk7ePCgp3MAhjp2LFtHDh9Ui6ArvjLAtJrIIUkqO37Y4CR173hJldERAMDjLvtfJofDUe2x1erWHasA02sR5KcxN0UYHQOXYcXeAqMjAIDHuVXWvvrqK82bN09ff/21ysvLJZ2/X6jFYtGBAwcu+fzCwkJNnz5dR48elb+/v9q2bat58+YpIiJCe/bsUVJSksrLy9WqVSstXLhQkZGRklTrOgAAAF/g1rDYjBkz1L17d73zzjvatGmTNm3apM2bN2vTpk1uHcRisWjs2LHKyspSRkaG2rRpo0WLFsnhcGjatGlKSkpSVlaWYmNjtWjRIkmqdR0AAICvcKusff/995o8ebI6dOigVq1aVfvPHWFhYerevbvrcdeuXZWTk6N9+/YpICBAsbGxkqQRI0boww8/lKRa1wEAAPgKt8pafHy8tm3bVicHdDgcevPNNxUXF6fc3Fy1bNnStS4iIkIOh0NFRUW1rgMAAPAVbl2zVl5erscee0zdunVT06ZNq61LT0+/rAOmpKSoSZMmuv/++/XRRx9d1nOvRGRkkMeP8YNGjWxeOxbqzg/vW5nBOXBlGjWyKSoq2OgYHsXPlvqJny31m5l+trhV1q655hpdc801P/tgaWlpys7O1tKlS2W1WhUdHa2cnBzX+oKCAlmtVoWFhdW67nLk55fI4XD+7OzuqKy0e+U4qFu8b/VbZaVdeXlnjI7hUXxG6yfet/rN2z9brFZLjQNMbpW1xx577GeHeOaZZ7Rv3z4tW7ZM/v7+kqTOnTurrKxMu3btUmxsrNasWaOEhIRLrgMAAPAVNZa1nTt36tZbb5Uk/e1vf6txBz169LjkQQ4dOqSXXnpJ7dq104gRIyRJrVu31gsvvKD09HQlJydXm55DOj9/W03rAAAAfEWNZW3u3LnKzMyUJM2aNeui21gsFm3efOlbalx77bX6+uuvL7rulltuUUZGxmWvAwAA8AU1lrUfipokbdmyxSthAAAAUB33igIAADAxt2/k/vTTT+vgwYM6d+6cpB9vN7Vv3z6PBgQAAPBlbpW1KVOmqH///po9e7YCAwM9nQkAAAD/5lZZO3XqlBITE2WxWDydBwAAAD/h1jVrw4YN41uZAAAABnBrZG3cuHEaPny4XnrpJUVGRlZbt3LlSo8EAwAAgJtlbdKkSWrdurXi4+MVEBDg6UwAAAD4N7fK2oEDB/T555+7bhMFAAAA73DrmrXY2Fh98803ns4CAACA/8etkbXWrVvroYceUnx8/AXXrCUmJnokWH1UXFwke1mRzmVf+hZcMAd7WZGKi/0UGhpmdBQAAC7KrbJWVlamPn36qLKyUsePH/d0JgAAAPybW2UtNTXV0zkahNDQMOWdrlKTtn2NjgI3ncvezKgaAMDUuDcoAACAiVHWAAAATMyt06BAQ1dcXKTCkiqt2FtgdBRchuMlVQovLjI6BgB4FCNrAAAAJubWyNrQoUN1zz33aMiQIWratKmnMwFeFxoapoDSUxpzU4TRUXAZVuwtUCBfEAHQwLk1svaHP/xBu3btUr9+/TR27FhlZGSovLzc09kAAAB8nlsja/3791f//v1VVFSkDz74QKtXr9bcuXMVHx+vX/7yl+rRo4encwKAz2LC7fqHCbdRly7rCwZhYWG655571KRJE73yyivauHGjdu3aJavVquTkZN1xxx2eygkAAOCT3CprTqdT27Zt04YNG/TJJ5+oa9euGjdunOLj4xUYGKisrCxNmzZN27dv93ReAPA5TLhd/zDhNuqSW2WtZ8+eCg8P19ChQzVt2jQ1b9682voBAwbojTfe8EhAAAAAX+ZWWVu6dKluvPHGWrd5/fXX6yQQAAAAfuRWWfuhqJWUlKiwsLDaujZt2tR9KgAAAEhys6wdPnxYU6dO1cGDB2WxWOR0OmWxWCRJBw4c8GhAAAAAX+bWPGtz585V9+7d9fe//11BQUHauXOnhg8frgULFng6HwAAgE9zq6wdPHhQU6dOVUhIiJxOp4KDgzV9+nQ999xzns4HAADg09wqawEBAaqqqpIkhYeHKycnRw6HQ0VF3EAZAADAk9y6Zq1bt2764IMP9Ktf/UoDBgzQI488In9/f91+++2ezgcAAODT3CprPz3dOWXKFF1zzTU6d+6chg0b5rFgAAAAuMzbTUmS1WqlpAEAAHhJjWVt2rRpruk5apOenl6ngQAAAPCjGsta27ZtXX8uLCzUunXrdPfdd6tVq1bKycnRxx9/rHvuuccrIQEAqK+Ol1Rpxd4Co2PUuZIKhyQpyN+t7yrWK8dLqtTO6BA/UWNZe+yxx1x/fvjhh7Vs2TLFxsa6lu3atUsvvvii2wdKS0tTVlaWvv/+e2VkZKhjx46SpLi4OPn7+ysgIECSNHXqVN11112SpD179igpKUnl5eVq1aqVFi5cqMjIyMt7hQAAGKRNm7aX3qieOnk0W5LUtEXDe43tZK73zq1r1vbs2aMuXbpUW9alSxft3r3b7QP17dtXo0aN0u9+97sL1i1evNhV3n7gcDg0bdo0paamKjY2VkuWLNGiRYuUmprq9jEBADDSyJGjjI7gMWlpKZKkxx+fY3CShs+tscvrr79ezzzzjMrKyiRJZWVlevbZZxUTE+P2gWJjYxUdHe329vv27VNAQIBrNG/EiBH68MMP3X4+AABAQ+DWyFpqaqqmTp2q2NhYhYSE6PTp0+rcubMWLVpUJyGmTp0qp9Opbt26acqUKQoJCVFubq5atmzp2iYiIsI1EW9YWFidHBcAAMDs3CprrVu31po1a5Sbm6uTJ08qKiqqWpH6OVatWqXo6GhVVFRo/vz5mjdvXp2VQEmKjAyqs31dSqNGNq8dC3Xnh/etzOAcuDKNGtkUFRVsdAyP4mdL/dTQP5s/fC4b8ms0i8uaZy06OvqyTmW6u09J8vf318iRIzV+/HjX8pycHNd2BQUFslqtlz2qlp9fIofDWXeBa1FZaffKcVC3eN/qt8pKu/Lyzhgdw6P4jNZPDf2z+cPnsiG/Rm+yWi01DjBd9qS4dencuXOy2+0KDg6W0+nU+++/77oOrnPnziorK9OuXbsUGxurNWvWKCEhwci4AGAYe1mRzmVvNjpGnXJUnR/PtvoFGpyk7tnLiiQ1NToGGgivlbWnnnpKGzdu1KlTpzRmzBiFhYVp6dKlmjhxoux2uxwOhzp06KDk5GRJ5++UkJ6eruTk5GpTdwCArzHTFAJ16ei/p364uk1DLDVNG+z7Bu/zWlmbPXu2Zs+efcHy9evX1/icW265RRkZGZ6MVef47bd+4bdf1AcNdfoHpn4A3FNjWTt27JhbO2jTpk2dhanvGupvUb7w2++xY9nMMl4PmW2WcQDwhBrLWnx8vCwWi5zOmi/Ot1gsOnDggEeC1Uf89lt/rV690ugIHsMs4wBQv9VY1g4ePOjNHIChGmrRlnyjbANAQ9bwzosAAAA0IG59waCqqkqrV6/Wzp07VVhYWO3U6KpVqzwWDgAAwNe5NbKWmpqq//mf/1FsbKy++uor9e/fX/n5+br99ts9nQ8AAMCnuVXWNm7cqJdfflmjR4+WzWbT6NGj9cILL+jzzz/3dD4AAACf5lZZKysrc90WKjAwUKWlperQoYP279/v0XAAAAC+zq1r1jp06KB//OMfuummm9S5c2c9//zzCgoKUvPmzT2dDwAAwKe5NbI2c+ZM2Ww2SdKMGTO0f/9+ffzxx0pJSfFoOAAAAF/n1shadHS0oqKiJEnt2rXTq6++KknKy8vzWDAAAAC4ObI2YMCAiy4fPHhwnYYBAABAdW6VtYvdcqqkpEQWi6XOAwEAAOBHtZ4G7d27tywWi8rLy9WnT59q64qKihhZAwAA8LBay9rChQvldDo1btw4paenu5ZbLBZFRkaqffv2Hg8IAADgy2ota7fddpskaceOHWrcuLFXAgEAAOBHbl2z5ufnp8WLF6tv37668cYb1bdvXy1evFgVFRWezgcAAODT3Jq6Y+HChdq7d6/mzp2rli1bKicnR0uWLFFJSYlmzpzp6YwAAAA+y62y9uGHH2rDhg0KDw+XJLVv317XX3+9hg4dSlkDAADwoCueuqO25QAAAKgbtZa1zMxMSVJCQoLGjx+vzz77TN988422bt2qP/zhDxo4cKBXQgIAAPiqWk+DJiUlaciQIZo2bZpefPFFzZs3TydPnlSzZs00ePBgTZgwwVs5AQAAfFKtZe2H05z+/v5KTExUYmKiV0IBAADgvFrLmsPh0I4dO2q9Nq1Hjx51HgoAAADn1VrWKioqNGvWrBrLmsVi0ebNmz0SDAAAAJcoa40bN6aMAQAAGMitqTsAAABgjFrLGvOoAQAAGKvWsrZ7925v5QAAAMBFcBoUAADAxChrAAAAJkZZAwAAMDHKGgAAgIl5paylpaUpLi5OnTp10j//+U/X8m+//VbDhw/XgAEDNHz4cB05csStdQAAAL7CK2Wtb9++WrVqlVq1alVteXJyskaOHKmsrCyNHDlSSUlJbq0DAADwFV4pa7GxsYqOjq62LD8/X/v379eQIUMkSUOGDNH+/ftVUFBQ6zoAAABfUuvtpjwpNzdXzZs3l81mkyTZbDY1a9ZMubm5cjqdNa6LiIgwKjIAAIDXGVbWvCUyMsjoCPVeo0bnS3NUVLDBSXAleP9gVnw26zfeP+8xrKxFR0frxIkTstvtstlsstvtOnnypKKjo+V0Omtcd7ny80vkcHDbrJ+jstIuScrLO2NwElwJ3j+YFZ/N+o33r25ZrZYaB5gMm7ojMjJSMTExyszMlCRlZmYqJiZGERERta4DAADwJV4ZWXvqqae0ceNGnTp1SmPGjFFYWJjee+89Pfnkk5oxY4aWLFmikJAQpaWluZ5T2zoAAABf4ZWyNnv2bM2ePfuC5R06dNBbb7110efUtg4AAMBXcAcDAAAAE6OsAQAAmBhlDQAAwMQoawAAACZGWQMAADAxyhoAAICJUdYAAABMjLIGAABgYpQ1AAAAEzPsRu4AAPPZvn2rtm371CvHOno0W5KUlpbileNJUs+evXXnnb28djygLlDWAACGCA0NNToCUC9Q1gAALnfe2YuRJ8BkuGYNAADAxChrAAAAJkZZAwAAMDHKGgAAgIlR1gAAAEyMsgYAAGBilDUAAAATo6wBAACYGGUNAADAxChrAAAAJkZZAwAAMDHKGgAAgIlR1gAAAEyMsgYAAGBilDUAAAATo6wBAACYGGUNAADAxChrAAAAJkZZAwAAMDHKGgAAgIlR1gAAAEzMz+gAkhQXFyd/f38FBARIkqZOnaq77rpLe/bsUVJSksrLy9WqVSstXLhQkZGRBqcFAADwHlOUNUlavHixOnbs6HrscDg0bdo0paamKjY2VkuWLNGiRYuUmppqYEoAAADvMu1p0H379ikgIECxsbGSpBEjRujDDz80OBUAAIB3mWZkberUqXI6nerWrZumTJmi3NxctWzZ0rU+IiJCDodDRUVFCgsLMzApgCvhdDpVUlKs0tISORx2o+P4PD8/f4WHR8lmM80/AwBqYIr/S1etWqXo6GhVVFRo/vz5mjdvnuLj4+tk35GRQXWyH1/WqJFNkhQVFWxwElwJs7x/2dnZcjodatYsWjabnywWi6F5fJnT6dSZM8U6d65Q7du3NzoO6imz/GzxBaYoa9HR0ZIkf39/jRw5UuPHj9eoUaOUk5Pj2qagoEBWq/WyR9Xy80vkcDjrNK+vqaw8PwqSl3fG4CQNx/btW7Vt26deOdbRo9mSpKlTp3vleD179tadd/a6YPnp0yVq3ry1JKvsdqck/r80UuPGwTpxopD/r3HF+LehblmtlhoHmAy/Zu3cuXM6c+b8G+10OvX+++8rJiZGnTt3VllZmXbt2iVJWrNmjRISEoyMCtRLoaGhCg0NNTqGJKcsFsN/5ODfGNkE6g/DR9by8/M1ceJE2e12ORwOdejQQcnJybJarUpPT1dycnK1qTuAhuDOO3tddPQJ7vvyy91asCBFb775rtFRanT//b/RlCnTdcstsfrzn1/S999/p6SklMvez/z5TyoqqpnGjZvggZQAzM7wstamTRutX7/+outuueUWZWRkeDkRAG+ZMmWirr/+Bo0d+/tqyz/77BMtXJiqd999T35+F/8x1aXLzaYuapL0xhtrjY4AoAHgnAQAwwwcOFhZWR/I6ax+/VpW1vuKj0+osagBgC+hrAEwTK9efXT6dJG+/HK3a9np06f1179uU0LCYFVUVOi55/6ooUMTNHRogp577o+qqKiQJH3xxS7dc88g10UiSH8AABE1SURBVPNOnDiumTOnaciQfho0qK+eeSbNtS4zc4N+97t7lZBwt6ZMeUzHj+deNE9ubo569ozVe+/9Rb/61WAlJNyt9evf1oEDX2n06BFKSOhTbb/ff/+dJk36vQYN6qvBg/tq7tzZrmtwJenee3+hnTs/v+Tfww+vZeXK5Ro8uK/uvfcX2rjxg4tue/r0aU2f/p8aMqSfEhLu1vTp/6mTJ0+41j/22Di9/PKLGj/+IcXH99LkyX9QUVHRJTMAMC/KGgDDBAQEKi4uXh9++J5r2ZYtH+nqq9vp2ms7auXK5frqq3/o1VdX69VX39SBA1/ptdf+fMF+7Ha7pk+frBYtWuittzK0bt376tt3gKTzp1Rff32F5s9fqMzMj3TTTV315JOzas21f/8+vfnmu5o3L1WLFz+jlSuX67//e4lef32ttmzZpN27/1fS+S9FPfDAg1q//gO98cbbOnnyhJYvX3ZFfxcFBfkqLi7SunUfaNasJ5WePl9Hjx65YDun06FBg36ht9/O1LvvZsrfP0DPPptebZuPPvpQTzyRrMzMjaqsrNSbb75+RZkAmANlDYChEhKG6JNPNqu8vFySlJX1ngYOHCxJ2rjxA40ZM1bh4REKDw/XmDGPKCvr/Qv2ceDAV8rPz9OECYlq3LixAgIC1KVLV0nS+vXv6oEHHlS7dv8hPz8/jRr1kA4d+rrG0TVJevDBsQoICNBtt92uwMDG6tdvgMLDIxQV1UxdunTVoUNfS5Jat26jW2+9Xf7+/goPD9fw4b/Tnj3/e8V/F2PHjpe/v79uvrmbevToqS1bNl2wTWhomPr06avAwEA1aXKVRo9+SLt3f1Ftm0GDfqGrr27rKsOHDv3zijMBMB4XhAAwVJcuXRUaGqbPPvtEMTE3aP/+rzR//vlvfp86dUrNm0e7tm3RIlqnTuVdsI8TJ06oefPoi17jduJErp577o/605/+27XM6ZTy8k6qRYvoC7aXpPDwCNefAwIC/t/jQJ07d07S+dGw555bpC+/3KNz587J6XQoODjkMv8GzgsODlbjxo1dj2t6rWVlZVq8+I/6/PO/uU65njt3Vna7XTbb+UlKIyOburYPDAxUaem5K8oEwBwoa/WUEZOqpqVd/pQDV6qmiVXRMCUkDNaHH76no0ez1b17D0VEREqSmjZtqhMnctW+fQdJ569La9o06oLnN2/eXCdOHFdVVdUFha1Zs+YaNeoh9e8/sM5zv/TSC5IsWrlyjUJCQrV16ycXnJJ015kzZ1RaWuoqbCdOHHe97p9as+YNHT2arWXLXlVkZFMdOvS1xoz53QVf0gDQcHAaFJdknklV0VAlJAzWrl1/V0bGeiUkDHEt79dvgF57bbkKCwtVVFSkFStevmjpiom5QZGRTbV06Z9UWlqq8vJy7d27R5I0dOiv9frrK/Svf30jSSopKbno6cUrce7cOTVp0kRXXRWkvLyTevPNlT9rf3/+80uqrKzUl1/u1l//+pnuvrvfRY55VgEBgQoKCtbp08Vavvzln3VMAObHyFo9xaSqaEiio1uqc+ebdPjwIfXs+ePnevToh3Xu3Fk9+OAISdLdd/fT6NEPX/B8m82mtLRn9dxzC/XrXw+RxSLFxyfoppu6qnfvu1Vaek5PPjlTx48fV1BQkGJjb1Nc3IVF6HKNGfOInnoqWQkJfdSqVRsNGDBIa9euvqJ9RUREKjg4WMOGJSggIFBTpz6htm3bXbDdb34zUk8+OUtDhvRTZGSURoz4nT777JOf90IAmJrF2cDHzrk3KGAOx49nq0WLtkbHMKUvvtillJQkrVt34ZcnPIn3BD/HD5fGPP74HIOTNAymvjcoAAAAakZZAwAAMDHKGgAY7JZbYr1+ChRA/UFZAwAAMDHKGgAAgIlR1gAAAEyMsgYAAGBilDUAAAAT4w4GABqUBekLVFhUXOf7DQ8L1YzpM2rd5umn5yosLFwTJkxyLUtMnKA+feJ0zz331nkmAL6BsgagQSksKlZZeI+632/h3y65zaRJ/6UxY0aqd+843XBDZ61f/44sFmnYsF/XeR4AvoOyBgB1JCgoSNOnz1Rq6lw9/fQirVy5XEuWvKI5cx7XiRPHVV5ern79BmjUqIfkcDj0zDPp+uKLnWrUyF9NmjTWiy8uN/olADAhyhoA1KFbb71dXbveokceGaWJE6dowYIUPfjgWHXteosqKyuVmDheMTHXKzQ0TLt379Ibb7wlq9Wq06dPGx0dgElR1gCgjv32tw9o8+aP1Ldvfy1c+LSKiopc686dO6sjR45o4MAhqqqq0oIFKbrllljdccddBiYGYGaUNQCoY1arVVarRU6nQxaLRa+8slJ+fhf+uH399bXavft/tWvX3/Xii89r+fI3FBnZ1IDEAMyMqTsAwEOaNLlKXbrcrDfeeNW17MSJ48rPP6XCwkKVlZWpe/ce+v3vH1NQUJBycr43LiwA02JkDQA8KCkpRYsXP6NRo4ZLOl/gnngiSWVlZUpLe0p2u112u123336HbrjhRoPTAjAjyhqABiU8LNStaTauZL/uio5uqffe2yxJioxsqrlzn77odsuXv1En2QA0bJQ1AA3KpSauBYD6hmvWAAAATIyyBgAAYGKUNQAAABOjrAEAAJgYZQ0AAMDEKGsAUIfuvfcXeuCB38jhcFRb9q9/HTYwFYD6jKk7ADQozy1KUUlxQZ3vNyg0QolT57i1bWlpqbKy3tfAgUPqPAcA32P6svbtt99qxowZKioqUlhYmNLS0tSuXTujYwEwqZLiAj3Qvu73+/q/3C+ADz00TsuXv6x+/QaoUaNGruXffXfs3zd2L5TNZtO4cX/Q7bffUfdhATQopj8NmpycrJEjRyorK0sjR45UUlKS0ZEAoFbXXRejTp2u07p1b1dbPnfubMXHD9Brr63RnDkpSkmZo8LCQoNSAqgvTD2ylp+fr/3792vFihWSpCFDhiglJUUFBQWKiIgwOB0A1GzcuPGaOPH3GjJkqCTJ6ZQOH/6nBg36pSTpP/6jva65ppO++uof6tmzl5FR0YBs375V27Z96pVjHT2aLUlKS0vxyvF69uytO+/0zf9XTF3WcnNz1bx5c9lsNkmSzWZTs2bNlJub63ZZi4wM8mREAG46edIqPz/TD+bXyt38NptV7du31x139NRbb63+9zKLax9W6/n9WCznlxv192K1WhUVFWzIseEZISGN1aiRzSvHiow8/++wt44XEtLYZz+vpi5rdSE/v0QOh9PoGIDPczgcqqpyXHpDE3M3v91+/rWOGfOIHn74AdntdjkcTl1zTUdlZPxFgwf/UkeOfKvDh/+p667rbNjfi8PhUF7eGUOODc+48cZbdeONtxodw2Ma8ufVarXUOMBk6rIWHR2tEydOyG63y2azyW636+TJk4qOjjY6GgBcUrNmzTVgwCCtWfOGJCk5+SktXPi01q5dLZvNptmz5yk8PNzglADMztRlLTIyUjExMcrMzNTQoUOVmZmpmJgYrlcDUKOg0IjL+ubm5ezXHW+/nVHt8WOP/acee+w/XY+fe+7FOs0FoOGzOJ1OU58j/OabbzRjxgydPn1aISEhSktLU/v27n8vn9OggDkcP56tFi3aGh0DP8F7AphHvT0NKkkdOnTQW2+9ZXQMAAAAQ9Tvr2YBAAA0cJQ1AAAAE6OsAfASi5zO+j11R0Ni8suVAfwEZQ2AV/j7B6qo6JSqqiopCgZzOp06e/a0/Pz8jY4CwA2m/4IBgIYhPDxKJSXFKig4IYfDbnQcn+fn56/w8CijYwBwA2UNgFdYLBYFB4cpODjM6CgAUK9wGhQAAMDEKGsAAAAm1uBPg1qtFqMjAAAA1Kq2vmL6200BAAD4Mk6DAgAAmBhlDQAAwMQoawAAACZGWQMAADAxyhoAAICJUdYAAABMjLIGAABgYpQ1AAAAE6OsAQAAmFiDv90UfE9cXJz8/f0VEBAgSerevbtmzpxZ47ZLly5Vx44dvRkRQD113333qaKiQpWVlTpy5IiuvfZaSdL111+v1NRUg9OhoaKsoUFavHgxBQxAnXvrrbckSd99951+/etfa8OGDdXWV1VVyc+Pf1pRt/hEocHLyMjQypUrVVlZKUl6/PHH1aNHjwu2+9Of/qTMzEwFBATIYrFo5cqVCgkJ0ZdffqlFixbp7NmzkqRJkyapT58+3nwJAEwsLi5OgwYN0o4dO9SxY0fFxsbqk08+0eLFiyVJ7777brXHy5Yt08aNG2W329W8eXOlpKQoKirKyJcAk6OsoUGaNGmS6zToo48+qrVr18pisehf//qXHnzwQW3durXa9kVFRXr11Ve1bds2BQYGqqSkRIGBgTp9+rSSk5O1bNkyNWvWTCdPntS9996rzMxMhYSEGPHSAJhQSUmJ3n77bUnny1lNNmzYoGPHjmnt2rWyWq1avXq1FixYoD/+8Y/eiop6iLKGBumnp0H37t2rhx9+WCdOnJCfn59OnTqlvLy8ar/JBgcH6+qrr9b06dPVs2dP9enTR0FBQdq9e7e+++47PfLII65tLRaLsrOzdeONN3r9dQEwp2HDhrm13ZYtW7Rv3z7dc889kiS73a6goCBPRkMDQFlDgzdlyhTNmDFD/fr1k8PhUJcuXVReXl5tG5vNprVr1+qLL77Qjh079Ktf/UqvvPKKnE6nOnXqpFWrVhmUHkB90KRJE9efbTabHA6H6/FPf944nU6NHz9e9957r1fzoX5j6g40eGfOnFHr1q0lSe+8844qKiou2KakpEQFBQW67bbbNGnSJHXs2FGHDh3SzTffrOzsbO3YscO17d69e+V0Or2WH0D90rZtW3399deqqKhQRUWFsrKyXOvi4uK0evVqFRcXS5IqKip08OBBo6KinmBkDQ3eE088oQkTJig0NFR33XWXwsLCLtimpKREEydOVFlZmZxOp66//nr1799fAQEBWrJkiRYuXKinn35alZWVatOmjZYuXSqLxWLAqwFgdl27dlWPHj00ePBgNWvWTNddd53y8vIknT9dWlRUpPvvv1/S+ZG23/72t7ruuuuMjAyTszgZIgAAADAtToMCAACYGGUNAADAxChrAAAAJkZZAwAAMDHKGgAAgIlR1gDg355//nlNnTrV6BgAUA3zrAHwORkZGVqxYoW+/fZbXXXVVbruuuv0+9//3uhYAHBRlDUAPmXFihVatmyZ5s6dq549e6pRo0b67LPPtHnz5mq3DPq5qqqq5OfHj1gAPx+T4gLwGWfOnFGvXr309NNPa+DAgResf/7553X48GEFBAToo48+UsuWLbVgwQLdeOONkqROnTpp48aNatu2rSRpxowZat68uSZPnqzPP/9c06ZN0/3336/XXntNd9xxh66++upa9wcA7uCaNQA+Y/fu3SovL1d8fHyN22zZskWDBw/Wrl27FBcXp5SUFLf3f+rUKRUXF+vjjz92Pe/n7A8AJMoaAB9SVFSk8PDwWk9PduvWTb1795bNZtPQoUMv6ybbVqtVkyZNkr+/vwIDA3/2/gBAoqwB8CFhYWEqLCxUVVVVjds0bdrU9efAwECVl5fXuv1PhYeHKyAgoM72BwASZQ2AD7n55pvl7++vTZs2XdHzGzdurNLSUtfjvLy8austFsvPygcAF0NZA+AzgoODNWnSJM2bN0+bNm1SaWmpKisr9emnnyo9Pf2Sz7/uuuuUmZkpu92urVu3aufOnV5IDcDXUdYA+JSHHnpIM2bM0JIlS9SjRw/16dNHq1atUr9+/S753FmzZunjjz9WbGysMjIy3HoOAPxcTN0BAABgYoysAQAAmBhlDQAAwMQoawAAACZGWQMAADAxyhoAAICJUdYAAABMjLIGAABgYpQ1AAAAE6OsAQAAmNj/AYKmI8dFE6bn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ata:image/png;base64,iVBORw0KGgoAAAANSUhEUgAAAmsAAAF5CAYAAADAum3pAAAABHNCSVQICAgIfAhkiAAAAAlwSFlzAAALEgAACxIB0t1+/AAAADh0RVh0U29mdHdhcmUAbWF0cGxvdGxpYiB2ZXJzaW9uMy4yLjIsIGh0dHA6Ly9tYXRwbG90bGliLm9yZy+WH4yJAAAgAElEQVR4nO3de3gU9aHG8Xd3QxIw9xAgXIQDCkZRUKKIImAgEC4t2GqhVEEUsVAhBw4gckmEiCGB6hErIlpQFOTgBWjiJQioCC0WjiBFwIKVgCZAyA0Cue7u+YO6mgMJC2Z3Jtnv53l8HnZmduZddg1vfjP7G4vT6XQKAAAApmQ1OgAAAABqRlkDAAAwMcoaAACAiVHWAAAATIyyBgAAYGKUNQAAABOjrAEAAJiYn9EBPK2w8KwcDqaSAwAA5mW1WhQeftVF1zX4suZwOClrAACg3uI0KAAAgIlR1gAAAEyMsgYAAGBilDUAAAATo6wBAACYGGUNAADAxChrAAAAJkZZAwAAMDHKGgAAgIl57Q4GEyZM0HfffSer1aomTZpozpw5iomJUVxcnPz9/RUQECBJmjp1qu666y5J0p49e5SUlKTy8nK1atVKCxcuVGRkpLciAwAAGM7idDq9ci+mM2fOKDg4WJK0adMmvfDCC1q3bp3i4uK0dOlSdezYsdr2DodDAwYMUGpqqmJjY7VkyRIdO3ZMqampl3Xc/PwSbjcFAABMzWq1KDIy6KLrvDay9kNRk6SSkhJZLJZat9+3b58CAgIUGxsrSRoxYoT69u172WUNAABfsX37Vm3b9qlXjlVcXCRJCg0N88rxevbsrTvv7OWVY5mNV2/kPmvWLG3fvl1Op1OvvPKKa/nUqVPldDrVrVs3TZkyRSEhIcrNzVXLli1d20RERMjhcKioqEhhYd75YAAAgIsrLi6W5L2y5su8dhr0p9avX6/33ntPL7/8snJzcxUdHa2KigrNnz9fZ8+e1aJFi5SVlaV33nlHy5Ytcz2vS5cu+vTTTylrAAAY7IknnpAkznh5gVdH1n4wbNgwJSUlqbCwUNHR0ZIkf39/jRw5UuPHj5ckRUdHKycnx/WcgoICWa3Wyy5qXLMGAEDdq6y0S5Ly8s4YnKRhqO2aNa9M3XH27Fnl5ua6Hm/ZskWhoaEKCAjQmTPn32Sn06n3339fMTExkqTOnTurrKxMu3btkiStWbNGCQkJ3ogLAABgGl4ZWSstLVViYqJKS0tltVoVGhqqpUuXKj8/XxMnTpTdbpfD4VCHDh2UnJwsSbJarUpPT1dycnK1qTsAAAB8iSHXrHkTp0EBAKh7aWkpkqTHH59jcJKGwfDToAAAALgylDUAAAATo6wBAACYGGUNAADAxChrAAAAJkZZAwAAMDHKGgAAgIlR1gAAAEyMsgYAAGBilDUAAAATo6wBAACYGGUNAADAxChrAAAAJkZZAwAAMDHKGgAAgIlR1gAAAEyMsgYAAGBilDUAAAATo6wBAACYGGUNAADAxChrAAAAJkZZAwAAMDHKGgAAgIn5GR0AV2b79q3atu1TrxyruLhIkhQaGuaV40lSz569deedvbx2PAAAzIqRNVxScXGxiouLjY4BAIBPYmStnrrzzl5eG3lKS0uRJD3++ByvHA8AAPyIkTUAAAATo6wBAACYGGUNAADAxChrAAAAJkZZAwAAMDHKGgAAgIlR1gAAAEzMa/OsTZgwQd99952sVquaNGmiOXPmKCYmRt9++61mzJihoqIihYWFKS0tTe3atZOkWtcBAAD4Aq+VtbS0NAUHB0uSNm3apJkzZ2rdunVKTk7WyJEjNXToUG3YsEFJSUlauXKlJNW6DqjPGvLtwrhVGADULa+dBv2hqElSSUmJLBaL8vPztX//fg0ZMkSSNGTIEO3fv18FBQW1rgPgPm4XBgD1m1dvNzVr1ixt375dTqdTr7zyinJzc9W8eXPZbDZJks1mU7NmzZSbmyun01njuoiICG/GBuoctwsDALjLq2Vt/vz5kqT169crPT1diYmJHj9mZGSQx4/R0DVqdL4wR0UFX2JLmBHvHwBP4GeL9xhyI/dhw4YpKSlJLVq00IkTJ2S322Wz2WS323Xy5ElFR0fL6XTWuO5y5OeXyOFweuiV+IbKSrskKS/vjMFJcCV4/wB4Aj9b6pbVaqlxgMkr16ydPXtWubm5rsdbtmxRaGioIiMjFRMTo8zMTElSZmamYmJiFBERUes6AAAAX+GVkbXS0lIlJiaqtLRUVqtVoaGhWrp0qSwWi5588knNmDFDS5YsUUhIiNLS0lzPq20dAACAL/BKWWvatKnWrl170XUdOnTQW2+9ddnrAAAAfIEh16wBAMypIc8BKDEPIOonbjcFADAEcwAC7mFkDQDgwhyAgPkwsgYAAGBilDUAAAATo6wBAACYGGUNAADAxChrAAAAJkZZAwAAMDHKGgAAgIlR1gAAAEyMsgYAAGBilDUAAAATo6wBAACYGGUNAADAxChrAAAAJkZZAwAAMDHKGgAAgIlR1gAAAEzMz+gAAAA0VKtXr9SxY9lGx/CIo0fPv660tBSDk3hGmzZtNXLkKKNjSKKsAQDgMceOZevI4YNqEdTw/rltIockqez4YYOT1L3jJVVGR6im4X16AAAwkRZBfhpzU4TRMXAZVuwtMDpCNVyzBgAAYGKUNQAAABOjrAEAAJgYZQ0AAMDEKGsAAAAmRlkDAAAwMcoaAACAiVHWAAAATIyyBgAAYGKUNQAAABOjrAEAAJiYV+4NWlhYqOnTp+vo0aPy9/dX27ZtNW/ePEVERKhTp07q2LGjrNbzvTE9PV2dOnWSJG3ZskXp6emy2+264YYblJqaqsaNG3sjMgAAgCl4ZWTNYrFo7NixysrKUkZGhtq0aaNFixa51q9Zs0YbNmzQhg0bXEXt7NmzmjNnjpYuXaqPPvpIV111lf785z97Iy4AAIBpeKWshYWFqXv37q7HXbt2VU5OTq3P2bp1qzp37qx27dpJkkaMGKEPPvjAkzEBAABMxyunQX/K4XDozTffVFxcnGvZAw88ILvdrl69emnixIny9/dXbm6uWrZs6dqmZcuWys3N9XZcAAAAQ3m9rKWkpKhJkya6//77JUmffPKJoqOjVVJSomnTpumFF17Q5MmT6+x4kZFBdbYvX9WokU2SFBUVbHASXAneP5iVL3w2GzWyqczoELgijRrZTPPZ9GpZS0tLU3Z2tpYuXer6QkF0dLQkKSgoSPfdd59WrFjhWv7555+7npuTk+Pa9nLk55fI4XDWQXrfVVlplyTl5Z0xOAmuBO8fzMoXPps/vEbUP5WVdq9+Nq1WS40DTF6buuOZZ57Rvn379MILL8jf31+SVFxcrLKy879zVFVVKSsrSzExMZKku+66S//4xz905MgRSee/hDBw4EBvxQUAADAFr4ysHTp0SC+99JLatWunESNGSJJat26tsWPHKikpSRaLRVVVVbr55puVmJgo6fxI27x58/Too4/K4XAoJiZGs2bN8kZcAAAA0/BKWbv22mv19ddfX3RdRkZGjc/r16+f+vXr56lYAAAApscdDAAAAEyMsgYAAGBilDUAAAATo6wBAACYGGUNAADAxChrAAAAJuZWWSsoKNDZs2clSXa7Xe+8847WrVsnh8Ph0XAAAAC+zq2y9uijjyo7O1uS9Oyzz2r58uV69dVXtWDBAo+GAwAA8HVulbUjR464bgP1l7/8RS+//LJee+01vf/++x4NBwAA4OvcuoOB1WpVZWWlvv32WwUHB6tly5ZyOByuU6MAAADwDLfKWq9evZSYmKiioiINGjRIknT48GE1b97co+EAAAB8nVtlbf78+Vq3bp38/Pw0dOhQSVJhYaEmTpzo0XAAAAC+zq2y5u/vr+HDh8vhcOjUqVNq1qyZunfv7ulsAADUa8XFRSosqdKKvQVGR8FlOF5SpfDiIqNjuLj1BYPTp0/rv/7rv3TTTTepf//+kqTNmzfr2Wef9Wg4AAAAX+fWyFpycrJCQkK0ZcsWDR48WJJ08803Ky0tTZMnT/ZoQAAA6qvQ0DAFlJ7SmJsijI6Cy7Bib4ECQ8OMjuHiVln729/+ps8++0yNGjWSxWKRJEVERCg/P9+j4QAAAHydW6dBg4ODVVhYWG1ZTk6OoqKiPBIKAAAA57lV1u677z5NmjRJO3bskMPh0O7du/X4449rxIgRns4HAADg09w6DfrII48oICBA8+bNU1VVlWbOnKnhw4dr9OjRns4HAADg09wqa6dOndLo0aMvKGd5eXmcCgUAAPAgt06DDhgw4KLLf/hmKAAAADzDrbLmdDovWFZSUuL6ZigAAAA8o9bToL1795bFYlF5ebn69OlTbV1RUREja//P6tUrdexYttEx6tzRo+dfU1paisFJPKNNm7YaOXKU0TEAALioWsvawoUL5XQ6NW7cOKWnp7uWWywWRUZGqn379h4PWJ8cO5atrw8dli3QPBPp1QWH3SZJOnzslMFJ6p69zDy3EwEA4GJqLWu33XabJGnHjh1q3LixVwLVd7bAMDVp29foGHDTuezNRkcAAKBWbn0bdNmyZTWuS0xMrLMwAAAAqM6tsnb8+PFqj/Py8rRz507169fPI6EAAABwnltlLTU19YJlW7du1XvvvVfngQAAAPAjt8raxfTs2VOTJ0+uyywAgIvgm+b1U5s2bY2OgAbCrbJ27Nixao9LS0uVmZmp6Ohoj4QCAPyIb5rXP3zTHHXJrbIWHx8vi8Ximhy3cePGiomJ0YIFCzwaDvCWhjpyIfnG6IUvzJPHN83rF75pjrrkVlk7ePCgp3MAhjp2LFtHDh9Ui6ArvjLAtJrIIUkqO37Y4CR173hJldERAMDjLvtfJofDUe2x1erWHasA02sR5KcxN0UYHQOXYcXeAqMjAIDHuVXWvvrqK82bN09ff/21ysvLJZ2/X6jFYtGBAwcu+fzCwkJNnz5dR48elb+/v9q2bat58+YpIiJCe/bsUVJSksrLy9WqVSstXLhQkZGRklTrOgAAAF/g1rDYjBkz1L17d73zzjvatGmTNm3apM2bN2vTpk1uHcRisWjs2LHKyspSRkaG2rRpo0WLFsnhcGjatGlKSkpSVlaWYmNjtWjRIkmqdR0AAICvcKusff/995o8ebI6dOigVq1aVfvPHWFhYerevbvrcdeuXZWTk6N9+/YpICBAsbGxkqQRI0boww8/lKRa1wEAAPgKt8pafHy8tm3bVicHdDgcevPNNxUXF6fc3Fy1bNnStS4iIkIOh0NFRUW1rgMAAPAVbl2zVl5erscee0zdunVT06ZNq61LT0+/rAOmpKSoSZMmuv/++/XRRx9d1nOvRGRkkMeP8YNGjWxeOxbqzg/vW5nBOXBlGjWyKSoq2OgYHsXPlvqJny31m5l+trhV1q655hpdc801P/tgaWlpys7O1tKlS2W1WhUdHa2cnBzX+oKCAlmtVoWFhdW67nLk55fI4XD+7OzuqKy0e+U4qFu8b/VbZaVdeXlnjI7hUXxG6yfet/rN2z9brFZLjQNMbpW1xx577GeHeOaZZ7Rv3z4tW7ZM/v7+kqTOnTurrKxMu3btUmxsrNasWaOEhIRLrgMAAPAVNZa1nTt36tZbb5Uk/e1vf6txBz169LjkQQ4dOqSXXnpJ7dq104gRIyRJrVu31gsvvKD09HQlJydXm55DOj9/W03rAAAAfEWNZW3u3LnKzMyUJM2aNeui21gsFm3efOlbalx77bX6+uuvL7rulltuUUZGxmWvAwAA8AU1lrUfipokbdmyxSthAAAAUB33igIAADAxt2/k/vTTT+vgwYM6d+6cpB9vN7Vv3z6PBgQAAPBlbpW1KVOmqH///po9e7YCAwM9nQkAAAD/5lZZO3XqlBITE2WxWDydBwAAAD/h1jVrw4YN41uZAAAABnBrZG3cuHEaPny4XnrpJUVGRlZbt3LlSo8EAwAAgJtlbdKkSWrdurXi4+MVEBDg6UwAAAD4N7fK2oEDB/T555+7bhMFAAAA73DrmrXY2Fh98803ns4CAACA/8etkbXWrVvroYceUnx8/AXXrCUmJnokWH1UXFwke1mRzmVf+hZcMAd7WZGKi/0UGhpmdBQAAC7KrbJWVlamPn36qLKyUsePH/d0JgAAAPybW2UtNTXV0zkahNDQMOWdrlKTtn2NjgI3ncvezKgaAMDUuDcoAACAiVHWAAAATMyt06BAQ1dcXKTCkiqt2FtgdBRchuMlVQovLjI6BgB4FCNrAAAAJubWyNrQoUN1zz33aMiQIWratKmnMwFeFxoapoDSUxpzU4TRUXAZVuwtUCBfEAHQwLk1svaHP/xBu3btUr9+/TR27FhlZGSovLzc09kAAAB8nlsja/3791f//v1VVFSkDz74QKtXr9bcuXMVHx+vX/7yl+rRo4encwKAz2LC7fqHCbdRly7rCwZhYWG655571KRJE73yyivauHGjdu3aJavVquTkZN1xxx2eygkAAOCT3CprTqdT27Zt04YNG/TJJ5+oa9euGjdunOLj4xUYGKisrCxNmzZN27dv93ReAPA5TLhd/zDhNuqSW2WtZ8+eCg8P19ChQzVt2jQ1b9682voBAwbojTfe8EhAAAAAX+ZWWVu6dKluvPHGWrd5/fXX6yQQAAAAfuRWWfuhqJWUlKiwsLDaujZt2tR9KgAAAEhys6wdPnxYU6dO1cGDB2WxWOR0OmWxWCRJBw4c8GhAAAAAX+bWPGtz585V9+7d9fe//11BQUHauXOnhg8frgULFng6HwAAgE9zq6wdPHhQU6dOVUhIiJxOp4KDgzV9+nQ999xzns4HAADg09wqawEBAaqqqpIkhYeHKycnRw6HQ0VF3EAZAADAk9y6Zq1bt2764IMP9Ktf/UoDBgzQI488In9/f91+++2ezgcAAODT3CprPz3dOWXKFF1zzTU6d+6chg0b5rFgAAAAuMzbTUmS1WqlpAEAAHhJjWVt2rRpruk5apOenl6ngQAAAPCjGsta27ZtXX8uLCzUunXrdPfdd6tVq1bKycnRxx9/rHvuuccrIQEAqK+Ol1Rpxd4Co2PUuZIKhyQpyN+t7yrWK8dLqtTO6BA/UWNZe+yxx1x/fvjhh7Vs2TLFxsa6lu3atUsvvvii2wdKS0tTVlaWvv/+e2VkZKhjx46SpLi4OPn7+ysgIECSNHXqVN11112SpD179igpKUnl5eVq1aqVFi5cqMjIyMt7hQAAGKRNm7aX3qieOnk0W5LUtEXDe43tZK73zq1r1vbs2aMuXbpUW9alSxft3r3b7QP17dtXo0aN0u9+97sL1i1evNhV3n7gcDg0bdo0paamKjY2VkuWLNGiRYuUmprq9jEBADDSyJGjjI7gMWlpKZKkxx+fY3CShs+tscvrr79ezzzzjMrKyiRJZWVlevbZZxUTE+P2gWJjYxUdHe329vv27VNAQIBrNG/EiBH68MMP3X4+AABAQ+DWyFpqaqqmTp2q2NhYhYSE6PTp0+rcubMWLVpUJyGmTp0qp9Opbt26acqUKQoJCVFubq5atmzp2iYiIsI1EW9YWFidHBcAAMDs3CprrVu31po1a5Sbm6uTJ08qKiqqWpH6OVatWqXo6GhVVFRo/vz5mjdvXp2VQEmKjAyqs31dSqNGNq8dC3Xnh/etzOAcuDKNGtkUFRVsdAyP4mdL/dTQP5s/fC4b8ms0i8uaZy06OvqyTmW6u09J8vf318iRIzV+/HjX8pycHNd2BQUFslqtlz2qlp9fIofDWXeBa1FZaffKcVC3eN/qt8pKu/Lyzhgdw6P4jNZPDf2z+cPnsiG/Rm+yWi01DjBd9qS4dencuXOy2+0KDg6W0+nU+++/77oOrnPnziorK9OuXbsUGxurNWvWKCEhwci4AGAYe1mRzmVvNjpGnXJUnR/PtvoFGpyk7tnLiiQ1NToGGgivlbWnnnpKGzdu1KlTpzRmzBiFhYVp6dKlmjhxoux2uxwOhzp06KDk5GRJ5++UkJ6eruTk5GpTdwCArzHTFAJ16ei/p364uk1DLDVNG+z7Bu/zWlmbPXu2Zs+efcHy9evX1/icW265RRkZGZ6MVef47bd+4bdf1AcNdfoHpn4A3FNjWTt27JhbO2jTpk2dhanvGupvUb7w2++xY9nMMl4PmW2WcQDwhBrLWnx8vCwWi5zOmi/Ot1gsOnDggEeC1Uf89lt/rV690ugIHsMs4wBQv9VY1g4ePOjNHIChGmrRlnyjbANAQ9bwzosAAAA0IG59waCqqkqrV6/Wzp07VVhYWO3U6KpVqzwWDgAAwNe5NbKWmpqq//mf/1FsbKy++uor9e/fX/n5+br99ts9nQ8AAMCnuVXWNm7cqJdfflmjR4+WzWbT6NGj9cILL+jzzz/3dD4AAACf5lZZKysrc90WKjAwUKWlperQoYP279/v0XAAAAC+zq1r1jp06KB//OMfuummm9S5c2c9//zzCgoKUvPmzT2dDwAAwKe5NbI2c+ZM2Ww2SdKMGTO0f/9+ffzxx0pJSfFoOAAAAF/n1shadHS0oqKiJEnt2rXTq6++KknKy8vzWDAAAAC4ObI2YMCAiy4fPHhwnYYBAABAdW6VtYvdcqqkpEQWi6XOAwEAAOBHtZ4G7d27tywWi8rLy9WnT59q64qKihhZAwAA8LBay9rChQvldDo1btw4paenu5ZbLBZFRkaqffv2Hg8IAADgy2ota7fddpskaceOHWrcuLFXAgEAAOBHbl2z5ufnp8WLF6tv37668cYb1bdvXy1evFgVFRWezgcAAODT3Jq6Y+HChdq7d6/mzp2rli1bKicnR0uWLFFJSYlmzpzp6YwAAAA+y62y9uGHH2rDhg0KDw+XJLVv317XX3+9hg4dSlkDAADwoCueuqO25QAAAKgbtZa1zMxMSVJCQoLGjx+vzz77TN988422bt2qP/zhDxo4cKBXQgIAAPiqWk+DJiUlaciQIZo2bZpefPFFzZs3TydPnlSzZs00ePBgTZgwwVs5AQAAfFKtZe2H05z+/v5KTExUYmKiV0IBAADgvFrLmsPh0I4dO2q9Nq1Hjx51HgoAAADn1VrWKioqNGvWrBrLmsVi0ebNmz0SDAAAAJcoa40bN6aMAQAAGMitqTsAAABgjFrLGvOoAQAAGKvWsrZ7925v5QAAAMBFcBoUAADAxChrAAAAJkZZAwAAMDHKGgAAgIl5paylpaUpLi5OnTp10j//+U/X8m+//VbDhw/XgAEDNHz4cB05csStdQAAAL7CK2Wtb9++WrVqlVq1alVteXJyskaOHKmsrCyNHDlSSUlJbq0DAADwFV4pa7GxsYqOjq62LD8/X/v379eQIUMkSUOGDNH+/ftVUFBQ6zoAAABfUuvtpjwpNzdXzZs3l81mkyTZbDY1a9ZMubm5cjqdNa6LiIgwKjIAAIDXGVbWvCUyMsjoCPVeo0bnS3NUVLDBSXAleP9gVnw26zfeP+8xrKxFR0frxIkTstvtstlsstvtOnnypKKjo+V0Omtcd7ny80vkcHDbrJ+jstIuScrLO2NwElwJ3j+YFZ/N+o33r25ZrZYaB5gMm7ojMjJSMTExyszMlCRlZmYqJiZGERERta4DAADwJV4ZWXvqqae0ceNGnTp1SmPGjFFYWJjee+89Pfnkk5oxY4aWLFmikJAQpaWluZ5T2zoAAABf4ZWyNnv2bM2ePfuC5R06dNBbb7110efUtg4AAMBXcAcDAAAAE6OsAQAAmBhlDQAAwMQoawAAACZGWQMAADAxyhoAAICJUdYAAABMjLIGAABgYpQ1AAAAEzPsRu4AAPPZvn2rtm371CvHOno0W5KUlpbileNJUs+evXXnnb28djygLlDWAACGCA0NNToCUC9Q1gAALnfe2YuRJ8BkuGYNAADAxChrAAAAJkZZAwAAMDHKGgAAgIlR1gAAAEyMsgYAAGBilDUAAAATo6wBAACYGGUNAADAxChrAAAAJkZZAwAAMDHKGgAAgIlR1gAAAEyMsgYAAGBilDUAAAATo6wBAACYGGUNAADAxChrAAAAJkZZAwAAMDHKGgAAgIlR1gAAAEzMz+gAkhQXFyd/f38FBARIkqZOnaq77rpLe/bsUVJSksrLy9WqVSstXLhQkZGRBqcFAADwHlOUNUlavHixOnbs6HrscDg0bdo0paamKjY2VkuWLNGiRYuUmppqYEoAAADvMu1p0H379ikgIECxsbGSpBEjRujDDz80OBUAAIB3mWZkberUqXI6nerWrZumTJmi3NxctWzZ0rU+IiJCDodDRUVFCgsLMzApgCvhdDpVUlKs0tISORx2o+P4PD8/f4WHR8lmM80/AwBqYIr/S1etWqXo6GhVVFRo/vz5mjdvnuLj4+tk35GRQXWyH1/WqJFNkhQVFWxwElwJs7x/2dnZcjodatYsWjabnywWi6F5fJnT6dSZM8U6d65Q7du3NzoO6imz/GzxBaYoa9HR0ZIkf39/jRw5UuPHj9eoUaOUk5Pj2qagoEBWq/WyR9Xy80vkcDjrNK+vqaw8PwqSl3fG4CQNx/btW7Vt26deOdbRo9mSpKlTp3vleD179tadd/a6YPnp0yVq3ry1JKvsdqck/r80UuPGwTpxopD/r3HF+LehblmtlhoHmAy/Zu3cuXM6c+b8G+10OvX+++8rJiZGnTt3VllZmXbt2iVJWrNmjRISEoyMCtRLoaGhCg0NNTqGJKcsFsN/5ODfGNkE6g/DR9by8/M1ceJE2e12ORwOdejQQcnJybJarUpPT1dycnK1qTuAhuDOO3tddPQJ7vvyy91asCBFb775rtFRanT//b/RlCnTdcstsfrzn1/S999/p6SklMvez/z5TyoqqpnGjZvggZQAzM7wstamTRutX7/+outuueUWZWRkeDkRAG+ZMmWirr/+Bo0d+/tqyz/77BMtXJiqd999T35+F/8x1aXLzaYuapL0xhtrjY4AoAHgnAQAwwwcOFhZWR/I6ax+/VpW1vuKj0+osagBgC+hrAEwTK9efXT6dJG+/HK3a9np06f1179uU0LCYFVUVOi55/6ooUMTNHRogp577o+qqKiQJH3xxS7dc88g10UiSH8AABE1SURBVPNOnDiumTOnaciQfho0qK+eeSbNtS4zc4N+97t7lZBwt6ZMeUzHj+deNE9ubo569ozVe+/9Rb/61WAlJNyt9evf1oEDX2n06BFKSOhTbb/ff/+dJk36vQYN6qvBg/tq7tzZrmtwJenee3+hnTs/v+Tfww+vZeXK5Ro8uK/uvfcX2rjxg4tue/r0aU2f/p8aMqSfEhLu1vTp/6mTJ0+41j/22Di9/PKLGj/+IcXH99LkyX9QUVHRJTMAMC/KGgDDBAQEKi4uXh9++J5r2ZYtH+nqq9vp2ms7auXK5frqq3/o1VdX69VX39SBA1/ptdf+fMF+7Ha7pk+frBYtWuittzK0bt376tt3gKTzp1Rff32F5s9fqMzMj3TTTV315JOzas21f/8+vfnmu5o3L1WLFz+jlSuX67//e4lef32ttmzZpN27/1fS+S9FPfDAg1q//gO98cbbOnnyhJYvX3ZFfxcFBfkqLi7SunUfaNasJ5WePl9Hjx65YDun06FBg36ht9/O1LvvZsrfP0DPPptebZuPPvpQTzyRrMzMjaqsrNSbb75+RZkAmANlDYChEhKG6JNPNqu8vFySlJX1ngYOHCxJ2rjxA40ZM1bh4REKDw/XmDGPKCvr/Qv2ceDAV8rPz9OECYlq3LixAgIC1KVLV0nS+vXv6oEHHlS7dv8hPz8/jRr1kA4d+rrG0TVJevDBsQoICNBtt92uwMDG6tdvgMLDIxQV1UxdunTVoUNfS5Jat26jW2+9Xf7+/goPD9fw4b/Tnj3/e8V/F2PHjpe/v79uvrmbevToqS1bNl2wTWhomPr06avAwEA1aXKVRo9+SLt3f1Ftm0GDfqGrr27rKsOHDv3zijMBMB4XhAAwVJcuXRUaGqbPPvtEMTE3aP/+rzR//vlvfp86dUrNm0e7tm3RIlqnTuVdsI8TJ06oefPoi17jduJErp577o/605/+27XM6ZTy8k6qRYvoC7aXpPDwCNefAwIC/t/jQJ07d07S+dGw555bpC+/3KNz587J6XQoODjkMv8GzgsODlbjxo1dj2t6rWVlZVq8+I/6/PO/uU65njt3Vna7XTbb+UlKIyOburYPDAxUaem5K8oEwBwoa/WUEZOqpqVd/pQDV6qmiVXRMCUkDNaHH76no0ez1b17D0VEREqSmjZtqhMnctW+fQdJ569La9o06oLnN2/eXCdOHFdVVdUFha1Zs+YaNeoh9e8/sM5zv/TSC5IsWrlyjUJCQrV16ycXnJJ015kzZ1RaWuoqbCdOHHe97p9as+YNHT2arWXLXlVkZFMdOvS1xoz53QVf0gDQcHAaFJdknklV0VAlJAzWrl1/V0bGeiUkDHEt79dvgF57bbkKCwtVVFSkFStevmjpiom5QZGRTbV06Z9UWlqq8vJy7d27R5I0dOiv9frrK/Svf30jSSopKbno6cUrce7cOTVp0kRXXRWkvLyTevPNlT9rf3/+80uqrKzUl1/u1l//+pnuvrvfRY55VgEBgQoKCtbp08Vavvzln3VMAObHyFo9xaSqaEiio1uqc+ebdPjwIfXs+ePnevToh3Xu3Fk9+OAISdLdd/fT6NEPX/B8m82mtLRn9dxzC/XrXw+RxSLFxyfoppu6qnfvu1Vaek5PPjlTx48fV1BQkGJjb1Nc3IVF6HKNGfOInnoqWQkJfdSqVRsNGDBIa9euvqJ9RUREKjg4WMOGJSggIFBTpz6htm3bXbDdb34zUk8+OUtDhvRTZGSURoz4nT777JOf90IAmJrF2cDHzrk3KGAOx49nq0WLtkbHMKUvvtillJQkrVt34ZcnPIn3BD/HD5fGPP74HIOTNAymvjcoAAAAakZZAwAAMDHKGgAY7JZbYr1+ChRA/UFZAwAAMDHKGgAAgIlR1gAAAEyMsgYAAGBilDUAAAAT4w4GABqUBekLVFhUXOf7DQ8L1YzpM2rd5umn5yosLFwTJkxyLUtMnKA+feJ0zz331nkmAL6BsgagQSksKlZZeI+632/h3y65zaRJ/6UxY0aqd+843XBDZ61f/44sFmnYsF/XeR4AvoOyBgB1JCgoSNOnz1Rq6lw9/fQirVy5XEuWvKI5cx7XiRPHVV5ern79BmjUqIfkcDj0zDPp+uKLnWrUyF9NmjTWiy8uN/olADAhyhoA1KFbb71dXbveokceGaWJE6dowYIUPfjgWHXteosqKyuVmDheMTHXKzQ0TLt379Ibb7wlq9Wq06dPGx0dgElR1gCgjv32tw9o8+aP1Ldvfy1c+LSKiopc686dO6sjR45o4MAhqqqq0oIFKbrllljdccddBiYGYGaUNQCoY1arVVarRU6nQxaLRa+8slJ+fhf+uH399bXavft/tWvX3/Xii89r+fI3FBnZ1IDEAMyMqTsAwEOaNLlKXbrcrDfeeNW17MSJ48rPP6XCwkKVlZWpe/ce+v3vH1NQUJBycr43LiwA02JkDQA8KCkpRYsXP6NRo4ZLOl/gnngiSWVlZUpLe0p2u112u123336HbrjhRoPTAjAjyhqABiU8LNStaTauZL/uio5uqffe2yxJioxsqrlzn77odsuXv1En2QA0bJQ1AA3KpSauBYD6hmvWAAAATIyyBgAAYGKUNQAAABOjrAEAAJgYZQ0AAMDEKGsAUIfuvfcXeuCB38jhcFRb9q9/HTYwFYD6jKk7ADQozy1KUUlxQZ3vNyg0QolT57i1bWlpqbKy3tfAgUPqPAcA32P6svbtt99qxowZKioqUlhYmNLS0tSuXTujYwEwqZLiAj3Qvu73+/q/3C+ADz00TsuXv6x+/QaoUaNGruXffXfs3zd2L5TNZtO4cX/Q7bffUfdhATQopj8NmpycrJEjRyorK0sjR45UUlKS0ZEAoFbXXRejTp2u07p1b1dbPnfubMXHD9Brr63RnDkpSkmZo8LCQoNSAqgvTD2ylp+fr/3792vFihWSpCFDhiglJUUFBQWKiIgwOB0A1GzcuPGaOPH3GjJkqCTJ6ZQOH/6nBg36pSTpP/6jva65ppO++uof6tmzl5FR0YBs375V27Z96pVjHT2aLUlKS0vxyvF69uytO+/0zf9XTF3WcnNz1bx5c9lsNkmSzWZTs2bNlJub63ZZi4wM8mREAG46edIqPz/TD+bXyt38NptV7du31x139NRbb63+9zKLax9W6/n9WCznlxv192K1WhUVFWzIseEZISGN1aiRzSvHiow8/++wt44XEtLYZz+vpi5rdSE/v0QOh9PoGIDPczgcqqpyXHpDE3M3v91+/rWOGfOIHn74AdntdjkcTl1zTUdlZPxFgwf/UkeOfKvDh/+p667rbNjfi8PhUF7eGUOODc+48cZbdeONtxodw2Ma8ufVarXUOMBk6rIWHR2tEydOyG63y2azyW636+TJk4qOjjY6GgBcUrNmzTVgwCCtWfOGJCk5+SktXPi01q5dLZvNptmz5yk8PNzglADMztRlLTIyUjExMcrMzNTQoUOVmZmpmJgYrlcDUKOg0IjL+ubm5ezXHW+/nVHt8WOP/acee+w/XY+fe+7FOs0FoOGzOJ1OU58j/OabbzRjxgydPn1aISEhSktLU/v27n8vn9OggDkcP56tFi3aGh0DP8F7AphHvT0NKkkdOnTQW2+9ZXQMAAAAQ9Tvr2YBAAA0cJQ1AAAAE6OsAfASi5zO+j11R0Ni8suVAfwEZQ2AV/j7B6qo6JSqqiopCgZzOp06e/a0/Pz8jY4CwA2m/4IBgIYhPDxKJSXFKig4IYfDbnQcn+fn56/w8CijYwBwA2UNgFdYLBYFB4cpODjM6CgAUK9wGhQAAMDEKGsAAAAm1uBPg1qtFqMjAAAA1Kq2vmL6200BAAD4Mk6DAgAAmBhlDQAAwMQoawAAACZGWQMAADAxyhoAAICJUdYAAABMjLIGAABgYpQ1AAAAE6OsAQAAmFiDv90UfE9cXJz8/f0VEBAgSerevbtmzpxZ47ZLly5Vx44dvRkRQD113333qaKiQpWVlTpy5IiuvfZaSdL111+v1NRUg9OhoaKsoUFavHgxBQxAnXvrrbckSd99951+/etfa8OGDdXWV1VVyc+Pf1pRt/hEocHLyMjQypUrVVlZKUl6/PHH1aNHjwu2+9Of/qTMzEwFBATIYrFo5cqVCgkJ0ZdffqlFixbp7NmzkqRJkyapT58+3nwJAEwsLi5OgwYN0o4dO9SxY0fFxsbqk08+0eLFiyVJ7777brXHy5Yt08aNG2W329W8eXOlpKQoKirKyJcAk6OsoUGaNGmS6zToo48+qrVr18pisehf//qXHnzwQW3durXa9kVFRXr11Ve1bds2BQYGqqSkRIGBgTp9+rSSk5O1bNkyNWvWTCdPntS9996rzMxMhYSEGPHSAJhQSUmJ3n77bUnny1lNNmzYoGPHjmnt2rWyWq1avXq1FixYoD/+8Y/eiop6iLKGBumnp0H37t2rhx9+WCdOnJCfn59OnTqlvLy8ar/JBgcH6+qrr9b06dPVs2dP9enTR0FBQdq9e7e+++47PfLII65tLRaLsrOzdeONN3r9dQEwp2HDhrm13ZYtW7Rv3z7dc889kiS73a6goCBPRkMDQFlDgzdlyhTNmDFD/fr1k8PhUJcuXVReXl5tG5vNprVr1+qLL77Qjh079Ktf/UqvvPKKnE6nOnXqpFWrVhmUHkB90KRJE9efbTabHA6H6/FPf944nU6NHz9e9957r1fzoX5j6g40eGfOnFHr1q0lSe+8844qKiou2KakpEQFBQW67bbbNGnSJHXs2FGHDh3SzTffrOzsbO3YscO17d69e+V0Or2WH0D90rZtW3399deqqKhQRUWFsrKyXOvi4uK0evVqFRcXS5IqKip08OBBo6KinmBkDQ3eE088oQkTJig0NFR33XWXwsLCLtimpKREEydOVFlZmZxOp66//nr1799fAQEBWrJkiRYuXKinn35alZWVatOmjZYuXSqLxWLAqwFgdl27dlWPHj00ePBgNWvWTNddd53y8vIknT9dWlRUpPvvv1/S+ZG23/72t7ruuuuMjAyTszgZIgAAADAtToMCAACYGGUNAADAxChrAAAAJkZZAwAAMDHKGgAAgIlR1gDg355//nlNnTrV6BgAUA3zrAHwORkZGVqxYoW+/fZbXXXVVbruuuv0+9//3uhYAHBRlDUAPmXFihVatmyZ5s6dq549e6pRo0b67LPPtHnz5mq3DPq5qqqq5OfHj1gAPx+T4gLwGWfOnFGvXr309NNPa+DAgResf/7553X48GEFBAToo48+UsuWLbVgwQLdeOONkqROnTpp48aNatu2rSRpxowZat68uSZPnqzPP/9c06ZN0/3336/XXntNd9xxh66++upa9wcA7uCaNQA+Y/fu3SovL1d8fHyN22zZskWDBw/Wrl27FBcXp5SUFLf3f+rUKRUXF+vjjz92Pe/n7A8AJMoaAB9SVFSk8PDwWk9PduvWTb1795bNZtPQoUMv6ybbVqtVkyZNkr+/vwIDA3/2/gBAoqwB8CFhYWEqLCxUVVVVjds0bdrU9efAwECVl5fXuv1PhYeHKyAgoM72BwASZQ2AD7n55pvl7++vTZs2XdHzGzdurNLSUtfjvLy8austFsvPygcAF0NZA+AzgoODNWnSJM2bN0+bNm1SaWmpKisr9emnnyo9Pf2Sz7/uuuuUmZkpu92urVu3aufOnV5IDcDXUdYA+JSHHnpIM2bM0JIlS9SjRw/16dNHq1atUr9+/S753FmzZunjjz9WbGysMjIy3HoOAPxcTN0BAABgYoysAQAAmBhlDQAAwMQoawAAACZGWQMAADAxyhoAAICJUdYAAABMjLIGAABgYpQ1AAAAE6OsAQAAmNj/AYKmI8dFE6bn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ata:image/png;base64,iVBORw0KGgoAAAANSUhEUgAAAmsAAAF5CAYAAADAum3pAAAABHNCSVQICAgIfAhkiAAAAAlwSFlzAAALEgAACxIB0t1+/AAAADh0RVh0U29mdHdhcmUAbWF0cGxvdGxpYiB2ZXJzaW9uMy4yLjIsIGh0dHA6Ly9tYXRwbG90bGliLm9yZy+WH4yJAAAgAElEQVR4nO3de3gU9aHG8Xd3QxIw9xAgXIQDCkZRUKKIImAgEC4t2GqhVEEUsVAhBw4gckmEiCGB6hErIlpQFOTgBWjiJQioCC0WjiBFwIKVgCZAyA0Cue7u+YO6mgMJC2Z3Jtnv53l8HnZmduZddg1vfjP7G4vT6XQKAAAApmQ1OgAAAABqRlkDAAAwMcoaAACAiVHWAAAATIyyBgAAYGKUNQAAABOjrAEAAJiYn9EBPK2w8KwcDqaSAwAA5mW1WhQeftVF1zX4suZwOClrAACg3uI0KAAAgIlR1gAAAEyMsgYAAGBilDUAAAATo6wBAACYGGUNAADAxChrAAAAJkZZAwAAMDHKGgAAgIl57Q4GEyZM0HfffSer1aomTZpozpw5iomJUVxcnPz9/RUQECBJmjp1qu666y5J0p49e5SUlKTy8nK1atVKCxcuVGRkpLciAwAAGM7idDq9ci+mM2fOKDg4WJK0adMmvfDCC1q3bp3i4uK0dOlSdezYsdr2DodDAwYMUGpqqmJjY7VkyRIdO3ZMqampl3Xc/PwSbjcFAABMzWq1KDIy6KLrvDay9kNRk6SSkhJZLJZat9+3b58CAgIUGxsrSRoxYoT69u172WUNAABfsX37Vm3b9qlXjlVcXCRJCg0N88rxevbsrTvv7OWVY5mNV2/kPmvWLG3fvl1Op1OvvPKKa/nUqVPldDrVrVs3TZkyRSEhIcrNzVXLli1d20RERMjhcKioqEhhYd75YAAAgIsrLi6W5L2y5su8dhr0p9avX6/33ntPL7/8snJzcxUdHa2KigrNnz9fZ8+e1aJFi5SVlaV33nlHy5Ytcz2vS5cu+vTTTylrAAAY7IknnpAkznh5gVdH1n4wbNgwJSUlqbCwUNHR0ZIkf39/jRw5UuPHj5ckRUdHKycnx/WcgoICWa3Wyy5qXLMGAEDdq6y0S5Ly8s4YnKRhqO2aNa9M3XH27Fnl5ua6Hm/ZskWhoaEKCAjQmTPn32Sn06n3339fMTExkqTOnTurrKxMu3btkiStWbNGCQkJ3ogLAABgGl4ZWSstLVViYqJKS0tltVoVGhqqpUuXKj8/XxMnTpTdbpfD4VCHDh2UnJwsSbJarUpPT1dycnK1qTsAAAB8iSHXrHkTp0EBAKh7aWkpkqTHH59jcJKGwfDToAAAALgylDUAAAATo6wBAACYGGUNAADAxChrAAAAJkZZAwAAMDHKGgAAgIlR1gAAAEyMsgYAAGBilDUAAAATo6wBAACYGGUNAADAxChrAAAAJkZZAwAAMDHKGgAAgIlR1gAAAEyMsgYAAGBilDUAAAATo6wBAACYGGUNAADAxChrAAAAJkZZAwAAMDHKGgAAgIn5GR0AV2b79q3atu1TrxyruLhIkhQaGuaV40lSz569deedvbx2PAAAzIqRNVxScXGxiouLjY4BAIBPYmStnrrzzl5eG3lKS0uRJD3++ByvHA8AAPyIkTUAAAATo6wBAACYGGUNAADAxChrAAAAJkZZAwAAMDHKGgAAgIlR1gAAAEzMa/OsTZgwQd99952sVquaNGmiOXPmKCYmRt9++61mzJihoqIihYWFKS0tTe3atZOkWtcBAAD4Aq+VtbS0NAUHB0uSNm3apJkzZ2rdunVKTk7WyJEjNXToUG3YsEFJSUlauXKlJNW6DqjPGvLtwrhVGADULa+dBv2hqElSSUmJLBaL8vPztX//fg0ZMkSSNGTIEO3fv18FBQW1rgPgPm4XBgD1m1dvNzVr1ixt375dTqdTr7zyinJzc9W8eXPZbDZJks1mU7NmzZSbmyun01njuoiICG/GBuoctwsDALjLq2Vt/vz5kqT169crPT1diYmJHj9mZGSQx4/R0DVqdL4wR0UFX2JLmBHvHwBP4GeL9xhyI/dhw4YpKSlJLVq00IkTJ2S322Wz2WS323Xy5ElFR0fL6XTWuO5y5OeXyOFweuiV+IbKSrskKS/vjMFJcCV4/wB4Aj9b6pbVaqlxgMkr16ydPXtWubm5rsdbtmxRaGioIiMjFRMTo8zMTElSZmamYmJiFBERUes6AAAAX+GVkbXS0lIlJiaqtLRUVqtVoaGhWrp0qSwWi5588knNmDFDS5YsUUhIiNLS0lzPq20dAACAL/BKWWvatKnWrl170XUdOnTQW2+9ddnrAAAAfIEh16wBAMypIc8BKDEPIOonbjcFADAEcwAC7mFkDQDgwhyAgPkwsgYAAGBilDUAAAATo6wBAACYGGUNAADAxChrAAAAJkZZAwAAMDHKGgAAgIlR1gAAAEyMsgYAAGBilDUAAAATo6wBAACYGGUNAADAxChrAAAAJkZZAwAAMDHKGgAAgIlR1gAAAEzMz+gAAAA0VKtXr9SxY9lGx/CIo0fPv660tBSDk3hGmzZtNXLkKKNjSKKsAQDgMceOZevI4YNqEdTw/rltIockqez4YYOT1L3jJVVGR6im4X16AAAwkRZBfhpzU4TRMXAZVuwtMDpCNVyzBgAAYGKUNQAAABOjrAEAAJgYZQ0AAMDEKGsAAAAmRlkDAAAwMcoaAACAiVHWAAAATIyyBgAAYGKUNQAAABOjrAEAAJiYV+4NWlhYqOnTp+vo0aPy9/dX27ZtNW/ePEVERKhTp07q2LGjrNbzvTE9PV2dOnWSJG3ZskXp6emy2+264YYblJqaqsaNG3sjMgAAgCl4ZWTNYrFo7NixysrKUkZGhtq0aaNFixa51q9Zs0YbNmzQhg0bXEXt7NmzmjNnjpYuXaqPPvpIV111lf785z97Iy4AAIBpeKWshYWFqXv37q7HXbt2VU5OTq3P2bp1qzp37qx27dpJkkaMGKEPPvjAkzEBAABMxyunQX/K4XDozTffVFxcnGvZAw88ILvdrl69emnixIny9/dXbm6uWrZs6dqmZcuWys3N9XZcAAAAQ3m9rKWkpKhJkya6//77JUmffPKJoqOjVVJSomnTpumFF17Q5MmT6+x4kZFBdbYvX9WokU2SFBUVbHASXAneP5iVL3w2GzWyqczoELgijRrZTPPZ9GpZS0tLU3Z2tpYuXer6QkF0dLQkKSgoSPfdd59WrFjhWv7555+7npuTk+Pa9nLk55fI4XDWQXrfVVlplyTl5Z0xOAmuBO8fzMoXPps/vEbUP5WVdq9+Nq1WS40DTF6buuOZZ57Rvn379MILL8jf31+SVFxcrLKy879zVFVVKSsrSzExMZKku+66S//4xz905MgRSee/hDBw4EBvxQUAADAFr4ysHTp0SC+99JLatWunESNGSJJat26tsWPHKikpSRaLRVVVVbr55puVmJgo6fxI27x58/Too4/K4XAoJiZGs2bN8kZcAAAA0/BKWbv22mv19ddfX3RdRkZGjc/r16+f+vXr56lYAAAApscdDAAAAEyMsgYAAGBilDUAAAATo6wBAACYGGUNAADAxChrAAAAJuZWWSsoKNDZs2clSXa7Xe+8847WrVsnh8Ph0XAAAAC+zq2y9uijjyo7O1uS9Oyzz2r58uV69dVXtWDBAo+GAwAA8HVulbUjR464bgP1l7/8RS+//LJee+01vf/++x4NBwAA4OvcuoOB1WpVZWWlvv32WwUHB6tly5ZyOByuU6MAAADwDLfKWq9evZSYmKiioiINGjRIknT48GE1b97co+EAAAB8nVtlbf78+Vq3bp38/Pw0dOhQSVJhYaEmTpzo0XAAAAC+zq2y5u/vr+HDh8vhcOjUqVNq1qyZunfv7ulsAADUa8XFRSosqdKKvQVGR8FlOF5SpfDiIqNjuLj1BYPTp0/rv/7rv3TTTTepf//+kqTNmzfr2Wef9Wg4AAAAX+fWyFpycrJCQkK0ZcsWDR48WJJ08803Ky0tTZMnT/ZoQAAA6qvQ0DAFlJ7SmJsijI6Cy7Bib4ECQ8OMjuHiVln729/+ps8++0yNGjWSxWKRJEVERCg/P9+j4QAAAHydW6dBg4ODVVhYWG1ZTk6OoqKiPBIKAAAA57lV1u677z5NmjRJO3bskMPh0O7du/X4449rxIgRns4HAADg09w6DfrII48oICBA8+bNU1VVlWbOnKnhw4dr9OjRns4HAADg09wqa6dOndLo0aMvKGd5eXmcCgUAAPAgt06DDhgw4KLLf/hmKAAAADzDrbLmdDovWFZSUuL6ZigAAAA8o9bToL1795bFYlF5ebn69OlTbV1RUREja//P6tUrdexYttEx6tzRo+dfU1paisFJPKNNm7YaOXKU0TEAALioWsvawoUL5XQ6NW7cOKWnp7uWWywWRUZGqn379h4PWJ8cO5atrw8dli3QPBPp1QWH3SZJOnzslMFJ6p69zDy3EwEA4GJqLWu33XabJGnHjh1q3LixVwLVd7bAMDVp29foGHDTuezNRkcAAKBWbn0bdNmyZTWuS0xMrLMwAAAAqM6tsnb8+PFqj/Py8rRz507169fPI6EAAABwnltlLTU19YJlW7du1XvvvVfngQAAAPAjt8raxfTs2VOTJ0+uyywAgIvgm+b1U5s2bY2OgAbCrbJ27Nixao9LS0uVmZmp6Ohoj4QCAPyIb5rXP3zTHHXJrbIWHx8vi8Ximhy3cePGiomJ0YIFCzwaDvCWhjpyIfnG6IUvzJPHN83rF75pjrrkVlk7ePCgp3MAhjp2LFtHDh9Ui6ArvjLAtJrIIUkqO37Y4CR173hJldERAMDjLvtfJofDUe2x1erWHasA02sR5KcxN0UYHQOXYcXeAqMjAIDHuVXWvvrqK82bN09ff/21ysvLJZ2/X6jFYtGBAwcu+fzCwkJNnz5dR48elb+/v9q2bat58+YpIiJCe/bsUVJSksrLy9WqVSstXLhQkZGRklTrOgAAAF/g1rDYjBkz1L17d73zzjvatGmTNm3apM2bN2vTpk1uHcRisWjs2LHKyspSRkaG2rRpo0WLFsnhcGjatGlKSkpSVlaWYmNjtWjRIkmqdR0AAICvcKusff/995o8ebI6dOigVq1aVfvPHWFhYerevbvrcdeuXZWTk6N9+/YpICBAsbGxkqQRI0boww8/lKRa1wEAAPgKt8pafHy8tm3bVicHdDgcevPNNxUXF6fc3Fy1bNnStS4iIkIOh0NFRUW1rgMAAPAVbl2zVl5erscee0zdunVT06ZNq61LT0+/rAOmpKSoSZMmuv/++/XRRx9d1nOvRGRkkMeP8YNGjWxeOxbqzg/vW5nBOXBlGjWyKSoq2OgYHsXPlvqJny31m5l+trhV1q655hpdc801P/tgaWlpys7O1tKlS2W1WhUdHa2cnBzX+oKCAlmtVoWFhdW67nLk55fI4XD+7OzuqKy0e+U4qFu8b/VbZaVdeXlnjI7hUXxG6yfet/rN2z9brFZLjQNMbpW1xx577GeHeOaZZ7Rv3z4tW7ZM/v7+kqTOnTurrKxMu3btUmxsrNasWaOEhIRLrgMAAPAVNZa1nTt36tZbb5Uk/e1vf6txBz169LjkQQ4dOqSXXnpJ7dq104gRIyRJrVu31gsvvKD09HQlJydXm55DOj9/W03rAAAAfEWNZW3u3LnKzMyUJM2aNeui21gsFm3efOlbalx77bX6+uuvL7rulltuUUZGxmWvAwAA8AU1lrUfipokbdmyxSthAAAAUB33igIAADAxt2/k/vTTT+vgwYM6d+6cpB9vN7Vv3z6PBgQAAPBlbpW1KVOmqH///po9e7YCAwM9nQkAAAD/5lZZO3XqlBITE2WxWDydBwAAAD/h1jVrw4YN41uZAAAABnBrZG3cuHEaPny4XnrpJUVGRlZbt3LlSo8EAwAAgJtlbdKkSWrdurXi4+MVEBDg6UwAAAD4N7fK2oEDB/T555+7bhMFAAAA73DrmrXY2Fh98803ns4CAACA/8etkbXWrVvroYceUnx8/AXXrCUmJnokWH1UXFwke1mRzmVf+hZcMAd7WZGKi/0UGhpmdBQAAC7KrbJWVlamPn36qLKyUsePH/d0JgAAAPybW2UtNTXV0zkahNDQMOWdrlKTtn2NjgI3ncvezKgaAMDUuDcoAACAiVHWAAAATMyt06BAQ1dcXKTCkiqt2FtgdBRchuMlVQovLjI6BgB4FCNrAAAAJubWyNrQoUN1zz33aMiQIWratKmnMwFeFxoapoDSUxpzU4TRUXAZVuwtUCBfEAHQwLk1svaHP/xBu3btUr9+/TR27FhlZGSovLzc09kAAAB8nlsja/3791f//v1VVFSkDz74QKtXr9bcuXMVHx+vX/7yl+rRo4encwKAz2LC7fqHCbdRly7rCwZhYWG655571KRJE73yyivauHGjdu3aJavVquTkZN1xxx2eygkAAOCT3CprTqdT27Zt04YNG/TJJ5+oa9euGjdunOLj4xUYGKisrCxNmzZN27dv93ReAPA5TLhd/zDhNuqSW2WtZ8+eCg8P19ChQzVt2jQ1b9682voBAwbojTfe8EhAAAAAX+ZWWVu6dKluvPHGWrd5/fXX6yQQAAAAfuRWWfuhqJWUlKiwsLDaujZt2tR9KgAAAEhys6wdPnxYU6dO1cGDB2WxWOR0OmWxWCRJBw4c8GhAAAAAX+bWPGtz585V9+7d9fe//11BQUHauXOnhg8frgULFng6HwAAgE9zq6wdPHhQU6dOVUhIiJxOp4KDgzV9+nQ999xzns4HAADg09wqawEBAaqqqpIkhYeHKycnRw6HQ0VF3EAZAADAk9y6Zq1bt2764IMP9Ktf/UoDBgzQI488In9/f91+++2ezgcAAODT3CprPz3dOWXKFF1zzTU6d+6chg0b5rFgAAAAuMzbTUmS1WqlpAEAAHhJjWVt2rRpruk5apOenl6ngQAAAPCjGsta27ZtXX8uLCzUunXrdPfdd6tVq1bKycnRxx9/rHvuuccrIQEAqK+Ol1Rpxd4Co2PUuZIKhyQpyN+t7yrWK8dLqtTO6BA/UWNZe+yxx1x/fvjhh7Vs2TLFxsa6lu3atUsvvvii2wdKS0tTVlaWvv/+e2VkZKhjx46SpLi4OPn7+ysgIECSNHXqVN11112SpD179igpKUnl5eVq1aqVFi5cqMjIyMt7hQAAGKRNm7aX3qieOnk0W5LUtEXDe43tZK73zq1r1vbs2aMuXbpUW9alSxft3r3b7QP17dtXo0aN0u9+97sL1i1evNhV3n7gcDg0bdo0paamKjY2VkuWLNGiRYuUmprq9jEBADDSyJGjjI7gMWlpKZKkxx+fY3CShs+tscvrr79ezzzzjMrKyiRJZWVlevbZZxUTE+P2gWJjYxUdHe329vv27VNAQIBrNG/EiBH68MMP3X4+AABAQ+DWyFpqaqqmTp2q2NhYhYSE6PTp0+rcubMWLVpUJyGmTp0qp9Opbt26acqUKQoJCVFubq5atmzp2iYiIsI1EW9YWFidHBcAAMDs3CprrVu31po1a5Sbm6uTJ08qKiqqWpH6OVatWqXo6GhVVFRo/vz5mjdvXp2VQEmKjAyqs31dSqNGNq8dC3Xnh/etzOAcuDKNGtkUFRVsdAyP4mdL/dTQP5s/fC4b8ms0i8uaZy06OvqyTmW6u09J8vf318iRIzV+/HjX8pycHNd2BQUFslqtlz2qlp9fIofDWXeBa1FZaffKcVC3eN/qt8pKu/Lyzhgdw6P4jNZPDf2z+cPnsiG/Rm+yWi01DjBd9qS4dencuXOy2+0KDg6W0+nU+++/77oOrnPnziorK9OuXbsUGxurNWvWKCEhwci4AGAYe1mRzmVvNjpGnXJUnR/PtvoFGpyk7tnLiiQ1NToGGgivlbWnnnpKGzdu1KlTpzRmzBiFhYVp6dKlmjhxoux2uxwOhzp06KDk5GRJ5++UkJ6eruTk5GpTdwCArzHTFAJ16ei/p364uk1DLDVNG+z7Bu/zWlmbPXu2Zs+efcHy9evX1/icW265RRkZGZ6MVef47bd+4bdf1AcNdfoHpn4A3FNjWTt27JhbO2jTpk2dhanvGupvUb7w2++xY9nMMl4PmW2WcQDwhBrLWnx8vCwWi5zOmi/Ot1gsOnDggEeC1Uf89lt/rV690ugIHsMs4wBQv9VY1g4ePOjNHIChGmrRlnyjbANAQ9bwzosAAAA0IG59waCqqkqrV6/Wzp07VVhYWO3U6KpVqzwWDgAAwNe5NbKWmpqq//mf/1FsbKy++uor9e/fX/n5+br99ts9nQ8AAMCnuVXWNm7cqJdfflmjR4+WzWbT6NGj9cILL+jzzz/3dD4AAACf5lZZKysrc90WKjAwUKWlperQoYP279/v0XAAAAC+zq1r1jp06KB//OMfuummm9S5c2c9//zzCgoKUvPmzT2dDwAAwKe5NbI2c+ZM2Ww2SdKMGTO0f/9+ffzxx0pJSfFoOAAAAF/n1shadHS0oqKiJEnt2rXTq6++KknKy8vzWDAAAAC4ObI2YMCAiy4fPHhwnYYBAABAdW6VtYvdcqqkpEQWi6XOAwEAAOBHtZ4G7d27tywWi8rLy9WnT59q64qKihhZAwAA8LBay9rChQvldDo1btw4paenu5ZbLBZFRkaqffv2Hg8IAADgy2ota7fddpskaceOHWrcuLFXAgEAAOBHbl2z5ufnp8WLF6tv37668cYb1bdvXy1evFgVFRWezgcAAODT3Jq6Y+HChdq7d6/mzp2rli1bKicnR0uWLFFJSYlmzpzp6YwAAAA+y62y9uGHH2rDhg0KDw+XJLVv317XX3+9hg4dSlkDAADwoCueuqO25QAAAKgbtZa1zMxMSVJCQoLGjx+vzz77TN988422bt2qP/zhDxo4cKBXQgIAAPiqWk+DJiUlaciQIZo2bZpefPFFzZs3TydPnlSzZs00ePBgTZgwwVs5AQAAfFKtZe2H05z+/v5KTExUYmKiV0IBAADgvFrLmsPh0I4dO2q9Nq1Hjx51HgoAAADn1VrWKioqNGvWrBrLmsVi0ebNmz0SDAAAAJcoa40bN6aMAQAAGMitqTsAAABgjFrLGvOoAQAAGKvWsrZ7925v5QAAAMBFcBoUAADAxChrAAAAJkZZAwAAMDHKGgAAgIl5paylpaUpLi5OnTp10j//+U/X8m+//VbDhw/XgAEDNHz4cB05csStdQAAAL7CK2Wtb9++WrVqlVq1alVteXJyskaOHKmsrCyNHDlSSUlJbq0DAADwFV4pa7GxsYqOjq62LD8/X/v379eQIUMkSUOGDNH+/ftVUFBQ6zoAAABfUuvtpjwpNzdXzZs3l81mkyTZbDY1a9ZMubm5cjqdNa6LiIgwKjIAAIDXGVbWvCUyMsjoCPVeo0bnS3NUVLDBSXAleP9gVnw26zfeP+8xrKxFR0frxIkTstvtstlsstvtOnnypKKjo+V0Omtcd7ny80vkcHDbrJ+jstIuScrLO2NwElwJ3j+YFZ/N+o33r25ZrZYaB5gMm7ojMjJSMTExyszMlCRlZmYqJiZGERERta4DAADwJV4ZWXvqqae0ceNGnTp1SmPGjFFYWJjee+89Pfnkk5oxY4aWLFmikJAQpaWluZ5T2zoAAABf4ZWyNnv2bM2ePfuC5R06dNBbb7110efUtg4AAMBXcAcDAAAAE6OsAQAAmBhlDQAAwMQoawAAACZGWQMAADAxyhoAAICJUdYAAABMjLIGAABgYpQ1AAAAEzPsRu4AAPPZvn2rtm371CvHOno0W5KUlpbileNJUs+evXXnnb28djygLlDWAACGCA0NNToCUC9Q1gAALnfe2YuRJ8BkuGYNAADAxChrAAAAJkZZAwAAMDHKGgAAgIlR1gAAAEyMsgYAAGBilDUAAAATo6wBAACYGGUNAADAxChrAAAAJkZZAwAAMDHKGgAAgIlR1gAAAEyMsgYAAGBilDUAAAATo6wBAACYGGUNAADAxChrAAAAJkZZAwAAMDHKGgAAgIlR1gAAAEzMz+gAkhQXFyd/f38FBARIkqZOnaq77rpLe/bsUVJSksrLy9WqVSstXLhQkZGRBqcFAADwHlOUNUlavHixOnbs6HrscDg0bdo0paamKjY2VkuWLNGiRYuUmppqYEoAAADvMu1p0H379ikgIECxsbGSpBEjRujDDz80OBUAAIB3mWZkberUqXI6nerWrZumTJmi3NxctWzZ0rU+IiJCDodDRUVFCgsLMzApgCvhdDpVUlKs0tISORx2o+P4PD8/f4WHR8lmM80/AwBqYIr/S1etWqXo6GhVVFRo/vz5mjdvnuLj4+tk35GRQXWyH1/WqJFNkhQVFWxwElwJs7x/2dnZcjodatYsWjabnywWi6F5fJnT6dSZM8U6d65Q7du3NzoO6imz/GzxBaYoa9HR0ZIkf39/jRw5UuPHj9eoUaOUk5Pj2qagoEBWq/WyR9Xy80vkcDjrNK+vqaw8PwqSl3fG4CQNx/btW7Vt26deOdbRo9mSpKlTp3vleD179tadd/a6YPnp0yVq3ry1JKvsdqck/r80UuPGwTpxopD/r3HF+LehblmtlhoHmAy/Zu3cuXM6c+b8G+10OvX+++8rJiZGnTt3VllZmXbt2iVJWrNmjRISEoyMCtRLoaGhCg0NNTqGJKcsFsN/5ODfGNkE6g/DR9by8/M1ceJE2e12ORwOdejQQcnJybJarUpPT1dycnK1qTuAhuDOO3tddPQJ7vvyy91asCBFb775rtFRanT//b/RlCnTdcstsfrzn1/S999/p6SklMvez/z5TyoqqpnGjZvggZQAzM7wstamTRutX7/+outuueUWZWRkeDkRAG+ZMmWirr/+Bo0d+/tqyz/77BMtXJiqd999T35+F/8x1aXLzaYuapL0xhtrjY4AoAHgnAQAwwwcOFhZWR/I6ax+/VpW1vuKj0+osagBgC+hrAEwTK9efXT6dJG+/HK3a9np06f1179uU0LCYFVUVOi55/6ooUMTNHRogp577o+qqKiQJH3xxS7dc88g10UiSH8AABE1SURBVPNOnDiumTOnaciQfho0qK+eeSbNtS4zc4N+97t7lZBwt6ZMeUzHj+deNE9ubo569ozVe+/9Rb/61WAlJNyt9evf1oEDX2n06BFKSOhTbb/ff/+dJk36vQYN6qvBg/tq7tzZrmtwJenee3+hnTs/v+Tfww+vZeXK5Ro8uK/uvfcX2rjxg4tue/r0aU2f/p8aMqSfEhLu1vTp/6mTJ0+41j/22Di9/PKLGj/+IcXH99LkyX9QUVHRJTMAMC/KGgDDBAQEKi4uXh9++J5r2ZYtH+nqq9vp2ms7auXK5frqq3/o1VdX69VX39SBA1/ptdf+fMF+7Ha7pk+frBYtWuittzK0bt376tt3gKTzp1Rff32F5s9fqMzMj3TTTV315JOzas21f/8+vfnmu5o3L1WLFz+jlSuX67//e4lef32ttmzZpN27/1fS+S9FPfDAg1q//gO98cbbOnnyhJYvX3ZFfxcFBfkqLi7SunUfaNasJ5WePl9Hjx65YDun06FBg36ht9/O1LvvZsrfP0DPPptebZuPPvpQTzyRrMzMjaqsrNSbb75+RZkAmANlDYChEhKG6JNPNqu8vFySlJX1ngYOHCxJ2rjxA40ZM1bh4REKDw/XmDGPKCvr/Qv2ceDAV8rPz9OECYlq3LixAgIC1KVLV0nS+vXv6oEHHlS7dv8hPz8/jRr1kA4d+rrG0TVJevDBsQoICNBtt92uwMDG6tdvgMLDIxQV1UxdunTVoUNfS5Jat26jW2+9Xf7+/goPD9fw4b/Tnj3/e8V/F2PHjpe/v79uvrmbevToqS1bNl2wTWhomPr06avAwEA1aXKVRo9+SLt3f1Ftm0GDfqGrr27rKsOHDv3zijMBMB4XhAAwVJcuXRUaGqbPPvtEMTE3aP/+rzR//vlvfp86dUrNm0e7tm3RIlqnTuVdsI8TJ06oefPoi17jduJErp577o/605/+27XM6ZTy8k6qRYvoC7aXpPDwCNefAwIC/t/jQJ07d07S+dGw555bpC+/3KNz587J6XQoODjkMv8GzgsODlbjxo1dj2t6rWVlZVq8+I/6/PO/uU65njt3Vna7XTbb+UlKIyOburYPDAxUaem5K8oEwBwoa/WUEZOqpqVd/pQDV6qmiVXRMCUkDNaHH76no0ez1b17D0VEREqSmjZtqhMnctW+fQdJ569La9o06oLnN2/eXCdOHFdVVdUFha1Zs+YaNeoh9e8/sM5zv/TSC5IsWrlyjUJCQrV16ycXnJJ015kzZ1RaWuoqbCdOHHe97p9as+YNHT2arWXLXlVkZFMdOvS1xoz53QVf0gDQcHAaFJdknklV0VAlJAzWrl1/V0bGeiUkDHEt79dvgF57bbkKCwtVVFSkFStevmjpiom5QZGRTbV06Z9UWlqq8vJy7d27R5I0dOiv9frrK/Svf30jSSopKbno6cUrce7cOTVp0kRXXRWkvLyTevPNlT9rf3/+80uqrKzUl1/u1l//+pnuvrvfRY55VgEBgQoKCtbp08Vavvzln3VMAObHyFo9xaSqaEiio1uqc+ebdPjwIfXs+ePnevToh3Xu3Fk9+OAISdLdd/fT6NEPX/B8m82mtLRn9dxzC/XrXw+RxSLFxyfoppu6qnfvu1Vaek5PPjlTx48fV1BQkGJjb1Nc3IVF6HKNGfOInnoqWQkJfdSqVRsNGDBIa9euvqJ9RUREKjg4WMOGJSggIFBTpz6htm3bXbDdb34zUk8+OUtDhvRTZGSURoz4nT777JOf90IAmJrF2cDHzrk3KGAOx49nq0WLtkbHMKUvvtillJQkrVt34ZcnPIn3BD/HD5fGPP74HIOTNAymvjcoAAAAakZZAwAAMDHKGgAY7JZbYr1+ChRA/UFZAwAAMDHKGgAAgIlR1gAAAEyMsgYAAGBilDUAAAAT4w4GABqUBekLVFhUXOf7DQ8L1YzpM2rd5umn5yosLFwTJkxyLUtMnKA+feJ0zz331nkmAL6BsgagQSksKlZZeI+632/h3y65zaRJ/6UxY0aqd+843XBDZ61f/44sFmnYsF/XeR4AvoOyBgB1JCgoSNOnz1Rq6lw9/fQirVy5XEuWvKI5cx7XiRPHVV5ern79BmjUqIfkcDj0zDPp+uKLnWrUyF9NmjTWiy8uN/olADAhyhoA1KFbb71dXbveokceGaWJE6dowYIUPfjgWHXteosqKyuVmDheMTHXKzQ0TLt379Ibb7wlq9Wq06dPGx0dgElR1gCgjv32tw9o8+aP1Ldvfy1c+LSKiopc686dO6sjR45o4MAhqqqq0oIFKbrllljdccddBiYGYGaUNQCoY1arVVarRU6nQxaLRa+8slJ+fhf+uH399bXavft/tWvX3/Xii89r+fI3FBnZ1IDEAMyMqTsAwEOaNLlKXbrcrDfeeNW17MSJ48rPP6XCwkKVlZWpe/ce+v3vH1NQUJBycr43LiwA02JkDQA8KCkpRYsXP6NRo4ZLOl/gnngiSWVlZUpLe0p2u112u123336HbrjhRoPTAjAjyhqABiU8LNStaTauZL/uio5uqffe2yxJioxsqrlzn77odsuXv1En2QA0bJQ1AA3KpSauBYD6hmvWAAAATIyyBgAAYGKUNQAAABOjrAEAAJgYZQ0AAMDEKGsAUIfuvfcXeuCB38jhcFRb9q9/HTYwFYD6jKk7ADQozy1KUUlxQZ3vNyg0QolT57i1bWlpqbKy3tfAgUPqPAcA32P6svbtt99qxowZKioqUlhYmNLS0tSuXTujYwEwqZLiAj3Qvu73+/q/3C+ADz00TsuXv6x+/QaoUaNGruXffXfs3zd2L5TNZtO4cX/Q7bffUfdhATQopj8NmpycrJEjRyorK0sjR45UUlKS0ZEAoFbXXRejTp2u07p1b1dbPnfubMXHD9Brr63RnDkpSkmZo8LCQoNSAqgvTD2ylp+fr/3792vFihWSpCFDhiglJUUFBQWKiIgwOB0A1GzcuPGaOPH3GjJkqCTJ6ZQOH/6nBg36pSTpP/6jva65ppO++uof6tmzl5FR0YBs375V27Z96pVjHT2aLUlKS0vxyvF69uytO+/0zf9XTF3WcnNz1bx5c9lsNkmSzWZTs2bNlJub63ZZi4wM8mREAG46edIqPz/TD+bXyt38NptV7du31x139NRbb63+9zKLax9W6/n9WCznlxv192K1WhUVFWzIseEZISGN1aiRzSvHiow8/++wt44XEtLYZz+vpi5rdSE/v0QOh9PoGIDPczgcqqpyXHpDE3M3v91+/rWOGfOIHn74AdntdjkcTl1zTUdlZPxFgwf/UkeOfKvDh/+p667rbNjfi8PhUF7eGUOODc+48cZbdeONtxodw2Ma8ufVarXUOMBk6rIWHR2tEydOyG63y2azyW636+TJk4qOjjY6GgBcUrNmzTVgwCCtWfOGJCk5+SktXPi01q5dLZvNptmz5yk8PNzglADMztRlLTIyUjExMcrMzNTQoUOVmZmpmJgYrlcDUKOg0IjL+ubm5ezXHW+/nVHt8WOP/acee+w/XY+fe+7FOs0FoOGzOJ1OU58j/OabbzRjxgydPn1aISEhSktLU/v27n8vn9OggDkcP56tFi3aGh0DP8F7AphHvT0NKkkdOnTQW2+9ZXQMAAAAQ9Tvr2YBAAA0cJQ1AAAAE6OsAfASi5zO+j11R0Ni8suVAfwEZQ2AV/j7B6qo6JSqqiopCgZzOp06e/a0/Pz8jY4CwA2m/4IBgIYhPDxKJSXFKig4IYfDbnQcn+fn56/w8CijYwBwA2UNgFdYLBYFB4cpODjM6CgAUK9wGhQAAMDEKGsAAAAm1uBPg1qtFqMjAAAA1Kq2vmL6200BAAD4Mk6DAgAAmBhlDQAAwMQoawAAACZGWQMAADAxyhoAAICJUdYAAABMjLIGAABgYpQ1AAAAE6OsAQAAmFiDv90UfE9cXJz8/f0VEBAgSerevbtmzpxZ47ZLly5Vx44dvRkRQD113333qaKiQpWVlTpy5IiuvfZaSdL111+v1NRUg9OhoaKsoUFavHgxBQxAnXvrrbckSd99951+/etfa8OGDdXWV1VVyc+Pf1pRt/hEocHLyMjQypUrVVlZKUl6/PHH1aNHjwu2+9Of/qTMzEwFBATIYrFo5cqVCgkJ0ZdffqlFixbp7NmzkqRJkyapT58+3nwJAEwsLi5OgwYN0o4dO9SxY0fFxsbqk08+0eLFiyVJ7777brXHy5Yt08aNG2W329W8eXOlpKQoKirKyJcAk6OsoUGaNGmS6zToo48+qrVr18pisehf//qXHnzwQW3durXa9kVFRXr11Ve1bds2BQYGqqSkRIGBgTp9+rSSk5O1bNkyNWvWTCdPntS9996rzMxMhYSEGPHSAJhQSUmJ3n77bUnny1lNNmzYoGPHjmnt2rWyWq1avXq1FixYoD/+8Y/eiop6iLKGBumnp0H37t2rhx9+WCdOnJCfn59OnTqlvLy8ar/JBgcH6+qrr9b06dPVs2dP9enTR0FBQdq9e7e+++47PfLII65tLRaLsrOzdeONN3r9dQEwp2HDhrm13ZYtW7Rv3z7dc889kiS73a6goCBPRkMDQFlDgzdlyhTNmDFD/fr1k8PhUJcuXVReXl5tG5vNprVr1+qLL77Qjh079Ktf/UqvvPKKnE6nOnXqpFWrVhmUHkB90KRJE9efbTabHA6H6/FPf944nU6NHz9e9957r1fzoX5j6g40eGfOnFHr1q0lSe+8844qKiou2KakpEQFBQW67bbbNGnSJHXs2FGHDh3SzTffrOzsbO3YscO17d69e+V0Or2WH0D90rZtW3399deqqKhQRUWFsrKyXOvi4uK0evVqFRcXS5IqKip08OBBo6KinmBkDQ3eE088oQkTJig0NFR33XWXwsLCLtimpKREEydOVFlZmZxOp66//nr1799fAQEBWrJkiRYuXKinn35alZWVatOmjZYuXSqLxWLAqwFgdl27dlWPHj00ePBgNWvWTNddd53y8vIknT9dWlRUpPvvv1/S+ZG23/72t7ruuuuMjAyTszgZIgAAADAtToMCAACYGGUNAADAxChrAAAAJkZZAwAAMDHKGgAAgIlR1gDg355//nlNnTrV6BgAUA3zrAHwORkZGVqxYoW+/fZbXXXVVbruuuv0+9//3uhYAHBRlDUAPmXFihVatmyZ5s6dq549e6pRo0b67LPPtHnz5mq3DPq5qqqq5OfHj1gAPx+T4gLwGWfOnFGvXr309NNPa+DAgResf/7553X48GEFBAToo48+UsuWLbVgwQLdeOONkqROnTpp48aNatu2rSRpxowZat68uSZPnqzPP/9c06ZN0/3336/XXntNd9xxh66++upa9wcA7uCaNQA+Y/fu3SovL1d8fHyN22zZskWDBw/Wrl27FBcXp5SUFLf3f+rUKRUXF+vjjz92Pe/n7A8AJMoaAB9SVFSk8PDwWk9PduvWTb1795bNZtPQoUMv6ybbVqtVkyZNkr+/vwIDA3/2/gBAoqwB8CFhYWEqLCxUVVVVjds0bdrU9efAwECVl5fXuv1PhYeHKyAgoM72BwASZQ2AD7n55pvl7++vTZs2XdHzGzdurNLSUtfjvLy8austFsvPygcAF0NZA+AzgoODNWnSJM2bN0+bNm1SaWmpKisr9emnnyo9Pf2Sz7/uuuuUmZkpu92urVu3aufOnV5IDcDXUdYA+JSHHnpIM2bM0JIlS9SjRw/16dNHq1atUr9+/S753FmzZunjjz9WbGysMjIy3HoOAPxcTN0BAABgYoysAQAAmBhlDQAAwMQoawAAACZGWQMAADAxyhoAAICJUdYAAABMjLIGAABgYpQ1AAAAE6OsAQAAmNj/AYKmI8dFE6bn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ata:image/png;base64,iVBORw0KGgoAAAANSUhEUgAAAmsAAAF5CAYAAADAum3pAAAABHNCSVQICAgIfAhkiAAAAAlwSFlzAAALEgAACxIB0t1+/AAAADh0RVh0U29mdHdhcmUAbWF0cGxvdGxpYiB2ZXJzaW9uMy4yLjIsIGh0dHA6Ly9tYXRwbG90bGliLm9yZy+WH4yJAAAgAElEQVR4nO3de3gU9aHG8Xd3QxIw9xAgXIQDCkZRUKKIImAgEC4t2GqhVEEUsVAhBw4gckmEiCGB6hErIlpQFOTgBWjiJQioCC0WjiBFwIKVgCZAyA0Cue7u+YO6mgMJC2Z3Jtnv53l8HnZmduZddg1vfjP7G4vT6XQKAAAApmQ1OgAAAABqRlkDAAAwMcoaAACAiVHWAAAATIyyBgAAYGKUNQAAABOjrAEAAJiYn9EBPK2w8KwcDqaSAwAA5mW1WhQeftVF1zX4suZwOClrAACg3uI0KAAAgIlR1gAAAEyMsgYAAGBilDUAAAATo6wBAACYGGUNAADAxChrAAAAJkZZAwAAMDHKGgAAgIl57Q4GEyZM0HfffSer1aomTZpozpw5iomJUVxcnPz9/RUQECBJmjp1qu666y5J0p49e5SUlKTy8nK1atVKCxcuVGRkpLciAwAAGM7idDq9ci+mM2fOKDg4WJK0adMmvfDCC1q3bp3i4uK0dOlSdezYsdr2DodDAwYMUGpqqmJjY7VkyRIdO3ZMqampl3Xc/PwSbjcFAABMzWq1KDIy6KLrvDay9kNRk6SSkhJZLJZat9+3b58CAgIUGxsrSRoxYoT69u172WUNAABfsX37Vm3b9qlXjlVcXCRJCg0N88rxevbsrTvv7OWVY5mNV2/kPmvWLG3fvl1Op1OvvPKKa/nUqVPldDrVrVs3TZkyRSEhIcrNzVXLli1d20RERMjhcKioqEhhYd75YAAAgIsrLi6W5L2y5su8dhr0p9avX6/33ntPL7/8snJzcxUdHa2KigrNnz9fZ8+e1aJFi5SVlaV33nlHy5Ytcz2vS5cu+vTTTylrAAAY7IknnpAkznh5gVdH1n4wbNgwJSUlqbCwUNHR0ZIkf39/jRw5UuPHj5ckRUdHKycnx/WcgoICWa3Wyy5qXLMGAEDdq6y0S5Ly8s4YnKRhqO2aNa9M3XH27Fnl5ua6Hm/ZskWhoaEKCAjQmTPn32Sn06n3339fMTExkqTOnTurrKxMu3btkiStWbNGCQkJ3ogLAABgGl4ZWSstLVViYqJKS0tltVoVGhqqpUuXKj8/XxMnTpTdbpfD4VCHDh2UnJwsSbJarUpPT1dycnK1qTsAAAB8iSHXrHkTp0EBAKh7aWkpkqTHH59jcJKGwfDToAAAALgylDUAAAATo6wBAACYGGUNAADAxChrAAAAJkZZAwAAMDHKGgAAgIlR1gAAAEyMsgYAAGBilDUAAAATo6wBAACYGGUNAADAxChrAAAAJkZZAwAAMDHKGgAAgIlR1gAAAEyMsgYAAGBilDUAAAATo6wBAACYGGUNAADAxChrAAAAJkZZAwAAMDHKGgAAgIn5GR0AV2b79q3atu1TrxyruLhIkhQaGuaV40lSz569deedvbx2PAAAzIqRNVxScXGxiouLjY4BAIBPYmStnrrzzl5eG3lKS0uRJD3++ByvHA8AAPyIkTUAAAATo6wBAACYGGUNAADAxChrAAAAJkZZAwAAMDHKGgAAgIlR1gAAAEzMa/OsTZgwQd99952sVquaNGmiOXPmKCYmRt9++61mzJihoqIihYWFKS0tTe3atZOkWtcBAAD4Aq+VtbS0NAUHB0uSNm3apJkzZ2rdunVKTk7WyJEjNXToUG3YsEFJSUlauXKlJNW6DqjPGvLtwrhVGADULa+dBv2hqElSSUmJLBaL8vPztX//fg0ZMkSSNGTIEO3fv18FBQW1rgPgPm4XBgD1m1dvNzVr1ixt375dTqdTr7zyinJzc9W8eXPZbDZJks1mU7NmzZSbmyun01njuoiICG/GBuoctwsDALjLq2Vt/vz5kqT169crPT1diYmJHj9mZGSQx4/R0DVqdL4wR0UFX2JLmBHvHwBP4GeL9xhyI/dhw4YpKSlJLVq00IkTJ2S322Wz2WS323Xy5ElFR0fL6XTWuO5y5OeXyOFweuiV+IbKSrskKS/vjMFJcCV4/wB4Aj9b6pbVaqlxgMkr16ydPXtWubm5rsdbtmxRaGioIiMjFRMTo8zMTElSZmamYmJiFBERUes6AAAAX+GVkbXS0lIlJiaqtLRUVqtVoaGhWrp0qSwWi5588knNmDFDS5YsUUhIiNLS0lzPq20dAACAL/BKWWvatKnWrl170XUdOnTQW2+9ddnrAAAAfIEh16wBAMypIc8BKDEPIOonbjcFADAEcwAC7mFkDQDgwhyAgPkwsgYAAGBilDUAAAATo6wBAACYGGUNAADAxChrAAAAJkZZAwAAMDHKGgAAgIlR1gAAAEyMsgYAAGBilDUAAAATo6wBAACYGGUNAADAxChrAAAAJkZZAwAAMDHKGgAAgIlR1gAAAEzMz+gAAAA0VKtXr9SxY9lGx/CIo0fPv660tBSDk3hGmzZtNXLkKKNjSKKsAQDgMceOZevI4YNqEdTw/rltIockqez4YYOT1L3jJVVGR6im4X16AAAwkRZBfhpzU4TRMXAZVuwtMDpCNVyzBgAAYGKUNQAAABOjrAEAAJgYZQ0AAMDEKGsAAAAmRlkDAAAwMcoaAACAiVHWAAAATIyyBgAAYGKUNQAAABOjrAEAAJiYV+4NWlhYqOnTp+vo0aPy9/dX27ZtNW/ePEVERKhTp07q2LGjrNbzvTE9PV2dOnWSJG3ZskXp6emy2+264YYblJqaqsaNG3sjMgAAgCl4ZWTNYrFo7NixysrKUkZGhtq0aaNFixa51q9Zs0YbNmzQhg0bXEXt7NmzmjNnjpYuXaqPPvpIV111lf785z97Iy4AAIBpeKWshYWFqXv37q7HXbt2VU5OTq3P2bp1qzp37qx27dpJkkaMGKEPPvjAkzEBAABMxyunQX/K4XDozTffVFxcnGvZAw88ILvdrl69emnixIny9/dXbm6uWrZs6dqmZcuWys3N9XZcAAAAQ3m9rKWkpKhJkya6//77JUmffPKJoqOjVVJSomnTpumFF17Q5MmT6+x4kZFBdbYvX9WokU2SFBUVbHASXAneP5iVL3w2GzWyqczoELgijRrZTPPZ9GpZS0tLU3Z2tpYuXer6QkF0dLQkKSgoSPfdd59WrFjhWv7555+7npuTk+Pa9nLk55fI4XDWQXrfVVlplyTl5Z0xOAmuBO8fzMoXPps/vEbUP5WVdq9+Nq1WS40DTF6buuOZZ57Rvn379MILL8jf31+SVFxcrLKy879zVFVVKSsrSzExMZKku+66S//4xz905MgRSee/hDBw4EBvxQUAADAFr4ysHTp0SC+99JLatWunESNGSJJat26tsWPHKikpSRaLRVVVVbr55puVmJgo6fxI27x58/Too4/K4XAoJiZGs2bN8kZcAAAA0/BKWbv22mv19ddfX3RdRkZGjc/r16+f+vXr56lYAAAApscdDAAAAEyMsgYAAGBilDUAAAATo6wBAACYGGUNAADAxChrAAAAJuZWWSsoKNDZs2clSXa7Xe+8847WrVsnh8Ph0XAAAAC+zq2y9uijjyo7O1uS9Oyzz2r58uV69dVXtWDBAo+GAwAA8HVulbUjR464bgP1l7/8RS+//LJee+01vf/++x4NBwAA4OvcuoOB1WpVZWWlvv32WwUHB6tly5ZyOByuU6MAAADwDLfKWq9evZSYmKiioiINGjRIknT48GE1b97co+EAAAB8nVtlbf78+Vq3bp38/Pw0dOhQSVJhYaEmTpzo0XAAAAC+zq2y5u/vr+HDh8vhcOjUqVNq1qyZunfv7ulsAADUa8XFRSosqdKKvQVGR8FlOF5SpfDiIqNjuLj1BYPTp0/rv/7rv3TTTTepf//+kqTNmzfr2Wef9Wg4AAAAX+fWyFpycrJCQkK0ZcsWDR48WJJ08803Ky0tTZMnT/ZoQAAA6qvQ0DAFlJ7SmJsijI6Cy7Bib4ECQ8OMjuHiVln729/+ps8++0yNGjWSxWKRJEVERCg/P9+j4QAAAHydW6dBg4ODVVhYWG1ZTk6OoqKiPBIKAAAA57lV1u677z5NmjRJO3bskMPh0O7du/X4449rxIgRns4HAADg09w6DfrII48oICBA8+bNU1VVlWbOnKnhw4dr9OjRns4HAADg09wqa6dOndLo0aMvKGd5eXmcCgUAAPAgt06DDhgw4KLLf/hmKAAAADzDrbLmdDovWFZSUuL6ZigAAAA8o9bToL1795bFYlF5ebn69OlTbV1RUREja//P6tUrdexYttEx6tzRo+dfU1paisFJPKNNm7YaOXKU0TEAALioWsvawoUL5XQ6NW7cOKWnp7uWWywWRUZGqn379h4PWJ8cO5atrw8dli3QPBPp1QWH3SZJOnzslMFJ6p69zDy3EwEA4GJqLWu33XabJGnHjh1q3LixVwLVd7bAMDVp29foGHDTuezNRkcAAKBWbn0bdNmyZTWuS0xMrLMwAAAAqM6tsnb8+PFqj/Py8rRz507169fPI6EAAABwnltlLTU19YJlW7du1XvvvVfngQAAAPAjt8raxfTs2VOTJ0+uyywAgIvgm+b1U5s2bY2OgAbCrbJ27Nixao9LS0uVmZmp6Ohoj4QCAPyIb5rXP3zTHHXJrbIWHx8vi8Ximhy3cePGiomJ0YIFCzwaDvCWhjpyIfnG6IUvzJPHN83rF75pjrrkVlk7ePCgp3MAhjp2LFtHDh9Ui6ArvjLAtJrIIUkqO37Y4CR173hJldERAMDjLvtfJofDUe2x1erWHasA02sR5KcxN0UYHQOXYcXeAqMjAIDHuVXWvvrqK82bN09ff/21ysvLJZ2/X6jFYtGBAwcu+fzCwkJNnz5dR48elb+/v9q2bat58+YpIiJCe/bsUVJSksrLy9WqVSstXLhQkZGRklTrOgAAAF/g1rDYjBkz1L17d73zzjvatGmTNm3apM2bN2vTpk1uHcRisWjs2LHKyspSRkaG2rRpo0WLFsnhcGjatGlKSkpSVlaWYmNjtWjRIkmqdR0AAICvcKusff/995o8ebI6dOigVq1aVfvPHWFhYerevbvrcdeuXZWTk6N9+/YpICBAsbGxkqQRI0boww8/lKRa1wEAAPgKt8pafHy8tm3bVicHdDgcevPNNxUXF6fc3Fy1bNnStS4iIkIOh0NFRUW1rgMAAPAVbl2zVl5erscee0zdunVT06ZNq61LT0+/rAOmpKSoSZMmuv/++/XRRx9d1nOvRGRkkMeP8YNGjWxeOxbqzg/vW5nBOXBlGjWyKSoq2OgYHsXPlvqJny31m5l+trhV1q655hpdc801P/tgaWlpys7O1tKlS2W1WhUdHa2cnBzX+oKCAlmtVoWFhdW67nLk55fI4XD+7OzuqKy0e+U4qFu8b/VbZaVdeXlnjI7hUXxG6yfet/rN2z9brFZLjQNMbpW1xx577GeHeOaZZ7Rv3z4tW7ZM/v7+kqTOnTurrKxMu3btUmxsrNasWaOEhIRLrgMAAPAVNZa1nTt36tZbb5Uk/e1vf6txBz169LjkQQ4dOqSXXnpJ7dq104gRIyRJrVu31gsvvKD09HQlJydXm55DOj9/W03rAAAAfEWNZW3u3LnKzMyUJM2aNeui21gsFm3efOlbalx77bX6+uuvL7rulltuUUZGxmWvAwAA8AU1lrUfipokbdmyxSthAAAAUB33igIAADAxt2/k/vTTT+vgwYM6d+6cpB9vN7Vv3z6PBgQAAPBlbpW1KVOmqH///po9e7YCAwM9nQkAAAD/5lZZO3XqlBITE2WxWDydBwAAAD/h1jVrw4YN41uZAAAABnBrZG3cuHEaPny4XnrpJUVGRlZbt3LlSo8EAwAAgJtlbdKkSWrdurXi4+MVEBDg6UwAAAD4N7fK2oEDB/T555+7bhMFAAAA73DrmrXY2Fh98803ns4CAACA/8etkbXWrVvroYceUnx8/AXXrCUmJnokWH1UXFwke1mRzmVf+hZcMAd7WZGKi/0UGhpmdBQAAC7KrbJWVlamPn36qLKyUsePH/d0JgAAAPybW2UtNTXV0zkahNDQMOWdrlKTtn2NjgI3ncvezKgaAMDUuDcoAACAiVHWAAAATMyt06BAQ1dcXKTCkiqt2FtgdBRchuMlVQovLjI6BgB4FCNrAAAAJubWyNrQoUN1zz33aMiQIWratKmnMwFeFxoapoDSUxpzU4TRUXAZVuwtUCBfEAHQwLk1svaHP/xBu3btUr9+/TR27FhlZGSovLzc09kAAAB8nlsja/3791f//v1VVFSkDz74QKtXr9bcuXMVHx+vX/7yl+rRo4encwKAz2LC7fqHCbdRly7rCwZhYWG655571KRJE73yyivauHGjdu3aJavVquTkZN1xxx2eygkAAOCT3CprTqdT27Zt04YNG/TJJ5+oa9euGjdunOLj4xUYGKisrCxNmzZN27dv93ReAPA5TLhd/zDhNuqSW2WtZ8+eCg8P19ChQzVt2jQ1b9682voBAwbojTfe8EhAAAAAX+ZWWVu6dKluvPHGWrd5/fXX6yQQAAAAfuRWWfuhqJWUlKiwsLDaujZt2tR9KgAAAEhys6wdPnxYU6dO1cGDB2WxWOR0OmWxWCRJBw4c8GhAAAAAX+bWPGtz585V9+7d9fe//11BQUHauXOnhg8frgULFng6HwAAgE9zq6wdPHhQU6dOVUhIiJxOp4KDgzV9+nQ999xzns4HAADg09wqawEBAaqqqpIkhYeHKycnRw6HQ0VF3EAZAADAk9y6Zq1bt2764IMP9Ktf/UoDBgzQI488In9/f91+++2ezgcAAODT3CprPz3dOWXKFF1zzTU6d+6chg0b5rFgAAAAuMzbTUmS1WqlpAEAAHhJjWVt2rRpruk5apOenl6ngQAAAPCjGsta27ZtXX8uLCzUunXrdPfdd6tVq1bKycnRxx9/rHvuuccrIQEAqK+Ol1Rpxd4Co2PUuZIKhyQpyN+t7yrWK8dLqtTO6BA/UWNZe+yxx1x/fvjhh7Vs2TLFxsa6lu3atUsvvvii2wdKS0tTVlaWvv/+e2VkZKhjx46SpLi4OPn7+ysgIECSNHXqVN11112SpD179igpKUnl5eVq1aqVFi5cqMjIyMt7hQAAGKRNm7aX3qieOnk0W5LUtEXDe43tZK73zq1r1vbs2aMuXbpUW9alSxft3r3b7QP17dtXo0aN0u9+97sL1i1evNhV3n7gcDg0bdo0paamKjY2VkuWLNGiRYuUmprq9jEBADDSyJGjjI7gMWlpKZKkxx+fY3CShs+tscvrr79ezzzzjMrKyiRJZWVlevbZZxUTE+P2gWJjYxUdHe329vv27VNAQIBrNG/EiBH68MMP3X4+AABAQ+DWyFpqaqqmTp2q2NhYhYSE6PTp0+rcubMWLVpUJyGmTp0qp9Opbt26acqUKQoJCVFubq5atmzp2iYiIsI1EW9YWFidHBcAAMDs3CprrVu31po1a5Sbm6uTJ08qKiqqWpH6OVatWqXo6GhVVFRo/vz5mjdvXp2VQEmKjAyqs31dSqNGNq8dC3Xnh/etzOAcuDKNGtkUFRVsdAyP4mdL/dTQP5s/fC4b8ms0i8uaZy06OvqyTmW6u09J8vf318iRIzV+/HjX8pycHNd2BQUFslqtlz2qlp9fIofDWXeBa1FZaffKcVC3eN/qt8pKu/Lyzhgdw6P4jNZPDf2z+cPnsiG/Rm+yWi01DjBd9qS4dencuXOy2+0KDg6W0+nU+++/77oOrnPnziorK9OuXbsUGxurNWvWKCEhwci4AGAYe1mRzmVvNjpGnXJUnR/PtvoFGpyk7tnLiiQ1NToGGgivlbWnnnpKGzdu1KlTpzRmzBiFhYVp6dKlmjhxoux2uxwOhzp06KDk5GRJ5++UkJ6eruTk5GpTdwCArzHTFAJ16ei/p364uk1DLDVNG+z7Bu/zWlmbPXu2Zs+efcHy9evX1/icW265RRkZGZ6MVef47bd+4bdf1AcNdfoHpn4A3FNjWTt27JhbO2jTpk2dhanvGupvUb7w2++xY9nMMl4PmW2WcQDwhBrLWnx8vCwWi5zOmi/Ot1gsOnDggEeC1Uf89lt/rV690ugIHsMs4wBQv9VY1g4ePOjNHIChGmrRlnyjbANAQ9bwzosAAAA0IG59waCqqkqrV6/Wzp07VVhYWO3U6KpVqzwWDgAAwNe5NbKWmpqq//mf/1FsbKy++uor9e/fX/n5+br99ts9nQ8AAMCnuVXWNm7cqJdfflmjR4+WzWbT6NGj9cILL+jzzz/3dD4AAACf5lZZKysrc90WKjAwUKWlperQoYP279/v0XAAAAC+zq1r1jp06KB//OMfuummm9S5c2c9//zzCgoKUvPmzT2dDwAAwKe5NbI2c+ZM2Ww2SdKMGTO0f/9+ffzxx0pJSfFoOAAAAF/n1shadHS0oqKiJEnt2rXTq6++KknKy8vzWDAAAAC4ObI2YMCAiy4fPHhwnYYBAABAdW6VtYvdcqqkpEQWi6XOAwEAAOBHtZ4G7d27tywWi8rLy9WnT59q64qKihhZAwAA8LBay9rChQvldDo1btw4paenu5ZbLBZFRkaqffv2Hg8IAADgy2ota7fddpskaceOHWrcuLFXAgEAAOBHbl2z5ufnp8WLF6tv37668cYb1bdvXy1evFgVFRWezgcAAODT3Jq6Y+HChdq7d6/mzp2rli1bKicnR0uWLFFJSYlmzpzp6YwAAAA+y62y9uGHH2rDhg0KDw+XJLVv317XX3+9hg4dSlkDAADwoCueuqO25QAAAKgbtZa1zMxMSVJCQoLGjx+vzz77TN988422bt2qP/zhDxo4cKBXQgIAAPiqWk+DJiUlaciQIZo2bZpefPFFzZs3TydPnlSzZs00ePBgTZgwwVs5AQAAfFKtZe2H05z+/v5KTExUYmKiV0IBAADgvFrLmsPh0I4dO2q9Nq1Hjx51HgoAAADn1VrWKioqNGvWrBrLmsVi0ebNmz0SDAAAAJcoa40bN6aMAQAAGMitqTsAAABgjFrLGvOoAQAAGKvWsrZ7925v5QAAAMBFcBoUAADAxChrAAAAJkZZAwAAMDHKGgAAgIl5paylpaUpLi5OnTp10j//+U/X8m+//VbDhw/XgAEDNHz4cB05csStdQAAAL7CK2Wtb9++WrVqlVq1alVteXJyskaOHKmsrCyNHDlSSUlJbq0DAADwFV4pa7GxsYqOjq62LD8/X/v379eQIUMkSUOGDNH+/ftVUFBQ6zoAAABfUuvtpjwpNzdXzZs3l81mkyTZbDY1a9ZMubm5cjqdNa6LiIgwKjIAAIDXGVbWvCUyMsjoCPVeo0bnS3NUVLDBSXAleP9gVnw26zfeP+8xrKxFR0frxIkTstvtstlsstvtOnnypKKjo+V0Omtcd7ny80vkcHDbrJ+jstIuScrLO2NwElwJ3j+YFZ/N+o33r25ZrZYaB5gMm7ojMjJSMTExyszMlCRlZmYqJiZGERERta4DAADwJV4ZWXvqqae0ceNGnTp1SmPGjFFYWJjee+89Pfnkk5oxY4aWLFmikJAQpaWluZ5T2zoAAABf4ZWyNnv2bM2ePfuC5R06dNBbb7110efUtg4AAMBXcAcDAAAAE6OsAQAAmBhlDQAAwMQoawAAACZGWQMAADAxyhoAAICJUdYAAABMjLIGAABgYpQ1AAAAEzPsRu4AAPPZvn2rtm371CvHOno0W5KUlpbileNJUs+evXXnnb28djygLlDWAACGCA0NNToCUC9Q1gAALnfe2YuRJ8BkuGYNAADAxChrAAAAJkZZAwAAMDHKGgAAgIlR1gAAAEyMsgYAAGBilDUAAAATo6wBAACYGGUNAADAxChrAAAAJkZZAwAAMDHKGgAAgIlR1gAAAEyMsgYAAGBilDUAAAATo6wBAACYGGUNAADAxChrAAAAJkZZAwAAMDHKGgAAgIlR1gAAAEzMz+gAkhQXFyd/f38FBARIkqZOnaq77rpLe/bsUVJSksrLy9WqVSstXLhQkZGRBqcFAADwHlOUNUlavHixOnbs6HrscDg0bdo0paamKjY2VkuWLNGiRYuUmppqYEoAAADvMu1p0H379ikgIECxsbGSpBEjRujDDz80OBUAAIB3mWZkberUqXI6nerWrZumTJmi3NxctWzZ0rU+IiJCDodDRUVFCgsLMzApgCvhdDpVUlKs0tISORx2o+P4PD8/f4WHR8lmM80/AwBqYIr/S1etWqXo6GhVVFRo/vz5mjdvnuLj4+tk35GRQXWyH1/WqJFNkhQVFWxwElwJs7x/2dnZcjodatYsWjabnywWi6F5fJnT6dSZM8U6d65Q7du3NzoO6imz/GzxBaYoa9HR0ZIkf39/jRw5UuPHj9eoUaOUk5Pj2qagoEBWq/WyR9Xy80vkcDjrNK+vqaw8PwqSl3fG4CQNx/btW7Vt26deOdbRo9mSpKlTp3vleD179tadd/a6YPnp0yVq3ry1JKvsdqck/r80UuPGwTpxopD/r3HF+LehblmtlhoHmAy/Zu3cuXM6c+b8G+10OvX+++8rJiZGnTt3VllZmXbt2iVJWrNmjRISEoyMCtRLoaGhCg0NNTqGJKcsFsN/5ODfGNkE6g/DR9by8/M1ceJE2e12ORwOdejQQcnJybJarUpPT1dycnK1qTuAhuDOO3tddPQJ7vvyy91asCBFb775rtFRanT//b/RlCnTdcstsfrzn1/S999/p6SklMvez/z5TyoqqpnGjZvggZQAzM7wstamTRutX7/+outuueUWZWRkeDkRAG+ZMmWirr/+Bo0d+/tqyz/77BMtXJiqd999T35+F/8x1aXLzaYuapL0xhtrjY4AoAHgnAQAwwwcOFhZWR/I6ax+/VpW1vuKj0+osagBgC+hrAEwTK9efXT6dJG+/HK3a9np06f1179uU0LCYFVUVOi55/6ooUMTNHRogp577o+qqKiQJH3xxS7dc88g10UiSH8AABE1SURBVPNOnDiumTOnaciQfho0qK+eeSbNtS4zc4N+97t7lZBwt6ZMeUzHj+deNE9ubo569ozVe+/9Rb/61WAlJNyt9evf1oEDX2n06BFKSOhTbb/ff/+dJk36vQYN6qvBg/tq7tzZrmtwJenee3+hnTs/v+Tfww+vZeXK5Ro8uK/uvfcX2rjxg4tue/r0aU2f/p8aMqSfEhLu1vTp/6mTJ0+41j/22Di9/PKLGj/+IcXH99LkyX9QUVHRJTMAMC/KGgDDBAQEKi4uXh9++J5r2ZYtH+nqq9vp2ms7auXK5frqq3/o1VdX69VX39SBA1/ptdf+fMF+7Ha7pk+frBYtWuittzK0bt376tt3gKTzp1Rff32F5s9fqMzMj3TTTV315JOzas21f/8+vfnmu5o3L1WLFz+jlSuX67//e4lef32ttmzZpN27/1fS+S9FPfDAg1q//gO98cbbOnnyhJYvX3ZFfxcFBfkqLi7SunUfaNasJ5WePl9Hjx65YDun06FBg36ht9/O1LvvZsrfP0DPPptebZuPPvpQTzyRrMzMjaqsrNSbb75+RZkAmANlDYChEhKG6JNPNqu8vFySlJX1ngYOHCxJ2rjxA40ZM1bh4REKDw/XmDGPKCvr/Qv2ceDAV8rPz9OECYlq3LixAgIC1KVLV0nS+vXv6oEHHlS7dv8hPz8/jRr1kA4d+rrG0TVJevDBsQoICNBtt92uwMDG6tdvgMLDIxQV1UxdunTVoUNfS5Jat26jW2+9Xf7+/goPD9fw4b/Tnj3/e8V/F2PHjpe/v79uvrmbevToqS1bNl2wTWhomPr06avAwEA1aXKVRo9+SLt3f1Ftm0GDfqGrr27rKsOHDv3zijMBMB4XhAAwVJcuXRUaGqbPPvtEMTE3aP/+rzR//vlvfp86dUrNm0e7tm3RIlqnTuVdsI8TJ06oefPoi17jduJErp577o/605/+27XM6ZTy8k6qRYvoC7aXpPDwCNefAwIC/t/jQJ07d07S+dGw555bpC+/3KNz587J6XQoODjkMv8GzgsODlbjxo1dj2t6rWVlZVq8+I/6/PO/uU65njt3Vna7XTbb+UlKIyOburYPDAxUaem5K8oEwBwoa/WUEZOqpqVd/pQDV6qmiVXRMCUkDNaHH76no0ez1b17D0VEREqSmjZtqhMnctW+fQdJ569La9o06oLnN2/eXCdOHFdVVdUFha1Zs+YaNeoh9e8/sM5zv/TSC5IsWrlyjUJCQrV16ycXnJJ015kzZ1RaWuoqbCdOHHe97p9as+YNHT2arWXLXlVkZFMdOvS1xoz53QVf0gDQcHAaFJdknklV0VAlJAzWrl1/V0bGeiUkDHEt79dvgF57bbkKCwtVVFSkFStevmjpiom5QZGRTbV06Z9UWlqq8vJy7d27R5I0dOiv9frrK/Svf30jSSopKbno6cUrce7cOTVp0kRXXRWkvLyTevPNlT9rf3/+80uqrKzUl1/u1l//+pnuvrvfRY55VgEBgQoKCtbp08Vavvzln3VMAObHyFo9xaSqaEiio1uqc+ebdPjwIfXs+ePnevToh3Xu3Fk9+OAISdLdd/fT6NEPX/B8m82mtLRn9dxzC/XrXw+RxSLFxyfoppu6qnfvu1Vaek5PPjlTx48fV1BQkGJjb1Nc3IVF6HKNGfOInnoqWQkJfdSqVRsNGDBIa9euvqJ9RUREKjg4WMOGJSggIFBTpz6htm3bXbDdb34zUk8+OUtDhvRTZGSURoz4nT777JOf90IAmJrF2cDHzrk3KGAOx49nq0WLtkbHMKUvvtillJQkrVt34ZcnPIn3BD/HD5fGPP74HIOTNAymvjcoAAAAakZZAwAAMDHKGgAY7JZbYr1+ChRA/UFZAwAAMDHKGgAAgIlR1gAAAEyMsgYAAGBilDUAAAAT4w4GABqUBekLVFhUXOf7DQ8L1YzpM2rd5umn5yosLFwTJkxyLUtMnKA+feJ0zz331nkmAL6BsgagQSksKlZZeI+632/h3y65zaRJ/6UxY0aqd+843XBDZ61f/44sFmnYsF/XeR4AvoOyBgB1JCgoSNOnz1Rq6lw9/fQirVy5XEuWvKI5cx7XiRPHVV5ern79BmjUqIfkcDj0zDPp+uKLnWrUyF9NmjTWiy8uN/olADAhyhoA1KFbb71dXbveokceGaWJE6dowYIUPfjgWHXteosqKyuVmDheMTHXKzQ0TLt379Ibb7wlq9Wq06dPGx0dgElR1gCgjv32tw9o8+aP1Ldvfy1c+LSKiopc686dO6sjR45o4MAhqqqq0oIFKbrllljdccddBiYGYGaUNQCoY1arVVarRU6nQxaLRa+8slJ+fhf+uH399bXavft/tWvX3/Xii89r+fI3FBnZ1IDEAMyMqTsAwEOaNLlKXbrcrDfeeNW17MSJ48rPP6XCwkKVlZWpe/ce+v3vH1NQUJBycr43LiwA02JkDQA8KCkpRYsXP6NRo4ZLOl/gnngiSWVlZUpLe0p2u112u123336HbrjhRoPTAjAjyhqABiU8LNStaTauZL/uio5uqffe2yxJioxsqrlzn77odsuXv1En2QA0bJQ1AA3KpSauBYD6hmvWAAAATIyyBgAAYGKUNQAAABOjrAEAAJgYZQ0AAMDEKGsAUIfuvfcXeuCB38jhcFRb9q9/HTYwFYD6jKk7ADQozy1KUUlxQZ3vNyg0QolT57i1bWlpqbKy3tfAgUPqPAcA32P6svbtt99qxowZKioqUlhYmNLS0tSuXTujYwEwqZLiAj3Qvu73+/q/3C+ADz00TsuXv6x+/QaoUaNGruXffXfs3zd2L5TNZtO4cX/Q7bffUfdhATQopj8NmpycrJEjRyorK0sjR45UUlKS0ZEAoFbXXRejTp2u07p1b1dbPnfubMXHD9Brr63RnDkpSkmZo8LCQoNSAqgvTD2ylp+fr/3792vFihWSpCFDhiglJUUFBQWKiIgwOB0A1GzcuPGaOPH3GjJkqCTJ6ZQOH/6nBg36pSTpP/6jva65ppO++uof6tmzl5FR0YBs375V27Z96pVjHT2aLUlKS0vxyvF69uytO+/0zf9XTF3WcnNz1bx5c9lsNkmSzWZTs2bNlJub63ZZi4wM8mREAG46edIqPz/TD+bXyt38NptV7du31x139NRbb63+9zKLax9W6/n9WCznlxv192K1WhUVFWzIseEZISGN1aiRzSvHiow8/++wt44XEtLYZz+vpi5rdSE/v0QOh9PoGIDPczgcqqpyXHpDE3M3v91+/rWOGfOIHn74AdntdjkcTl1zTUdlZPxFgwf/UkeOfKvDh/+p667rbNjfi8PhUF7eGUOODc+48cZbdeONtxodw2Ma8ufVarXUOMBk6rIWHR2tEydOyG63y2azyW636+TJk4qOjjY6GgBcUrNmzTVgwCCtWfOGJCk5+SktXPi01q5dLZvNptmz5yk8PNzglADMztRlLTIyUjExMcrMzNTQoUOVmZmpmJgYrlcDUKOg0IjL+ubm5ezXHW+/nVHt8WOP/acee+w/XY+fe+7FOs0FoOGzOJ1OU58j/OabbzRjxgydPn1aISEhSktLU/v27n8vn9OggDkcP56tFi3aGh0DP8F7AphHvT0NKkkdOnTQW2+9ZXQMAAAAQ9Tvr2YBAAA0cJQ1AAAAE6OsAfASi5zO+j11R0Ni8suVAfwEZQ2AV/j7B6qo6JSqqiopCgZzOp06e/a0/Pz8jY4CwA2m/4IBgIYhPDxKJSXFKig4IYfDbnQcn+fn56/w8CijYwBwA2UNgFdYLBYFB4cpODjM6CgAUK9wGhQAAMDEKGsAAAAm1uBPg1qtFqMjAAAA1Kq2vmL6200BAAD4Mk6DAgAAmBhlDQAAwMQoawAAACZGWQMAADAxyhoAAICJUdYAAABMjLIGAABgYpQ1AAAAE6OsAQAAmFiDv90UfE9cXJz8/f0VEBAgSerevbtmzpxZ47ZLly5Vx44dvRkRQD113333qaKiQpWVlTpy5IiuvfZaSdL111+v1NRUg9OhoaKsoUFavHgxBQxAnXvrrbckSd99951+/etfa8OGDdXWV1VVyc+Pf1pRt/hEocHLyMjQypUrVVlZKUl6/PHH1aNHjwu2+9Of/qTMzEwFBATIYrFo5cqVCgkJ0ZdffqlFixbp7NmzkqRJkyapT58+3nwJAEwsLi5OgwYN0o4dO9SxY0fFxsbqk08+0eLFiyVJ7777brXHy5Yt08aNG2W329W8eXOlpKQoKirKyJcAk6OsoUGaNGmS6zToo48+qrVr18pisehf//qXHnzwQW3durXa9kVFRXr11Ve1bds2BQYGqqSkRIGBgTp9+rSSk5O1bNkyNWvWTCdPntS9996rzMxMhYSEGPHSAJhQSUmJ3n77bUnny1lNNmzYoGPHjmnt2rWyWq1avXq1FixYoD/+8Y/eiop6iLKGBumnp0H37t2rhx9+WCdOnJCfn59OnTqlvLy8ar/JBgcH6+qrr9b06dPVs2dP9enTR0FBQdq9e7e+++47PfLII65tLRaLsrOzdeONN3r9dQEwp2HDhrm13ZYtW7Rv3z7dc889kiS73a6goCBPRkMDQFlDgzdlyhTNmDFD/fr1k8PhUJcuXVReXl5tG5vNprVr1+qLL77Qjh079Ktf/UqvvPKKnE6nOnXqpFWrVhmUHkB90KRJE9efbTabHA6H6/FPf944nU6NHz9e9957r1fzoX5j6g40eGfOnFHr1q0lSe+8844qKiou2KakpEQFBQW67bbbNGnSJHXs2FGHDh3SzTffrOzsbO3YscO17d69e+V0Or2WH0D90rZtW3399deqqKhQRUWFsrKyXOvi4uK0evVqFRcXS5IqKip08OBBo6KinmBkDQ3eE088oQkTJig0NFR33XWXwsLCLtimpKREEydOVFlZmZxOp66//nr1799fAQEBWrJkiRYuXKinn35alZWVatOmjZYuXSqLxWLAqwFgdl27dlWPHj00ePBgNWvWTNddd53y8vIknT9dWlRUpPvvv1/S+ZG23/72t7ruuuuMjAyTszgZIgAAADAtToMCAACYGGUNAADAxChrAAAAJkZZAwAAMDHKGgAAgIlR1gDg355//nlNnTrV6BgAUA3zrAHwORkZGVqxYoW+/fZbXXXVVbruuuv0+9//3uhYAHBRlDUAPmXFihVatmyZ5s6dq549e6pRo0b67LPPtHnz5mq3DPq5qqqq5OfHj1gAPx+T4gLwGWfOnFGvXr309NNPa+DAgResf/7553X48GEFBAToo48+UsuWLbVgwQLdeOONkqROnTpp48aNatu2rSRpxowZat68uSZPnqzPP/9c06ZN0/3336/XXntNd9xxh66++upa9wcA7uCaNQA+Y/fu3SovL1d8fHyN22zZskWDBw/Wrl27FBcXp5SUFLf3f+rUKRUXF+vjjz92Pe/n7A8AJMoaAB9SVFSk8PDwWk9PduvWTb1795bNZtPQoUMv6ybbVqtVkyZNkr+/vwIDA3/2/gBAoqwB8CFhYWEqLCxUVVVVjds0bdrU9efAwECVl5fXuv1PhYeHKyAgoM72BwASZQ2AD7n55pvl7++vTZs2XdHzGzdurNLSUtfjvLy8austFsvPygcAF0NZA+AzgoODNWnSJM2bN0+bNm1SaWmpKisr9emnnyo9Pf2Sz7/uuuuUmZkpu92urVu3aufOnV5IDcDXUdYA+JSHHnpIM2bM0JIlS9SjRw/16dNHq1atUr9+/S753FmzZunjjz9WbGysMjIy3HoOAPxcTN0BAABgYoysAQAAmBhlDQAAwMQoawAAACZGWQMAADAxyhoAAICJUdYAAABMjLIGAABgYpQ1AAAAE6OsAQAAmNj/AYKmI8dFE6bn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 (5).png"/>
          <p:cNvPicPr>
            <a:picLocks noChangeAspect="1"/>
          </p:cNvPicPr>
          <p:nvPr/>
        </p:nvPicPr>
        <p:blipFill>
          <a:blip r:embed="rId3"/>
          <a:stretch>
            <a:fillRect/>
          </a:stretch>
        </p:blipFill>
        <p:spPr>
          <a:xfrm>
            <a:off x="449068" y="776177"/>
            <a:ext cx="7863091" cy="4190068"/>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478465"/>
          </a:xfrm>
        </p:spPr>
        <p:txBody>
          <a:bodyPr/>
          <a:lstStyle/>
          <a:p>
            <a:r>
              <a:rPr lang="en-US" b="1" dirty="0">
                <a:solidFill>
                  <a:schemeClr val="tx1"/>
                </a:solidFill>
              </a:rPr>
              <a:t>                     </a:t>
            </a:r>
            <a:r>
              <a:rPr lang="en-US" sz="1600" b="1" dirty="0">
                <a:solidFill>
                  <a:schemeClr val="tx1"/>
                </a:solidFill>
              </a:rPr>
              <a:t>Trend  of Churn among variable </a:t>
            </a:r>
            <a:r>
              <a:rPr lang="en-US" b="1" dirty="0">
                <a:solidFill>
                  <a:schemeClr val="tx1"/>
                </a:solidFill>
              </a:rPr>
              <a:t/>
            </a:r>
            <a:br>
              <a:rPr lang="en-US" b="1" dirty="0">
                <a:solidFill>
                  <a:schemeClr val="tx1"/>
                </a:solidFill>
              </a:rPr>
            </a:br>
            <a:endParaRPr lang="en-US" dirty="0"/>
          </a:p>
        </p:txBody>
      </p:sp>
      <p:pic>
        <p:nvPicPr>
          <p:cNvPr id="3" name="Picture 2" descr="download (6).png"/>
          <p:cNvPicPr>
            <a:picLocks noChangeAspect="1"/>
          </p:cNvPicPr>
          <p:nvPr/>
        </p:nvPicPr>
        <p:blipFill>
          <a:blip r:embed="rId2"/>
          <a:stretch>
            <a:fillRect/>
          </a:stretch>
        </p:blipFill>
        <p:spPr>
          <a:xfrm>
            <a:off x="0" y="563526"/>
            <a:ext cx="9144000" cy="4579974"/>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Initial Findings</a:t>
            </a:r>
          </a:p>
        </p:txBody>
      </p:sp>
      <p:sp>
        <p:nvSpPr>
          <p:cNvPr id="3" name="Text Placeholder 2"/>
          <p:cNvSpPr>
            <a:spLocks noGrp="1"/>
          </p:cNvSpPr>
          <p:nvPr>
            <p:ph type="body" idx="1"/>
          </p:nvPr>
        </p:nvSpPr>
        <p:spPr/>
        <p:txBody>
          <a:bodyPr/>
          <a:lstStyle/>
          <a:p>
            <a:endParaRPr lang="en-US" dirty="0"/>
          </a:p>
        </p:txBody>
      </p:sp>
      <p:sp>
        <p:nvSpPr>
          <p:cNvPr id="4" name="Text Placeholder 3"/>
          <p:cNvSpPr>
            <a:spLocks noGrp="1"/>
          </p:cNvSpPr>
          <p:nvPr>
            <p:ph type="body" idx="2"/>
          </p:nvPr>
        </p:nvSpPr>
        <p:spPr>
          <a:xfrm>
            <a:off x="4872156" y="1216085"/>
            <a:ext cx="3999900" cy="3416400"/>
          </a:xfrm>
        </p:spPr>
        <p:txBody>
          <a:bodyPr/>
          <a:lstStyle/>
          <a:p>
            <a:endParaRPr lang="en-US" dirty="0"/>
          </a:p>
        </p:txBody>
      </p:sp>
      <p:pic>
        <p:nvPicPr>
          <p:cNvPr id="7" name="Picture 6" descr="download (9).png"/>
          <p:cNvPicPr>
            <a:picLocks noChangeAspect="1"/>
          </p:cNvPicPr>
          <p:nvPr/>
        </p:nvPicPr>
        <p:blipFill>
          <a:blip r:embed="rId2"/>
          <a:stretch>
            <a:fillRect/>
          </a:stretch>
        </p:blipFill>
        <p:spPr>
          <a:xfrm>
            <a:off x="222637" y="1152939"/>
            <a:ext cx="4293704" cy="3466769"/>
          </a:xfrm>
          <a:prstGeom prst="rect">
            <a:avLst/>
          </a:prstGeom>
        </p:spPr>
      </p:pic>
      <p:sp>
        <p:nvSpPr>
          <p:cNvPr id="8" name="TextBox 7"/>
          <p:cNvSpPr txBox="1"/>
          <p:nvPr/>
        </p:nvSpPr>
        <p:spPr>
          <a:xfrm>
            <a:off x="262393" y="1351723"/>
            <a:ext cx="1001864" cy="523220"/>
          </a:xfrm>
          <a:prstGeom prst="rect">
            <a:avLst/>
          </a:prstGeom>
          <a:noFill/>
        </p:spPr>
        <p:txBody>
          <a:bodyPr wrap="square" rtlCol="0">
            <a:spAutoFit/>
          </a:bodyPr>
          <a:lstStyle/>
          <a:p>
            <a:r>
              <a:rPr lang="en-US" dirty="0">
                <a:solidFill>
                  <a:schemeClr val="accent3"/>
                </a:solidFill>
              </a:rPr>
              <a:t>False 317 True 303</a:t>
            </a:r>
          </a:p>
        </p:txBody>
      </p:sp>
      <p:pic>
        <p:nvPicPr>
          <p:cNvPr id="12" name="Picture 11" descr="download (11).png"/>
          <p:cNvPicPr>
            <a:picLocks noChangeAspect="1"/>
          </p:cNvPicPr>
          <p:nvPr/>
        </p:nvPicPr>
        <p:blipFill>
          <a:blip r:embed="rId3"/>
          <a:stretch>
            <a:fillRect/>
          </a:stretch>
        </p:blipFill>
        <p:spPr>
          <a:xfrm>
            <a:off x="4548147" y="1105231"/>
            <a:ext cx="4420924" cy="3586039"/>
          </a:xfrm>
          <a:prstGeom prst="rect">
            <a:avLst/>
          </a:prstGeom>
        </p:spPr>
      </p:pic>
      <p:sp>
        <p:nvSpPr>
          <p:cNvPr id="13" name="Rectangle 12"/>
          <p:cNvSpPr/>
          <p:nvPr/>
        </p:nvSpPr>
        <p:spPr>
          <a:xfrm>
            <a:off x="4698527" y="1359673"/>
            <a:ext cx="1249048" cy="523220"/>
          </a:xfrm>
          <a:prstGeom prst="rect">
            <a:avLst/>
          </a:prstGeom>
        </p:spPr>
        <p:txBody>
          <a:bodyPr wrap="square">
            <a:spAutoFit/>
          </a:bodyPr>
          <a:lstStyle/>
          <a:p>
            <a:r>
              <a:rPr lang="en-US" dirty="0">
                <a:solidFill>
                  <a:schemeClr val="accent3"/>
                </a:solidFill>
              </a:rPr>
              <a:t>False 303 True 292</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C16810-8FC4-47BB-A170-B6CC4439D26E}"/>
              </a:ext>
            </a:extLst>
          </p:cNvPr>
          <p:cNvSpPr>
            <a:spLocks noGrp="1"/>
          </p:cNvSpPr>
          <p:nvPr>
            <p:ph type="title"/>
          </p:nvPr>
        </p:nvSpPr>
        <p:spPr>
          <a:xfrm>
            <a:off x="258538" y="136681"/>
            <a:ext cx="8520600" cy="572700"/>
          </a:xfrm>
        </p:spPr>
        <p:txBody>
          <a:bodyPr/>
          <a:lstStyle/>
          <a:p>
            <a:r>
              <a:rPr lang="en-US" dirty="0"/>
              <a:t>                             Content</a:t>
            </a:r>
          </a:p>
        </p:txBody>
      </p:sp>
      <p:sp>
        <p:nvSpPr>
          <p:cNvPr id="3" name="Text Placeholder 2">
            <a:extLst>
              <a:ext uri="{FF2B5EF4-FFF2-40B4-BE49-F238E27FC236}">
                <a16:creationId xmlns="" xmlns:a16="http://schemas.microsoft.com/office/drawing/2014/main" id="{3B854DAF-032C-4DDD-89B1-63FDBBEAF471}"/>
              </a:ext>
            </a:extLst>
          </p:cNvPr>
          <p:cNvSpPr>
            <a:spLocks noGrp="1"/>
          </p:cNvSpPr>
          <p:nvPr>
            <p:ph type="body" idx="1"/>
          </p:nvPr>
        </p:nvSpPr>
        <p:spPr/>
        <p:txBody>
          <a:bodyPr/>
          <a:lstStyle/>
          <a:p>
            <a:pPr marL="114300" indent="0">
              <a:buNone/>
            </a:pPr>
            <a:r>
              <a:rPr lang="en-US" dirty="0"/>
              <a:t>z.</a:t>
            </a:r>
          </a:p>
          <a:p>
            <a:pPr marL="114300" indent="0">
              <a:lnSpc>
                <a:spcPct val="114999"/>
              </a:lnSpc>
              <a:buNone/>
            </a:pPr>
            <a:endParaRPr lang="en-US" dirty="0"/>
          </a:p>
        </p:txBody>
      </p:sp>
      <p:sp>
        <p:nvSpPr>
          <p:cNvPr id="5" name="TextBox 4">
            <a:extLst>
              <a:ext uri="{FF2B5EF4-FFF2-40B4-BE49-F238E27FC236}">
                <a16:creationId xmlns="" xmlns:a16="http://schemas.microsoft.com/office/drawing/2014/main" id="{558AC7F2-4D53-4CA6-8E56-8889AAC7D8CF}"/>
              </a:ext>
            </a:extLst>
          </p:cNvPr>
          <p:cNvSpPr txBox="1"/>
          <p:nvPr/>
        </p:nvSpPr>
        <p:spPr>
          <a:xfrm>
            <a:off x="655607" y="869936"/>
            <a:ext cx="742852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lr>
                <a:schemeClr val="bg1"/>
              </a:buClr>
              <a:buSzPct val="104000"/>
              <a:buFont typeface="Arial" pitchFamily="34" charset="0"/>
              <a:buChar char="•"/>
            </a:pPr>
            <a:r>
              <a:rPr lang="en-US" sz="1600" b="1" dirty="0" smtClean="0">
                <a:solidFill>
                  <a:schemeClr val="tx1"/>
                </a:solidFill>
              </a:rPr>
              <a:t>Problem Statement:</a:t>
            </a:r>
          </a:p>
          <a:p>
            <a:pPr marL="285750" indent="-285750">
              <a:buClr>
                <a:schemeClr val="bg1"/>
              </a:buClr>
              <a:buSzPct val="104000"/>
              <a:buFont typeface="Arial" pitchFamily="34" charset="0"/>
              <a:buChar char="•"/>
            </a:pPr>
            <a:endParaRPr lang="en-US" sz="1600" b="1" dirty="0" smtClean="0">
              <a:solidFill>
                <a:schemeClr val="tx1"/>
              </a:solidFill>
            </a:endParaRPr>
          </a:p>
          <a:p>
            <a:pPr marL="285750" indent="-285750">
              <a:buClr>
                <a:schemeClr val="bg1"/>
              </a:buClr>
              <a:buSzPct val="104000"/>
              <a:buFont typeface="Arial" pitchFamily="34" charset="0"/>
              <a:buChar char="•"/>
            </a:pPr>
            <a:r>
              <a:rPr lang="en-US" sz="1600" b="1" dirty="0" smtClean="0">
                <a:solidFill>
                  <a:schemeClr val="tx1"/>
                </a:solidFill>
              </a:rPr>
              <a:t>Data Summary:</a:t>
            </a:r>
          </a:p>
          <a:p>
            <a:pPr marL="285750" indent="-285750">
              <a:buClr>
                <a:schemeClr val="bg1"/>
              </a:buClr>
              <a:buSzPct val="104000"/>
              <a:buFont typeface="Arial" pitchFamily="34" charset="0"/>
              <a:buChar char="•"/>
            </a:pPr>
            <a:endParaRPr lang="en-US" sz="1600" b="1" dirty="0" smtClean="0">
              <a:solidFill>
                <a:schemeClr val="tx1"/>
              </a:solidFill>
            </a:endParaRPr>
          </a:p>
          <a:p>
            <a:pPr marL="285750" indent="-285750">
              <a:buClr>
                <a:schemeClr val="bg1"/>
              </a:buClr>
              <a:buSzPct val="104000"/>
              <a:buFont typeface="Arial" pitchFamily="34" charset="0"/>
              <a:buChar char="•"/>
            </a:pPr>
            <a:r>
              <a:rPr lang="en-US" sz="1600" b="1" dirty="0" smtClean="0">
                <a:solidFill>
                  <a:schemeClr val="tx1"/>
                </a:solidFill>
              </a:rPr>
              <a:t>Visualization </a:t>
            </a:r>
            <a:r>
              <a:rPr lang="en-US" sz="1600" b="1" dirty="0">
                <a:solidFill>
                  <a:schemeClr val="tx1"/>
                </a:solidFill>
              </a:rPr>
              <a:t>of frequency </a:t>
            </a:r>
            <a:r>
              <a:rPr lang="en-US" sz="1600" b="1" dirty="0" smtClean="0">
                <a:solidFill>
                  <a:schemeClr val="tx1"/>
                </a:solidFill>
              </a:rPr>
              <a:t>distribution:</a:t>
            </a:r>
          </a:p>
          <a:p>
            <a:pPr marL="285750" indent="-285750">
              <a:buClr>
                <a:schemeClr val="bg1"/>
              </a:buClr>
              <a:buSzPct val="104000"/>
              <a:buFont typeface="Arial" pitchFamily="34" charset="0"/>
              <a:buChar char="•"/>
            </a:pPr>
            <a:endParaRPr lang="en-US" sz="1600" b="1" dirty="0" smtClean="0">
              <a:solidFill>
                <a:schemeClr val="tx1"/>
              </a:solidFill>
            </a:endParaRPr>
          </a:p>
          <a:p>
            <a:pPr marL="285750" indent="-285750">
              <a:buClr>
                <a:schemeClr val="bg1"/>
              </a:buClr>
              <a:buSzPct val="104000"/>
              <a:buFont typeface="Arial" pitchFamily="34" charset="0"/>
              <a:buChar char="•"/>
            </a:pPr>
            <a:r>
              <a:rPr lang="en-US" sz="1600" b="1" dirty="0" smtClean="0">
                <a:solidFill>
                  <a:schemeClr val="tx1"/>
                </a:solidFill>
              </a:rPr>
              <a:t>Correlation </a:t>
            </a:r>
            <a:r>
              <a:rPr lang="en-US" sz="1600" b="1" dirty="0">
                <a:solidFill>
                  <a:schemeClr val="tx1"/>
                </a:solidFill>
              </a:rPr>
              <a:t>among the </a:t>
            </a:r>
            <a:r>
              <a:rPr lang="en-US" sz="1600" b="1" dirty="0" smtClean="0">
                <a:solidFill>
                  <a:schemeClr val="tx1"/>
                </a:solidFill>
              </a:rPr>
              <a:t>variable:</a:t>
            </a:r>
          </a:p>
          <a:p>
            <a:pPr marL="285750" indent="-285750">
              <a:buClr>
                <a:schemeClr val="bg1"/>
              </a:buClr>
              <a:buSzPct val="104000"/>
              <a:buFont typeface="Arial" pitchFamily="34" charset="0"/>
              <a:buChar char="•"/>
            </a:pPr>
            <a:endParaRPr lang="en-US" sz="1600" b="1" dirty="0" smtClean="0">
              <a:solidFill>
                <a:schemeClr val="tx1"/>
              </a:solidFill>
            </a:endParaRPr>
          </a:p>
          <a:p>
            <a:pPr marL="285750" indent="-285750">
              <a:buClr>
                <a:schemeClr val="bg1"/>
              </a:buClr>
              <a:buSzPct val="104000"/>
              <a:buFont typeface="Arial" pitchFamily="34" charset="0"/>
              <a:buChar char="•"/>
            </a:pPr>
            <a:r>
              <a:rPr lang="en-US" sz="1600" b="1" dirty="0" smtClean="0">
                <a:solidFill>
                  <a:schemeClr val="tx1"/>
                </a:solidFill>
              </a:rPr>
              <a:t>Univariate Analysis: </a:t>
            </a:r>
          </a:p>
          <a:p>
            <a:pPr marL="285750" indent="-285750">
              <a:buClr>
                <a:schemeClr val="bg1"/>
              </a:buClr>
              <a:buSzPct val="104000"/>
              <a:buFont typeface="Arial" pitchFamily="34" charset="0"/>
              <a:buChar char="•"/>
            </a:pPr>
            <a:endParaRPr lang="en-US" sz="1600" b="1" dirty="0" smtClean="0">
              <a:solidFill>
                <a:schemeClr val="tx1"/>
              </a:solidFill>
            </a:endParaRPr>
          </a:p>
          <a:p>
            <a:pPr marL="285750" indent="-285750">
              <a:buClr>
                <a:schemeClr val="bg1"/>
              </a:buClr>
              <a:buSzPct val="104000"/>
              <a:buFont typeface="Arial" pitchFamily="34" charset="0"/>
              <a:buChar char="•"/>
            </a:pPr>
            <a:r>
              <a:rPr lang="en-US" sz="1600" b="1" dirty="0" smtClean="0">
                <a:solidFill>
                  <a:schemeClr val="tx1"/>
                </a:solidFill>
              </a:rPr>
              <a:t>Bivariate Analysis:</a:t>
            </a:r>
          </a:p>
          <a:p>
            <a:pPr marL="285750" indent="-285750">
              <a:buClr>
                <a:schemeClr val="bg1"/>
              </a:buClr>
              <a:buSzPct val="104000"/>
              <a:buFont typeface="Arial" pitchFamily="34" charset="0"/>
              <a:buChar char="•"/>
            </a:pPr>
            <a:endParaRPr lang="en-US" sz="1600" b="1" dirty="0" smtClean="0">
              <a:solidFill>
                <a:schemeClr val="tx1"/>
              </a:solidFill>
            </a:endParaRPr>
          </a:p>
          <a:p>
            <a:pPr marL="285750" indent="-285750">
              <a:buClr>
                <a:schemeClr val="bg1"/>
              </a:buClr>
              <a:buSzPct val="104000"/>
              <a:buFont typeface="Arial" pitchFamily="34" charset="0"/>
              <a:buChar char="•"/>
            </a:pPr>
            <a:r>
              <a:rPr lang="en-US" sz="1600" b="1" dirty="0" smtClean="0">
                <a:solidFill>
                  <a:schemeClr val="tx1"/>
                </a:solidFill>
              </a:rPr>
              <a:t>Trend  </a:t>
            </a:r>
            <a:r>
              <a:rPr lang="en-US" sz="1600" b="1" dirty="0">
                <a:solidFill>
                  <a:schemeClr val="tx1"/>
                </a:solidFill>
              </a:rPr>
              <a:t>of Churn among variable</a:t>
            </a:r>
            <a:r>
              <a:rPr lang="en-US" sz="1600" b="1" dirty="0" smtClean="0">
                <a:solidFill>
                  <a:schemeClr val="tx1"/>
                </a:solidFill>
              </a:rPr>
              <a:t>:</a:t>
            </a:r>
          </a:p>
          <a:p>
            <a:pPr marL="285750" indent="-285750">
              <a:buClr>
                <a:schemeClr val="bg1"/>
              </a:buClr>
              <a:buSzPct val="104000"/>
              <a:buFont typeface="Arial" pitchFamily="34" charset="0"/>
              <a:buChar char="•"/>
            </a:pPr>
            <a:endParaRPr lang="en-US" sz="1600" b="1" dirty="0" smtClean="0">
              <a:solidFill>
                <a:schemeClr val="tx1"/>
              </a:solidFill>
            </a:endParaRPr>
          </a:p>
          <a:p>
            <a:pPr marL="285750" indent="-285750">
              <a:buClr>
                <a:schemeClr val="bg1"/>
              </a:buClr>
              <a:buSzPct val="104000"/>
              <a:buFont typeface="Arial" pitchFamily="34" charset="0"/>
              <a:buChar char="•"/>
            </a:pPr>
            <a:r>
              <a:rPr lang="en-US" sz="1600" b="1" dirty="0" smtClean="0">
                <a:solidFill>
                  <a:schemeClr val="tx1"/>
                </a:solidFill>
              </a:rPr>
              <a:t> Conclusion</a:t>
            </a:r>
            <a:r>
              <a:rPr lang="en-US" sz="1600" b="1" dirty="0">
                <a:solidFill>
                  <a:schemeClr val="tx1"/>
                </a:solidFill>
              </a:rPr>
              <a:t>:</a:t>
            </a:r>
            <a:r>
              <a:rPr lang="en-US" sz="1600" dirty="0"/>
              <a:t> </a:t>
            </a:r>
            <a:endParaRPr lang="en-US" sz="1600" dirty="0">
              <a:solidFill>
                <a:schemeClr val="tx1"/>
              </a:solidFill>
            </a:endParaRPr>
          </a:p>
        </p:txBody>
      </p:sp>
    </p:spTree>
    <p:extLst>
      <p:ext uri="{BB962C8B-B14F-4D97-AF65-F5344CB8AC3E}">
        <p14:creationId xmlns:p14="http://schemas.microsoft.com/office/powerpoint/2010/main" val="4052185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843" y="9596"/>
            <a:ext cx="8520600" cy="572700"/>
          </a:xfrm>
        </p:spPr>
        <p:txBody>
          <a:bodyPr/>
          <a:lstStyle/>
          <a:p>
            <a:r>
              <a:rPr lang="en-IN" dirty="0"/>
              <a:t>                           Conclusion</a:t>
            </a:r>
            <a:endParaRPr lang="en-US" dirty="0"/>
          </a:p>
        </p:txBody>
      </p:sp>
      <p:sp>
        <p:nvSpPr>
          <p:cNvPr id="4" name="TextBox 3">
            <a:extLst>
              <a:ext uri="{FF2B5EF4-FFF2-40B4-BE49-F238E27FC236}">
                <a16:creationId xmlns="" xmlns:a16="http://schemas.microsoft.com/office/drawing/2014/main" id="{C54BFDA2-60DE-4367-9638-FE4014D06CB5}"/>
              </a:ext>
            </a:extLst>
          </p:cNvPr>
          <p:cNvSpPr txBox="1"/>
          <p:nvPr/>
        </p:nvSpPr>
        <p:spPr>
          <a:xfrm>
            <a:off x="-27215" y="558844"/>
            <a:ext cx="9153072"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pitchFamily="34" charset="0"/>
              <a:buChar char="•"/>
            </a:pPr>
            <a:r>
              <a:rPr lang="en-IN" b="1" dirty="0">
                <a:solidFill>
                  <a:schemeClr val="accent5"/>
                </a:solidFill>
              </a:rPr>
              <a:t> The most significant variables are cost, time duration, voice mail messages, and customer service calls.</a:t>
            </a:r>
          </a:p>
          <a:p>
            <a:endParaRPr lang="en-IN" b="1" dirty="0">
              <a:solidFill>
                <a:schemeClr val="accent5"/>
              </a:solidFill>
            </a:endParaRPr>
          </a:p>
          <a:p>
            <a:pPr>
              <a:buFont typeface="Arial" pitchFamily="34" charset="0"/>
              <a:buChar char="•"/>
            </a:pPr>
            <a:r>
              <a:rPr lang="en-IN" b="1" dirty="0">
                <a:solidFill>
                  <a:schemeClr val="accent5"/>
                </a:solidFill>
              </a:rPr>
              <a:t> There is a perfect correlation between the cost and time duration of a call.</a:t>
            </a:r>
          </a:p>
          <a:p>
            <a:endParaRPr lang="en-IN" b="1" dirty="0">
              <a:solidFill>
                <a:schemeClr val="accent5"/>
              </a:solidFill>
            </a:endParaRPr>
          </a:p>
          <a:p>
            <a:pPr>
              <a:buFont typeface="Arial" pitchFamily="34" charset="0"/>
              <a:buChar char="•"/>
            </a:pPr>
            <a:r>
              <a:rPr lang="en-IN" b="1" dirty="0">
                <a:solidFill>
                  <a:schemeClr val="accent5"/>
                </a:solidFill>
              </a:rPr>
              <a:t> </a:t>
            </a:r>
            <a:r>
              <a:rPr lang="en-US" b="1" dirty="0">
                <a:solidFill>
                  <a:schemeClr val="accent5"/>
                </a:solidFill>
              </a:rPr>
              <a:t>The important point to notice is that if we compare the cost and call durations during the day with the cost and call durations during evening and night then the data confirms that there is a very significant reduction in cost for evening and night call durations. And this helps the company to retain its customers.</a:t>
            </a:r>
            <a:endParaRPr lang="en-IN" b="1" dirty="0">
              <a:solidFill>
                <a:schemeClr val="accent5"/>
              </a:solidFill>
            </a:endParaRPr>
          </a:p>
          <a:p>
            <a:endParaRPr lang="en-US" b="1" dirty="0">
              <a:solidFill>
                <a:schemeClr val="accent5"/>
              </a:solidFill>
            </a:endParaRPr>
          </a:p>
          <a:p>
            <a:pPr>
              <a:buFont typeface="Arial" pitchFamily="34" charset="0"/>
              <a:buChar char="•"/>
            </a:pPr>
            <a:r>
              <a:rPr lang="en-US" b="1" dirty="0">
                <a:solidFill>
                  <a:schemeClr val="accent5"/>
                </a:solidFill>
              </a:rPr>
              <a:t> The Company should reduce the cost for the customers who are making </a:t>
            </a:r>
            <a:r>
              <a:rPr lang="en-US" b="1" dirty="0" smtClean="0">
                <a:solidFill>
                  <a:schemeClr val="accent5"/>
                </a:solidFill>
              </a:rPr>
              <a:t>call more </a:t>
            </a:r>
            <a:r>
              <a:rPr lang="en-US" b="1" dirty="0">
                <a:solidFill>
                  <a:schemeClr val="accent5"/>
                </a:solidFill>
              </a:rPr>
              <a:t>than </a:t>
            </a:r>
            <a:r>
              <a:rPr lang="en-US" b="1" dirty="0" smtClean="0">
                <a:solidFill>
                  <a:schemeClr val="accent5"/>
                </a:solidFill>
              </a:rPr>
              <a:t>220 </a:t>
            </a:r>
            <a:r>
              <a:rPr lang="en-US" b="1" dirty="0">
                <a:solidFill>
                  <a:schemeClr val="accent5"/>
                </a:solidFill>
              </a:rPr>
              <a:t>minutes duration during the day. These customers tend to churn.</a:t>
            </a:r>
          </a:p>
          <a:p>
            <a:endParaRPr lang="en-US" b="1" dirty="0">
              <a:solidFill>
                <a:schemeClr val="accent5"/>
              </a:solidFill>
            </a:endParaRPr>
          </a:p>
          <a:p>
            <a:pPr>
              <a:buFont typeface="Arial" pitchFamily="34" charset="0"/>
              <a:buChar char="•"/>
            </a:pPr>
            <a:r>
              <a:rPr lang="en-US" b="1" dirty="0">
                <a:solidFill>
                  <a:schemeClr val="accent5"/>
                </a:solidFill>
              </a:rPr>
              <a:t>  The Company should also improve their management which looks after the customer’ complaint because the customers who are making more than 3 calls to customer service seem to be vulnerable.</a:t>
            </a:r>
          </a:p>
          <a:p>
            <a:endParaRPr lang="en-US" b="1" dirty="0">
              <a:solidFill>
                <a:schemeClr val="accent5"/>
              </a:solidFill>
            </a:endParaRPr>
          </a:p>
          <a:p>
            <a:pPr>
              <a:buFont typeface="Arial" pitchFamily="34" charset="0"/>
              <a:buChar char="•"/>
            </a:pPr>
            <a:r>
              <a:rPr lang="en-IN" b="1" dirty="0">
                <a:solidFill>
                  <a:schemeClr val="accent5"/>
                </a:solidFill>
              </a:rPr>
              <a:t> The customers having an international plan makes less than or equal to two customer service calls have higher probability to churn.</a:t>
            </a:r>
          </a:p>
          <a:p>
            <a:endParaRPr lang="en-IN" b="1" dirty="0">
              <a:solidFill>
                <a:schemeClr val="accent5"/>
              </a:solidFill>
            </a:endParaRPr>
          </a:p>
          <a:p>
            <a:pPr>
              <a:buFont typeface="Arial" pitchFamily="34" charset="0"/>
              <a:buChar char="•"/>
            </a:pPr>
            <a:r>
              <a:rPr lang="en-IN" b="1" dirty="0">
                <a:solidFill>
                  <a:schemeClr val="accent5"/>
                </a:solidFill>
              </a:rPr>
              <a:t> </a:t>
            </a:r>
            <a:r>
              <a:rPr lang="en-US" b="1" dirty="0">
                <a:solidFill>
                  <a:schemeClr val="accent5"/>
                </a:solidFill>
              </a:rPr>
              <a:t>The initial finding is that if we take the customers who have charged greater than or equal to 42$ and customers service calls are greater than or equal to four then we get a total of 620 observations. And out of which 303(49%) customers are label as churn. Therefore the company should focus on this segment.</a:t>
            </a:r>
          </a:p>
          <a:p>
            <a:endParaRPr lang="en-US"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1D9717-8D29-ED4D-A29F-5455441930FA}"/>
              </a:ext>
            </a:extLst>
          </p:cNvPr>
          <p:cNvSpPr>
            <a:spLocks noGrp="1"/>
          </p:cNvSpPr>
          <p:nvPr>
            <p:ph type="title"/>
          </p:nvPr>
        </p:nvSpPr>
        <p:spPr>
          <a:xfrm>
            <a:off x="311700" y="1542667"/>
            <a:ext cx="8520600" cy="1641403"/>
          </a:xfrm>
        </p:spPr>
        <p:txBody>
          <a:bodyPr/>
          <a:lstStyle/>
          <a:p>
            <a:r>
              <a:rPr lang="en-IN" dirty="0"/>
              <a:t> </a:t>
            </a:r>
            <a:r>
              <a:rPr lang="en-IN" dirty="0" smtClean="0"/>
              <a:t>                               Thank you</a:t>
            </a:r>
            <a:r>
              <a:rPr lang="en-IN" dirty="0"/>
              <a:t/>
            </a:r>
            <a:br>
              <a:rPr lang="en-IN" dirty="0"/>
            </a:br>
            <a:r>
              <a:rPr lang="en-IN" dirty="0"/>
              <a:t>                 </a:t>
            </a:r>
            <a:r>
              <a:rPr lang="en-IN" sz="4400" dirty="0">
                <a:solidFill>
                  <a:schemeClr val="bg1"/>
                </a:solidFill>
              </a:rPr>
              <a:t> Abhinandan Kumar</a:t>
            </a:r>
            <a:endParaRPr lang="en-US" sz="4400" dirty="0">
              <a:solidFill>
                <a:schemeClr val="bg1"/>
              </a:solidFill>
            </a:endParaRPr>
          </a:p>
        </p:txBody>
      </p:sp>
    </p:spTree>
    <p:extLst>
      <p:ext uri="{BB962C8B-B14F-4D97-AF65-F5344CB8AC3E}">
        <p14:creationId xmlns:p14="http://schemas.microsoft.com/office/powerpoint/2010/main" val="3733951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Rectangle 2"/>
          <p:cNvSpPr/>
          <p:nvPr/>
        </p:nvSpPr>
        <p:spPr>
          <a:xfrm>
            <a:off x="531627" y="1140590"/>
            <a:ext cx="6719777" cy="3385542"/>
          </a:xfrm>
          <a:prstGeom prst="rect">
            <a:avLst/>
          </a:prstGeom>
        </p:spPr>
        <p:txBody>
          <a:bodyPr wrap="square">
            <a:spAutoFit/>
          </a:bodyPr>
          <a:lstStyle/>
          <a:p>
            <a:pPr marL="457200" indent="-457200">
              <a:buClr>
                <a:schemeClr val="accent5"/>
              </a:buClr>
              <a:buFont typeface="+mj-lt"/>
              <a:buAutoNum type="arabicPeriod"/>
            </a:pPr>
            <a:r>
              <a:rPr lang="en-IN" sz="2000" b="1" dirty="0" smtClean="0">
                <a:solidFill>
                  <a:schemeClr val="accent5"/>
                </a:solidFill>
              </a:rPr>
              <a:t>The </a:t>
            </a:r>
            <a:r>
              <a:rPr lang="en-IN" sz="2000" b="1" dirty="0">
                <a:solidFill>
                  <a:schemeClr val="accent5"/>
                </a:solidFill>
              </a:rPr>
              <a:t>Orange Telecom's Churn Dataset, consists of cleaned customer activity data (features), along with a churn label specifying whether a customer </a:t>
            </a:r>
            <a:r>
              <a:rPr lang="en-IN" sz="2000" b="1" dirty="0" smtClean="0">
                <a:solidFill>
                  <a:schemeClr val="accent5"/>
                </a:solidFill>
              </a:rPr>
              <a:t>cancelled </a:t>
            </a:r>
            <a:r>
              <a:rPr lang="en-IN" sz="2000" b="1" dirty="0">
                <a:solidFill>
                  <a:schemeClr val="accent5"/>
                </a:solidFill>
              </a:rPr>
              <a:t>the </a:t>
            </a:r>
            <a:r>
              <a:rPr lang="en-IN" sz="2000" b="1" dirty="0" smtClean="0">
                <a:solidFill>
                  <a:schemeClr val="accent5"/>
                </a:solidFill>
              </a:rPr>
              <a:t>subscription.</a:t>
            </a:r>
          </a:p>
          <a:p>
            <a:pPr marL="457200" indent="-457200">
              <a:buClr>
                <a:schemeClr val="accent5"/>
              </a:buClr>
              <a:buFont typeface="+mj-lt"/>
              <a:buAutoNum type="arabicPeriod"/>
            </a:pPr>
            <a:endParaRPr lang="en-IN" sz="2000" b="1" dirty="0">
              <a:solidFill>
                <a:schemeClr val="accent5"/>
              </a:solidFill>
            </a:endParaRPr>
          </a:p>
          <a:p>
            <a:pPr marL="457200" indent="-457200">
              <a:buClr>
                <a:schemeClr val="accent5"/>
              </a:buClr>
              <a:buFont typeface="+mj-lt"/>
              <a:buAutoNum type="arabicPeriod"/>
            </a:pPr>
            <a:endParaRPr lang="en-IN" sz="2000" b="1" dirty="0" smtClean="0">
              <a:solidFill>
                <a:schemeClr val="accent5"/>
              </a:solidFill>
            </a:endParaRPr>
          </a:p>
          <a:p>
            <a:pPr marL="457200" indent="-457200">
              <a:buClr>
                <a:schemeClr val="accent5"/>
              </a:buClr>
              <a:buFont typeface="+mj-lt"/>
              <a:buAutoNum type="arabicPeriod"/>
            </a:pPr>
            <a:r>
              <a:rPr lang="en-IN" sz="2000" b="1" dirty="0" smtClean="0">
                <a:solidFill>
                  <a:schemeClr val="accent5"/>
                </a:solidFill>
              </a:rPr>
              <a:t>Explore </a:t>
            </a:r>
            <a:r>
              <a:rPr lang="en-IN" sz="2000" b="1" dirty="0">
                <a:solidFill>
                  <a:schemeClr val="accent5"/>
                </a:solidFill>
              </a:rPr>
              <a:t>and </a:t>
            </a:r>
            <a:r>
              <a:rPr lang="en-IN" sz="2000" b="1" dirty="0" err="1">
                <a:solidFill>
                  <a:schemeClr val="accent5"/>
                </a:solidFill>
              </a:rPr>
              <a:t>analyze</a:t>
            </a:r>
            <a:r>
              <a:rPr lang="en-IN" sz="2000" b="1" dirty="0">
                <a:solidFill>
                  <a:schemeClr val="accent5"/>
                </a:solidFill>
              </a:rPr>
              <a:t> the data to discover key factors responsible for customer churn and come up with ways/recommendations to ensure customer retention.</a:t>
            </a:r>
            <a:endParaRPr lang="en-IN" sz="2000" dirty="0">
              <a:solidFill>
                <a:schemeClr val="accent5"/>
              </a:solidFill>
            </a:endParaRPr>
          </a:p>
          <a:p>
            <a:pPr>
              <a:buClr>
                <a:schemeClr val="accent5"/>
              </a:buClr>
            </a:pPr>
            <a:endParaRPr lang="en-IN" dirty="0"/>
          </a:p>
        </p:txBody>
      </p:sp>
    </p:spTree>
    <p:extLst>
      <p:ext uri="{BB962C8B-B14F-4D97-AF65-F5344CB8AC3E}">
        <p14:creationId xmlns:p14="http://schemas.microsoft.com/office/powerpoint/2010/main" val="18725448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33A8B6-6865-45B5-ABFE-81CC961435FE}"/>
              </a:ext>
            </a:extLst>
          </p:cNvPr>
          <p:cNvSpPr>
            <a:spLocks noGrp="1"/>
          </p:cNvSpPr>
          <p:nvPr>
            <p:ph type="title"/>
          </p:nvPr>
        </p:nvSpPr>
        <p:spPr>
          <a:xfrm>
            <a:off x="301309" y="237207"/>
            <a:ext cx="8520600" cy="572700"/>
          </a:xfrm>
        </p:spPr>
        <p:txBody>
          <a:bodyPr/>
          <a:lstStyle/>
          <a:p>
            <a:r>
              <a:rPr lang="en-US" b="1" dirty="0">
                <a:solidFill>
                  <a:schemeClr val="tx1"/>
                </a:solidFill>
              </a:rPr>
              <a:t> </a:t>
            </a:r>
            <a:r>
              <a:rPr lang="en-US" b="1" dirty="0" smtClean="0">
                <a:solidFill>
                  <a:schemeClr val="tx1"/>
                </a:solidFill>
              </a:rPr>
              <a:t>Understanding problem</a:t>
            </a:r>
            <a:endParaRPr lang="en-US" dirty="0"/>
          </a:p>
        </p:txBody>
      </p:sp>
      <p:sp>
        <p:nvSpPr>
          <p:cNvPr id="3" name="Text Placeholder 2">
            <a:extLst>
              <a:ext uri="{FF2B5EF4-FFF2-40B4-BE49-F238E27FC236}">
                <a16:creationId xmlns="" xmlns:a16="http://schemas.microsoft.com/office/drawing/2014/main" id="{C59C2446-99AF-4214-8E80-3E52E9F26D93}"/>
              </a:ext>
            </a:extLst>
          </p:cNvPr>
          <p:cNvSpPr>
            <a:spLocks noGrp="1"/>
          </p:cNvSpPr>
          <p:nvPr>
            <p:ph type="body" idx="1"/>
          </p:nvPr>
        </p:nvSpPr>
        <p:spPr>
          <a:xfrm>
            <a:off x="311700" y="1028700"/>
            <a:ext cx="8520600" cy="4114800"/>
          </a:xfrm>
        </p:spPr>
        <p:txBody>
          <a:bodyPr/>
          <a:lstStyle/>
          <a:p>
            <a:r>
              <a:rPr lang="en-US" dirty="0"/>
              <a:t>What exactly is Customer Churn?</a:t>
            </a:r>
          </a:p>
        </p:txBody>
      </p:sp>
      <p:sp>
        <p:nvSpPr>
          <p:cNvPr id="4" name="TextBox 3">
            <a:extLst>
              <a:ext uri="{FF2B5EF4-FFF2-40B4-BE49-F238E27FC236}">
                <a16:creationId xmlns="" xmlns:a16="http://schemas.microsoft.com/office/drawing/2014/main" id="{C54BFDA2-60DE-4367-9638-FE4014D06CB5}"/>
              </a:ext>
            </a:extLst>
          </p:cNvPr>
          <p:cNvSpPr txBox="1"/>
          <p:nvPr/>
        </p:nvSpPr>
        <p:spPr>
          <a:xfrm>
            <a:off x="659219" y="839973"/>
            <a:ext cx="7902889"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pitchFamily="34" charset="0"/>
              <a:buChar char="•"/>
            </a:pPr>
            <a:r>
              <a:rPr lang="en-US" sz="2000" b="1" dirty="0">
                <a:solidFill>
                  <a:schemeClr val="accent5"/>
                </a:solidFill>
              </a:rPr>
              <a:t>What exactly is Customer Churn?</a:t>
            </a:r>
          </a:p>
          <a:p>
            <a:endParaRPr lang="en-US" sz="2000" b="1" dirty="0">
              <a:solidFill>
                <a:schemeClr val="accent5"/>
              </a:solidFill>
            </a:endParaRPr>
          </a:p>
          <a:p>
            <a:pPr>
              <a:buFont typeface="Arial" pitchFamily="34" charset="0"/>
              <a:buChar char="•"/>
            </a:pPr>
            <a:r>
              <a:rPr lang="en-US" sz="2000" b="1" dirty="0">
                <a:solidFill>
                  <a:schemeClr val="accent5"/>
                </a:solidFill>
              </a:rPr>
              <a:t>What problem am I solving?</a:t>
            </a:r>
          </a:p>
          <a:p>
            <a:pPr>
              <a:buFont typeface="Arial" pitchFamily="34" charset="0"/>
              <a:buChar char="•"/>
            </a:pPr>
            <a:endParaRPr lang="en-US" sz="2000" b="1" dirty="0">
              <a:solidFill>
                <a:schemeClr val="accent5"/>
              </a:solidFill>
            </a:endParaRPr>
          </a:p>
          <a:p>
            <a:pPr>
              <a:buFont typeface="Arial" pitchFamily="34" charset="0"/>
              <a:buChar char="•"/>
            </a:pPr>
            <a:r>
              <a:rPr lang="en-US" sz="2000" b="1" dirty="0">
                <a:solidFill>
                  <a:schemeClr val="accent5"/>
                </a:solidFill>
              </a:rPr>
              <a:t>How many customers churn every given tenure?</a:t>
            </a:r>
          </a:p>
          <a:p>
            <a:endParaRPr lang="en-US" sz="2000" b="1" dirty="0">
              <a:solidFill>
                <a:schemeClr val="accent5"/>
              </a:solidFill>
            </a:endParaRPr>
          </a:p>
          <a:p>
            <a:pPr>
              <a:buFont typeface="Arial" pitchFamily="34" charset="0"/>
              <a:buChar char="•"/>
            </a:pPr>
            <a:r>
              <a:rPr lang="en-US" sz="2000" b="1" dirty="0">
                <a:solidFill>
                  <a:schemeClr val="accent5"/>
                </a:solidFill>
              </a:rPr>
              <a:t>What is the industry average for customer churn?</a:t>
            </a:r>
          </a:p>
          <a:p>
            <a:endParaRPr lang="en-US" sz="2000" b="1" dirty="0">
              <a:solidFill>
                <a:schemeClr val="accent5"/>
              </a:solidFill>
            </a:endParaRPr>
          </a:p>
          <a:p>
            <a:pPr>
              <a:buFont typeface="Arial" pitchFamily="34" charset="0"/>
              <a:buChar char="•"/>
            </a:pPr>
            <a:r>
              <a:rPr lang="en-US" sz="2000" b="1" dirty="0">
                <a:solidFill>
                  <a:schemeClr val="accent5"/>
                </a:solidFill>
              </a:rPr>
              <a:t>What is the profile of the customers churning?</a:t>
            </a:r>
          </a:p>
          <a:p>
            <a:endParaRPr lang="en-US" sz="2000" b="1" dirty="0">
              <a:solidFill>
                <a:schemeClr val="accent5"/>
              </a:solidFill>
            </a:endParaRPr>
          </a:p>
          <a:p>
            <a:pPr>
              <a:buFont typeface="Arial" pitchFamily="34" charset="0"/>
              <a:buChar char="•"/>
            </a:pPr>
            <a:r>
              <a:rPr lang="en-US" sz="2000" b="1" dirty="0">
                <a:solidFill>
                  <a:schemeClr val="accent5"/>
                </a:solidFill>
              </a:rPr>
              <a:t>What are all the reasons for customer churn?</a:t>
            </a:r>
          </a:p>
          <a:p>
            <a:endParaRPr lang="en-US" sz="2000" b="1" dirty="0">
              <a:solidFill>
                <a:schemeClr val="accent5"/>
              </a:solidFill>
            </a:endParaRPr>
          </a:p>
          <a:p>
            <a:pPr>
              <a:buFont typeface="Arial" pitchFamily="34" charset="0"/>
              <a:buChar char="•"/>
            </a:pPr>
            <a:r>
              <a:rPr lang="en-US" sz="2000" b="1" dirty="0">
                <a:solidFill>
                  <a:schemeClr val="accent5"/>
                </a:solidFill>
              </a:rPr>
              <a:t>When does a customer churn? Any trends</a:t>
            </a:r>
            <a:r>
              <a:rPr lang="en-US" sz="2000" b="1" dirty="0" smtClean="0">
                <a:solidFill>
                  <a:schemeClr val="accent5"/>
                </a:solidFill>
              </a:rPr>
              <a:t>?</a:t>
            </a:r>
            <a:endParaRPr lang="en-US" sz="2000" b="1" dirty="0">
              <a:solidFill>
                <a:schemeClr val="accent5"/>
              </a:solidFill>
            </a:endParaRPr>
          </a:p>
        </p:txBody>
      </p:sp>
    </p:spTree>
    <p:extLst>
      <p:ext uri="{BB962C8B-B14F-4D97-AF65-F5344CB8AC3E}">
        <p14:creationId xmlns:p14="http://schemas.microsoft.com/office/powerpoint/2010/main" val="24470595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321DB4-303D-4D87-91BA-F8168195F7C5}"/>
              </a:ext>
            </a:extLst>
          </p:cNvPr>
          <p:cNvSpPr>
            <a:spLocks noGrp="1"/>
          </p:cNvSpPr>
          <p:nvPr>
            <p:ph type="title"/>
          </p:nvPr>
        </p:nvSpPr>
        <p:spPr>
          <a:xfrm>
            <a:off x="311700" y="294063"/>
            <a:ext cx="8520600" cy="572700"/>
          </a:xfrm>
        </p:spPr>
        <p:txBody>
          <a:bodyPr/>
          <a:lstStyle/>
          <a:p>
            <a:r>
              <a:rPr lang="en-US" dirty="0"/>
              <a:t>                         Data Summary</a:t>
            </a:r>
          </a:p>
        </p:txBody>
      </p:sp>
      <p:sp>
        <p:nvSpPr>
          <p:cNvPr id="3" name="Text Placeholder 2">
            <a:extLst>
              <a:ext uri="{FF2B5EF4-FFF2-40B4-BE49-F238E27FC236}">
                <a16:creationId xmlns="" xmlns:a16="http://schemas.microsoft.com/office/drawing/2014/main" id="{C916D987-4F43-49B1-A109-57999FDD5FA4}"/>
              </a:ext>
            </a:extLst>
          </p:cNvPr>
          <p:cNvSpPr>
            <a:spLocks noGrp="1"/>
          </p:cNvSpPr>
          <p:nvPr>
            <p:ph type="body" idx="1"/>
          </p:nvPr>
        </p:nvSpPr>
        <p:spPr>
          <a:xfrm>
            <a:off x="365615" y="1163259"/>
            <a:ext cx="8520600" cy="3826154"/>
          </a:xfrm>
          <a:ln>
            <a:noFill/>
          </a:ln>
        </p:spPr>
        <p:txBody>
          <a:bodyPr/>
          <a:lstStyle/>
          <a:p>
            <a:endParaRPr lang="en-US"/>
          </a:p>
        </p:txBody>
      </p:sp>
      <p:sp>
        <p:nvSpPr>
          <p:cNvPr id="4" name="TextBox 3">
            <a:extLst>
              <a:ext uri="{FF2B5EF4-FFF2-40B4-BE49-F238E27FC236}">
                <a16:creationId xmlns="" xmlns:a16="http://schemas.microsoft.com/office/drawing/2014/main" id="{F9E2F1C4-0C0F-4E0E-8DA8-E98FF301B20D}"/>
              </a:ext>
            </a:extLst>
          </p:cNvPr>
          <p:cNvSpPr txBox="1"/>
          <p:nvPr/>
        </p:nvSpPr>
        <p:spPr>
          <a:xfrm>
            <a:off x="342900" y="1167801"/>
            <a:ext cx="8576812" cy="378565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chemeClr val="tx1"/>
                </a:solidFill>
              </a:rPr>
              <a:t>Data set name:</a:t>
            </a:r>
            <a:r>
              <a:rPr lang="en-US" sz="1600" dirty="0"/>
              <a:t> </a:t>
            </a:r>
            <a:r>
              <a:rPr lang="en-US" sz="1600" b="1" dirty="0">
                <a:solidFill>
                  <a:schemeClr val="bg1"/>
                </a:solidFill>
              </a:rPr>
              <a:t>The Orange Telecom's Churn Dataset </a:t>
            </a:r>
            <a:r>
              <a:rPr lang="en-US" sz="1600" dirty="0">
                <a:solidFill>
                  <a:schemeClr val="accent5"/>
                </a:solidFill>
              </a:rPr>
              <a:t>including information on</a:t>
            </a:r>
            <a:r>
              <a:rPr lang="en-US" sz="1600" b="1" dirty="0">
                <a:solidFill>
                  <a:schemeClr val="accent5"/>
                </a:solidFill>
              </a:rPr>
              <a:t> </a:t>
            </a:r>
            <a:r>
              <a:rPr lang="en-US" sz="1600" dirty="0">
                <a:solidFill>
                  <a:schemeClr val="accent5"/>
                </a:solidFill>
              </a:rPr>
              <a:t>Cellular Usage dataset that consists of records of actual Cell Phone customers, and features that include specific features to a customer’s cell </a:t>
            </a:r>
            <a:r>
              <a:rPr lang="en-US" sz="1600" dirty="0" smtClean="0">
                <a:solidFill>
                  <a:schemeClr val="accent5"/>
                </a:solidFill>
              </a:rPr>
              <a:t>service.</a:t>
            </a:r>
            <a:endParaRPr lang="en-US" sz="1600" dirty="0">
              <a:solidFill>
                <a:schemeClr val="accent5"/>
              </a:solidFill>
            </a:endParaRPr>
          </a:p>
          <a:p>
            <a:endParaRPr lang="en-US" sz="1600" dirty="0"/>
          </a:p>
          <a:p>
            <a:r>
              <a:rPr lang="en-US" sz="1600" dirty="0"/>
              <a:t> </a:t>
            </a:r>
            <a:r>
              <a:rPr lang="en-US" sz="1600" dirty="0">
                <a:solidFill>
                  <a:schemeClr val="tx1"/>
                </a:solidFill>
              </a:rPr>
              <a:t>Description</a:t>
            </a:r>
            <a:r>
              <a:rPr lang="en-US" sz="1600" dirty="0"/>
              <a:t>       </a:t>
            </a:r>
            <a:r>
              <a:rPr lang="en-US" sz="1600" dirty="0">
                <a:solidFill>
                  <a:schemeClr val="tx1"/>
                </a:solidFill>
              </a:rPr>
              <a:t>Value</a:t>
            </a:r>
          </a:p>
          <a:p>
            <a:r>
              <a:rPr lang="en-US" sz="1600" dirty="0">
                <a:solidFill>
                  <a:schemeClr val="accent5"/>
                </a:solidFill>
              </a:rPr>
              <a:t> Records            3333</a:t>
            </a:r>
            <a:endParaRPr lang="en-US" dirty="0">
              <a:solidFill>
                <a:schemeClr val="accent5"/>
              </a:solidFill>
            </a:endParaRPr>
          </a:p>
          <a:p>
            <a:r>
              <a:rPr lang="en-US" sz="1600" dirty="0">
                <a:solidFill>
                  <a:schemeClr val="accent5"/>
                </a:solidFill>
              </a:rPr>
              <a:t> Features               20</a:t>
            </a:r>
            <a:endParaRPr lang="en-US" dirty="0">
              <a:solidFill>
                <a:schemeClr val="accent5"/>
              </a:solidFill>
            </a:endParaRPr>
          </a:p>
          <a:p>
            <a:r>
              <a:rPr lang="en-US" sz="1600" dirty="0">
                <a:solidFill>
                  <a:schemeClr val="accent5"/>
                </a:solidFill>
              </a:rPr>
              <a:t> Continuous          14</a:t>
            </a:r>
            <a:endParaRPr lang="en-US" dirty="0">
              <a:solidFill>
                <a:schemeClr val="accent5"/>
              </a:solidFill>
            </a:endParaRPr>
          </a:p>
          <a:p>
            <a:r>
              <a:rPr lang="en-US" sz="1600" dirty="0">
                <a:solidFill>
                  <a:schemeClr val="accent5"/>
                </a:solidFill>
              </a:rPr>
              <a:t> Categorical            6</a:t>
            </a:r>
            <a:endParaRPr lang="en-US" dirty="0">
              <a:solidFill>
                <a:schemeClr val="accent5"/>
              </a:solidFill>
            </a:endParaRPr>
          </a:p>
          <a:p>
            <a:r>
              <a:rPr lang="en-US" sz="1600" dirty="0">
                <a:solidFill>
                  <a:schemeClr val="accent5"/>
                </a:solidFill>
              </a:rPr>
              <a:t> Missing values      </a:t>
            </a:r>
            <a:r>
              <a:rPr lang="en-US" sz="1600" dirty="0" smtClean="0">
                <a:solidFill>
                  <a:schemeClr val="accent5"/>
                </a:solidFill>
              </a:rPr>
              <a:t>0</a:t>
            </a:r>
          </a:p>
          <a:p>
            <a:endParaRPr lang="en-US" sz="1600" dirty="0">
              <a:solidFill>
                <a:schemeClr val="accent5"/>
              </a:solidFill>
            </a:endParaRPr>
          </a:p>
          <a:p>
            <a:r>
              <a:rPr lang="en-US" sz="1600" dirty="0" smtClean="0">
                <a:solidFill>
                  <a:schemeClr val="tx1"/>
                </a:solidFill>
              </a:rPr>
              <a:t>Features</a:t>
            </a:r>
            <a:r>
              <a:rPr lang="en-US" sz="1600" dirty="0" smtClean="0">
                <a:solidFill>
                  <a:schemeClr val="tx1"/>
                </a:solidFill>
              </a:rPr>
              <a:t>:</a:t>
            </a:r>
            <a:r>
              <a:rPr lang="en-US" sz="1600" dirty="0">
                <a:solidFill>
                  <a:schemeClr val="bg1"/>
                </a:solidFill>
              </a:rPr>
              <a:t> </a:t>
            </a:r>
            <a:r>
              <a:rPr lang="en-US" sz="1600" dirty="0">
                <a:solidFill>
                  <a:schemeClr val="accent5"/>
                </a:solidFill>
              </a:rPr>
              <a:t>State, International plan, Voice mail plan, Number of voice mail messages, Total day minutes, Total day charge, Total eve minutes, Total eve charge, Total night minutes, Total night charge, Total international minutes, Total international charge, Customer service calls, </a:t>
            </a:r>
            <a:r>
              <a:rPr lang="en-US" sz="1600" dirty="0" smtClean="0">
                <a:solidFill>
                  <a:schemeClr val="accent5"/>
                </a:solidFill>
              </a:rPr>
              <a:t>Churn.</a:t>
            </a:r>
            <a:endParaRPr lang="en-US" sz="1600" dirty="0">
              <a:solidFill>
                <a:schemeClr val="accent5"/>
              </a:solidFill>
            </a:endParaRPr>
          </a:p>
        </p:txBody>
      </p:sp>
    </p:spTree>
    <p:extLst>
      <p:ext uri="{BB962C8B-B14F-4D97-AF65-F5344CB8AC3E}">
        <p14:creationId xmlns:p14="http://schemas.microsoft.com/office/powerpoint/2010/main" val="3834980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AB186A-C522-4FD3-807D-D3050547CC63}"/>
              </a:ext>
            </a:extLst>
          </p:cNvPr>
          <p:cNvSpPr>
            <a:spLocks noGrp="1"/>
          </p:cNvSpPr>
          <p:nvPr>
            <p:ph type="title"/>
          </p:nvPr>
        </p:nvSpPr>
        <p:spPr/>
        <p:txBody>
          <a:bodyPr/>
          <a:lstStyle/>
          <a:p>
            <a:r>
              <a:rPr lang="en-US" dirty="0"/>
              <a:t>               Churn rate of customer</a:t>
            </a:r>
          </a:p>
          <a:p>
            <a:endParaRPr lang="en-US" dirty="0"/>
          </a:p>
        </p:txBody>
      </p:sp>
      <p:sp>
        <p:nvSpPr>
          <p:cNvPr id="3" name="Text Placeholder 2">
            <a:extLst>
              <a:ext uri="{FF2B5EF4-FFF2-40B4-BE49-F238E27FC236}">
                <a16:creationId xmlns="" xmlns:a16="http://schemas.microsoft.com/office/drawing/2014/main" id="{65B479EE-C27F-45DD-B4A0-0DFE2D2E4BFE}"/>
              </a:ext>
            </a:extLst>
          </p:cNvPr>
          <p:cNvSpPr>
            <a:spLocks noGrp="1"/>
          </p:cNvSpPr>
          <p:nvPr>
            <p:ph type="body" idx="1"/>
          </p:nvPr>
        </p:nvSpPr>
        <p:spPr/>
        <p:txBody>
          <a:bodyPr/>
          <a:lstStyle/>
          <a:p>
            <a:r>
              <a:rPr lang="en-US" dirty="0"/>
              <a:t>False 2850 True 483</a:t>
            </a:r>
          </a:p>
        </p:txBody>
      </p:sp>
      <p:sp>
        <p:nvSpPr>
          <p:cNvPr id="4" name="Text Placeholder 3">
            <a:extLst>
              <a:ext uri="{FF2B5EF4-FFF2-40B4-BE49-F238E27FC236}">
                <a16:creationId xmlns="" xmlns:a16="http://schemas.microsoft.com/office/drawing/2014/main" id="{9B10F5E1-B002-4CC5-AC83-D02E6A5097C9}"/>
              </a:ext>
            </a:extLst>
          </p:cNvPr>
          <p:cNvSpPr>
            <a:spLocks noGrp="1"/>
          </p:cNvSpPr>
          <p:nvPr>
            <p:ph type="body" idx="2"/>
          </p:nvPr>
        </p:nvSpPr>
        <p:spPr>
          <a:xfrm>
            <a:off x="1780806" y="1184824"/>
            <a:ext cx="4916456" cy="3416400"/>
          </a:xfrm>
        </p:spPr>
        <p:txBody>
          <a:bodyPr/>
          <a:lstStyle/>
          <a:p>
            <a:endParaRPr lang="en-US"/>
          </a:p>
        </p:txBody>
      </p:sp>
      <p:sp>
        <p:nvSpPr>
          <p:cNvPr id="5" name="TextBox 4">
            <a:extLst>
              <a:ext uri="{FF2B5EF4-FFF2-40B4-BE49-F238E27FC236}">
                <a16:creationId xmlns="" xmlns:a16="http://schemas.microsoft.com/office/drawing/2014/main" id="{A4908E00-7817-4E2E-80BE-5B54A0634CEA}"/>
              </a:ext>
            </a:extLst>
          </p:cNvPr>
          <p:cNvSpPr txBox="1"/>
          <p:nvPr/>
        </p:nvSpPr>
        <p:spPr>
          <a:xfrm>
            <a:off x="310551" y="1609905"/>
            <a:ext cx="124436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r>
              <a:rPr lang="en-US" dirty="0">
                <a:solidFill>
                  <a:schemeClr val="tx1"/>
                </a:solidFill>
              </a:rPr>
              <a:t>False 2850 </a:t>
            </a:r>
          </a:p>
          <a:p>
            <a:r>
              <a:rPr lang="en-US" dirty="0">
                <a:solidFill>
                  <a:schemeClr val="tx1"/>
                </a:solidFill>
              </a:rPr>
              <a:t> True 483</a:t>
            </a:r>
          </a:p>
        </p:txBody>
      </p:sp>
      <p:pic>
        <p:nvPicPr>
          <p:cNvPr id="6" name="Picture 6" descr="Chart, pie chart&#10;&#10;Description automatically generated">
            <a:extLst>
              <a:ext uri="{FF2B5EF4-FFF2-40B4-BE49-F238E27FC236}">
                <a16:creationId xmlns="" xmlns:a16="http://schemas.microsoft.com/office/drawing/2014/main" id="{C19DEABB-A265-4949-BB6B-993550B9C4FF}"/>
              </a:ext>
            </a:extLst>
          </p:cNvPr>
          <p:cNvPicPr>
            <a:picLocks noChangeAspect="1"/>
          </p:cNvPicPr>
          <p:nvPr/>
        </p:nvPicPr>
        <p:blipFill>
          <a:blip r:embed="rId2"/>
          <a:stretch>
            <a:fillRect/>
          </a:stretch>
        </p:blipFill>
        <p:spPr>
          <a:xfrm>
            <a:off x="1485902" y="1058849"/>
            <a:ext cx="5589914" cy="3608083"/>
          </a:xfrm>
          <a:prstGeom prst="rect">
            <a:avLst/>
          </a:prstGeom>
        </p:spPr>
      </p:pic>
    </p:spTree>
    <p:extLst>
      <p:ext uri="{BB962C8B-B14F-4D97-AF65-F5344CB8AC3E}">
        <p14:creationId xmlns:p14="http://schemas.microsoft.com/office/powerpoint/2010/main" val="42773476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F9DFED-56F9-47AC-8F25-2B97404CA904}"/>
              </a:ext>
            </a:extLst>
          </p:cNvPr>
          <p:cNvSpPr>
            <a:spLocks noGrp="1"/>
          </p:cNvSpPr>
          <p:nvPr>
            <p:ph type="title"/>
          </p:nvPr>
        </p:nvSpPr>
        <p:spPr>
          <a:xfrm>
            <a:off x="242809" y="0"/>
            <a:ext cx="8520600" cy="572700"/>
          </a:xfrm>
        </p:spPr>
        <p:txBody>
          <a:bodyPr/>
          <a:lstStyle/>
          <a:p>
            <a:r>
              <a:rPr lang="en-US" dirty="0"/>
              <a:t>Visualization of frequency distribution of all variables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888" y="457200"/>
            <a:ext cx="8022223" cy="4686300"/>
          </a:xfrm>
          <a:prstGeom prst="rect">
            <a:avLst/>
          </a:prstGeom>
        </p:spPr>
      </p:pic>
    </p:spTree>
    <p:extLst>
      <p:ext uri="{BB962C8B-B14F-4D97-AF65-F5344CB8AC3E}">
        <p14:creationId xmlns:p14="http://schemas.microsoft.com/office/powerpoint/2010/main" val="40686534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10;&#10;Description automatically generated">
            <a:extLst>
              <a:ext uri="{FF2B5EF4-FFF2-40B4-BE49-F238E27FC236}">
                <a16:creationId xmlns="" xmlns:a16="http://schemas.microsoft.com/office/drawing/2014/main" id="{597F319A-2215-4F99-81AF-3A8D85AB75EA}"/>
              </a:ext>
            </a:extLst>
          </p:cNvPr>
          <p:cNvPicPr>
            <a:picLocks noChangeAspect="1"/>
          </p:cNvPicPr>
          <p:nvPr/>
        </p:nvPicPr>
        <p:blipFill>
          <a:blip r:embed="rId2"/>
          <a:stretch>
            <a:fillRect/>
          </a:stretch>
        </p:blipFill>
        <p:spPr>
          <a:xfrm>
            <a:off x="0" y="413976"/>
            <a:ext cx="9144000" cy="4753699"/>
          </a:xfrm>
          <a:prstGeom prst="rect">
            <a:avLst/>
          </a:prstGeom>
        </p:spPr>
      </p:pic>
      <p:sp>
        <p:nvSpPr>
          <p:cNvPr id="3" name="TextBox 2">
            <a:extLst>
              <a:ext uri="{FF2B5EF4-FFF2-40B4-BE49-F238E27FC236}">
                <a16:creationId xmlns="" xmlns:a16="http://schemas.microsoft.com/office/drawing/2014/main" id="{C25548A9-4BA6-4054-BAC6-6BEDC02DCF00}"/>
              </a:ext>
            </a:extLst>
          </p:cNvPr>
          <p:cNvSpPr txBox="1"/>
          <p:nvPr/>
        </p:nvSpPr>
        <p:spPr>
          <a:xfrm>
            <a:off x="3019425" y="38100"/>
            <a:ext cx="2743200"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tx1"/>
                </a:solidFill>
              </a:rPr>
              <a:t>   Correlation</a:t>
            </a:r>
          </a:p>
          <a:p>
            <a:pPr algn="l"/>
            <a:endParaRPr lang="en-US" dirty="0"/>
          </a:p>
        </p:txBody>
      </p:sp>
    </p:spTree>
    <p:extLst>
      <p:ext uri="{BB962C8B-B14F-4D97-AF65-F5344CB8AC3E}">
        <p14:creationId xmlns:p14="http://schemas.microsoft.com/office/powerpoint/2010/main" val="9700779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0A129F-C30F-4F10-B340-877B0513C7E2}"/>
              </a:ext>
            </a:extLst>
          </p:cNvPr>
          <p:cNvSpPr>
            <a:spLocks noGrp="1"/>
          </p:cNvSpPr>
          <p:nvPr>
            <p:ph type="title"/>
          </p:nvPr>
        </p:nvSpPr>
        <p:spPr>
          <a:xfrm>
            <a:off x="225436" y="61150"/>
            <a:ext cx="8520600" cy="496500"/>
          </a:xfrm>
        </p:spPr>
        <p:txBody>
          <a:bodyPr/>
          <a:lstStyle/>
          <a:p>
            <a:r>
              <a:rPr lang="en-US" dirty="0"/>
              <a:t>                    Analysis based on States</a:t>
            </a:r>
          </a:p>
          <a:p>
            <a:endParaRPr lang="en-US" dirty="0"/>
          </a:p>
        </p:txBody>
      </p:sp>
      <p:sp>
        <p:nvSpPr>
          <p:cNvPr id="3" name="Text Placeholder 2">
            <a:extLst>
              <a:ext uri="{FF2B5EF4-FFF2-40B4-BE49-F238E27FC236}">
                <a16:creationId xmlns="" xmlns:a16="http://schemas.microsoft.com/office/drawing/2014/main" id="{1780737C-3411-437E-9283-0E88A2699D19}"/>
              </a:ext>
            </a:extLst>
          </p:cNvPr>
          <p:cNvSpPr>
            <a:spLocks noGrp="1"/>
          </p:cNvSpPr>
          <p:nvPr>
            <p:ph type="body" idx="1"/>
          </p:nvPr>
        </p:nvSpPr>
        <p:spPr>
          <a:xfrm>
            <a:off x="-1007" y="742721"/>
            <a:ext cx="9146014" cy="4397654"/>
          </a:xfrm>
        </p:spPr>
        <p:txBody>
          <a:bodyPr/>
          <a:lstStyle/>
          <a:p>
            <a:r>
              <a:rPr lang="en-US" dirty="0"/>
              <a:t>Churn According to States</a:t>
            </a:r>
          </a:p>
          <a:p>
            <a:pPr>
              <a:lnSpc>
                <a:spcPct val="114999"/>
              </a:lnSpc>
            </a:pPr>
            <a:r>
              <a:rPr lang="en-US" dirty="0"/>
              <a:t>Churn According to States</a:t>
            </a:r>
          </a:p>
          <a:p>
            <a:pPr>
              <a:lnSpc>
                <a:spcPct val="114999"/>
              </a:lnSpc>
            </a:pPr>
            <a:endParaRPr lang="en-US" dirty="0"/>
          </a:p>
        </p:txBody>
      </p:sp>
      <p:pic>
        <p:nvPicPr>
          <p:cNvPr id="6" name="Picture 6" descr="Chart, bar chart, histogram&#10;&#10;Description automatically generated">
            <a:extLst>
              <a:ext uri="{FF2B5EF4-FFF2-40B4-BE49-F238E27FC236}">
                <a16:creationId xmlns="" xmlns:a16="http://schemas.microsoft.com/office/drawing/2014/main" id="{9004DC32-060C-4B71-9DC1-533A3485610A}"/>
              </a:ext>
            </a:extLst>
          </p:cNvPr>
          <p:cNvPicPr>
            <a:picLocks noChangeAspect="1"/>
          </p:cNvPicPr>
          <p:nvPr/>
        </p:nvPicPr>
        <p:blipFill>
          <a:blip r:embed="rId2"/>
          <a:stretch>
            <a:fillRect/>
          </a:stretch>
        </p:blipFill>
        <p:spPr>
          <a:xfrm>
            <a:off x="-2156" y="741507"/>
            <a:ext cx="9148312" cy="4404514"/>
          </a:xfrm>
          <a:prstGeom prst="rect">
            <a:avLst/>
          </a:prstGeom>
        </p:spPr>
      </p:pic>
    </p:spTree>
    <p:extLst>
      <p:ext uri="{BB962C8B-B14F-4D97-AF65-F5344CB8AC3E}">
        <p14:creationId xmlns:p14="http://schemas.microsoft.com/office/powerpoint/2010/main" val="1790923798"/>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2445</TotalTime>
  <Words>419</Words>
  <Application>Microsoft Office PowerPoint</Application>
  <PresentationFormat>On-screen Show (16:9)</PresentationFormat>
  <Paragraphs>87</Paragraphs>
  <Slides>21</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Montserrat</vt:lpstr>
      <vt:lpstr>Simple Light</vt:lpstr>
      <vt:lpstr>           Capstone Project     Telecom Churn Analysis       </vt:lpstr>
      <vt:lpstr>                             Content</vt:lpstr>
      <vt:lpstr>Problem Statement</vt:lpstr>
      <vt:lpstr> Understanding problem</vt:lpstr>
      <vt:lpstr>                         Data Summary</vt:lpstr>
      <vt:lpstr>               Churn rate of customer </vt:lpstr>
      <vt:lpstr>Visualization of frequency distribution of all variables </vt:lpstr>
      <vt:lpstr>PowerPoint Presentation</vt:lpstr>
      <vt:lpstr>                    Analysis based on States </vt:lpstr>
      <vt:lpstr> Churn according to customer service calls</vt:lpstr>
      <vt:lpstr>    Analysis based on Voice mail plan, International plan and Area code </vt:lpstr>
      <vt:lpstr>         Analysis based on time of call duration </vt:lpstr>
      <vt:lpstr>                   Analysis based on cost </vt:lpstr>
      <vt:lpstr>            Analysis based on Total calls </vt:lpstr>
      <vt:lpstr>   Analysis based on Number of voice mail messages </vt:lpstr>
      <vt:lpstr>   Combine effect of features variable on Churn </vt:lpstr>
      <vt:lpstr>             Analysis based on Total day minutes and Voice mail plan</vt:lpstr>
      <vt:lpstr>                     Trend  of Churn among variable  </vt:lpstr>
      <vt:lpstr>                         Initial Findings</vt:lpstr>
      <vt:lpstr>                           Conclusion</vt:lpstr>
      <vt:lpstr>                                Thank you                   Abhinandan Kumar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Pro   </dc:title>
  <cp:lastModifiedBy>DELL</cp:lastModifiedBy>
  <cp:revision>567</cp:revision>
  <dcterms:modified xsi:type="dcterms:W3CDTF">2021-06-18T16:00:32Z</dcterms:modified>
</cp:coreProperties>
</file>