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44"/>
  </p:notesMasterIdLst>
  <p:sldIdLst>
    <p:sldId id="263" r:id="rId5"/>
    <p:sldId id="294" r:id="rId6"/>
    <p:sldId id="284" r:id="rId7"/>
    <p:sldId id="258" r:id="rId8"/>
    <p:sldId id="295" r:id="rId9"/>
    <p:sldId id="298" r:id="rId10"/>
    <p:sldId id="299" r:id="rId11"/>
    <p:sldId id="316" r:id="rId12"/>
    <p:sldId id="335" r:id="rId13"/>
    <p:sldId id="302" r:id="rId14"/>
    <p:sldId id="326" r:id="rId15"/>
    <p:sldId id="329" r:id="rId16"/>
    <p:sldId id="303" r:id="rId17"/>
    <p:sldId id="323" r:id="rId18"/>
    <p:sldId id="324" r:id="rId19"/>
    <p:sldId id="325" r:id="rId20"/>
    <p:sldId id="330" r:id="rId21"/>
    <p:sldId id="304" r:id="rId22"/>
    <p:sldId id="322" r:id="rId23"/>
    <p:sldId id="331" r:id="rId24"/>
    <p:sldId id="306" r:id="rId25"/>
    <p:sldId id="317" r:id="rId26"/>
    <p:sldId id="318" r:id="rId27"/>
    <p:sldId id="332" r:id="rId28"/>
    <p:sldId id="308" r:id="rId29"/>
    <p:sldId id="319" r:id="rId30"/>
    <p:sldId id="333" r:id="rId31"/>
    <p:sldId id="310" r:id="rId32"/>
    <p:sldId id="327" r:id="rId33"/>
    <p:sldId id="328" r:id="rId34"/>
    <p:sldId id="334" r:id="rId35"/>
    <p:sldId id="312" r:id="rId36"/>
    <p:sldId id="320" r:id="rId37"/>
    <p:sldId id="321" r:id="rId38"/>
    <p:sldId id="297" r:id="rId39"/>
    <p:sldId id="296" r:id="rId40"/>
    <p:sldId id="315" r:id="rId41"/>
    <p:sldId id="293" r:id="rId42"/>
    <p:sldId id="31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033" autoAdjust="0"/>
  </p:normalViewPr>
  <p:slideViewPr>
    <p:cSldViewPr snapToGrid="0" showGuides="1">
      <p:cViewPr varScale="1">
        <p:scale>
          <a:sx n="69" d="100"/>
          <a:sy n="69" d="100"/>
        </p:scale>
        <p:origin x="780" y="60"/>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3E945-3248-41E4-A86C-8566C477C22C}"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2E7CD-FCF9-4DAB-908A-E9BACF72CD2B}" type="slidenum">
              <a:rPr lang="en-IN" smtClean="0"/>
              <a:t>‹#›</a:t>
            </a:fld>
            <a:endParaRPr lang="en-IN"/>
          </a:p>
        </p:txBody>
      </p:sp>
    </p:spTree>
    <p:extLst>
      <p:ext uri="{BB962C8B-B14F-4D97-AF65-F5344CB8AC3E}">
        <p14:creationId xmlns:p14="http://schemas.microsoft.com/office/powerpoint/2010/main" val="250400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0820D5A-D93C-4311-A6DC-6AE51AADE09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468A7-050F-4A34-BFC7-86A0019E6E91}" type="slidenum">
              <a:rPr lang="en-IN" smtClean="0"/>
              <a:t>‹#›</a:t>
            </a:fld>
            <a:endParaRPr lang="en-IN"/>
          </a:p>
        </p:txBody>
      </p:sp>
    </p:spTree>
    <p:extLst>
      <p:ext uri="{BB962C8B-B14F-4D97-AF65-F5344CB8AC3E}">
        <p14:creationId xmlns:p14="http://schemas.microsoft.com/office/powerpoint/2010/main" val="5152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4/25/2023</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2511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064512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4/25/2023</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 id="2147483672" r:id="rId4"/>
    <p:sldLayoutId id="2147483673" r:id="rId5"/>
    <p:sldLayoutId id="2147483674" r:id="rId6"/>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Project Quality Management</a:t>
            </a:r>
          </a:p>
        </p:txBody>
      </p:sp>
      <p:sp>
        <p:nvSpPr>
          <p:cNvPr id="10" name="Subtitle 9"/>
          <p:cNvSpPr>
            <a:spLocks noGrp="1"/>
          </p:cNvSpPr>
          <p:nvPr>
            <p:ph type="subTitle" idx="1"/>
          </p:nvPr>
        </p:nvSpPr>
        <p:spPr/>
        <p:txBody>
          <a:bodyPr/>
          <a:lstStyle/>
          <a:p>
            <a:r>
              <a:rPr lang="en-US" dirty="0"/>
              <a:t>Group 9</a:t>
            </a:r>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4E4-A149-4CFB-ABFD-94E1837C8817}"/>
              </a:ext>
            </a:extLst>
          </p:cNvPr>
          <p:cNvSpPr>
            <a:spLocks noGrp="1"/>
          </p:cNvSpPr>
          <p:nvPr>
            <p:ph type="title"/>
          </p:nvPr>
        </p:nvSpPr>
        <p:spPr/>
        <p:txBody>
          <a:bodyPr/>
          <a:lstStyle/>
          <a:p>
            <a:r>
              <a:rPr lang="en-IN" dirty="0"/>
              <a:t>FEATURE2- CHECKSHEET</a:t>
            </a:r>
          </a:p>
        </p:txBody>
      </p:sp>
      <p:sp>
        <p:nvSpPr>
          <p:cNvPr id="3" name="Content Placeholder 2">
            <a:extLst>
              <a:ext uri="{FF2B5EF4-FFF2-40B4-BE49-F238E27FC236}">
                <a16:creationId xmlns:a16="http://schemas.microsoft.com/office/drawing/2014/main" id="{BC6231F1-C3DD-41F9-964E-4166F838101F}"/>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the “check sheet” quality tool.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A check sheet is a structured, prepared form for collecting and analyzing data.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To be able to </a:t>
            </a:r>
            <a:r>
              <a:rPr lang="en-US" sz="2000" dirty="0"/>
              <a:t>decide when data will be collected and for how long</a:t>
            </a:r>
            <a:r>
              <a:rPr lang="en-IN" sz="2000" dirty="0"/>
              <a:t>.</a:t>
            </a:r>
          </a:p>
          <a:p>
            <a:pPr marL="514350" indent="-514350">
              <a:buFont typeface="+mj-lt"/>
              <a:buAutoNum type="arabicPeriod"/>
            </a:pPr>
            <a:r>
              <a:rPr lang="en-US" sz="2000" dirty="0"/>
              <a:t>Design the form. Set it up so that data can be recorded simply by making check marks or X's or similar symbols and so that data do not have to be recopied for analysis.</a:t>
            </a:r>
            <a:endParaRPr lang="en-IN" sz="2000" dirty="0"/>
          </a:p>
          <a:p>
            <a:pPr marL="514350" indent="-514350">
              <a:buFont typeface="+mj-lt"/>
              <a:buAutoNum type="arabicPeriod"/>
            </a:pPr>
            <a:r>
              <a:rPr lang="en-US" sz="2000" dirty="0"/>
              <a:t>Test the check sheet for a short trial period </a:t>
            </a:r>
            <a:endParaRPr lang="en-IN" sz="2000" dirty="0"/>
          </a:p>
          <a:p>
            <a:pPr marL="514350" indent="-514350">
              <a:buFont typeface="+mj-lt"/>
              <a:buAutoNum type="arabicPeriod"/>
            </a:pPr>
            <a:r>
              <a:rPr lang="en-US" sz="2000" dirty="0"/>
              <a:t>To record data on the check sheet.</a:t>
            </a:r>
          </a:p>
        </p:txBody>
      </p:sp>
    </p:spTree>
    <p:extLst>
      <p:ext uri="{BB962C8B-B14F-4D97-AF65-F5344CB8AC3E}">
        <p14:creationId xmlns:p14="http://schemas.microsoft.com/office/powerpoint/2010/main" val="14866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4 child issues, as follows:</a:t>
            </a:r>
          </a:p>
          <a:p>
            <a:pPr marL="514350" indent="-514350">
              <a:buFont typeface="+mj-lt"/>
              <a:buAutoNum type="arabicPeriod"/>
            </a:pPr>
            <a:r>
              <a:rPr lang="en-US" sz="2000" dirty="0"/>
              <a:t>DECIDE WHEN DATA WILL BE COLLECTED AND FOR HOW LONG</a:t>
            </a:r>
            <a:r>
              <a:rPr lang="en-IN" sz="2000" dirty="0"/>
              <a:t>.</a:t>
            </a:r>
          </a:p>
          <a:p>
            <a:pPr marL="514350" indent="-514350">
              <a:buFont typeface="+mj-lt"/>
              <a:buAutoNum type="arabicPeriod"/>
            </a:pPr>
            <a:r>
              <a:rPr lang="en-US" sz="2000" dirty="0"/>
              <a:t>DESIGN THE FORM. SET IT UP SO THAT DATA CAN BE RECORDED SIMPLY BY MAKING CHECK MARKS OR X'S OR SIMILAR SYMBOLS AND SO THAT DATA DO NOT HAVE TO BE RECOPIED FOR ANALYSIS.</a:t>
            </a:r>
            <a:endParaRPr lang="en-IN" sz="2000" dirty="0"/>
          </a:p>
          <a:p>
            <a:pPr marL="514350" indent="-514350">
              <a:buFont typeface="+mj-lt"/>
              <a:buAutoNum type="arabicPeriod"/>
            </a:pPr>
            <a:r>
              <a:rPr lang="en-US" sz="2000" dirty="0"/>
              <a:t>TEST THE CHECK SHEET FOR A SHORT TRIAL PERIOD </a:t>
            </a:r>
            <a:endParaRPr lang="en-IN" sz="2000" dirty="0"/>
          </a:p>
          <a:p>
            <a:pPr marL="514350" indent="-514350">
              <a:buFont typeface="+mj-lt"/>
              <a:buAutoNum type="arabicPeriod"/>
            </a:pPr>
            <a:r>
              <a:rPr lang="en-US" sz="2000" dirty="0"/>
              <a:t>TO RECORD DATA ON THE CHECK SHEET</a:t>
            </a:r>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48888DF0-C90B-7E4C-B6CB-4116C2821EF5}"/>
              </a:ext>
            </a:extLst>
          </p:cNvPr>
          <p:cNvPicPr>
            <a:picLocks noChangeAspect="1"/>
          </p:cNvPicPr>
          <p:nvPr/>
        </p:nvPicPr>
        <p:blipFill>
          <a:blip r:embed="rId2"/>
          <a:stretch>
            <a:fillRect/>
          </a:stretch>
        </p:blipFill>
        <p:spPr>
          <a:xfrm>
            <a:off x="1158040" y="3429000"/>
            <a:ext cx="9574128" cy="2694816"/>
          </a:xfrm>
          <a:prstGeom prst="rect">
            <a:avLst/>
          </a:prstGeom>
        </p:spPr>
      </p:pic>
    </p:spTree>
    <p:extLst>
      <p:ext uri="{BB962C8B-B14F-4D97-AF65-F5344CB8AC3E}">
        <p14:creationId xmlns:p14="http://schemas.microsoft.com/office/powerpoint/2010/main" val="70397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2192-9EFE-EBD9-3832-D661385FE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2E81C-A218-BF6C-C6F2-D5E879F98E3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1C99DFD-DF01-ED42-9258-D8EC43AACF5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9082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B61-C406-49C8-AB4E-296533EBB73B}"/>
              </a:ext>
            </a:extLst>
          </p:cNvPr>
          <p:cNvSpPr>
            <a:spLocks noGrp="1"/>
          </p:cNvSpPr>
          <p:nvPr>
            <p:ph type="title"/>
          </p:nvPr>
        </p:nvSpPr>
        <p:spPr/>
        <p:txBody>
          <a:bodyPr/>
          <a:lstStyle/>
          <a:p>
            <a:r>
              <a:rPr lang="en-IN" dirty="0"/>
              <a:t>FEATURE3- CAUSE AND EFFECT DIAGRAM</a:t>
            </a:r>
          </a:p>
        </p:txBody>
      </p:sp>
      <p:sp>
        <p:nvSpPr>
          <p:cNvPr id="3" name="Content Placeholder 2">
            <a:extLst>
              <a:ext uri="{FF2B5EF4-FFF2-40B4-BE49-F238E27FC236}">
                <a16:creationId xmlns:a16="http://schemas.microsoft.com/office/drawing/2014/main" id="{322E7F03-CB62-45C3-8872-5C3E253887F7}"/>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“cause and effect diagram” quality tool, also known as the fish and bone diagram. Fish and Bone diagram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show the potential causes of a specific event</a:t>
            </a: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IN"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To draw the spine and create the effect box.</a:t>
            </a:r>
          </a:p>
          <a:p>
            <a:pPr marL="514350" indent="-514350">
              <a:buFont typeface="+mj-lt"/>
              <a:buAutoNum type="arabicPeriod"/>
            </a:pPr>
            <a:r>
              <a:rPr lang="en-US" sz="2000" dirty="0"/>
              <a:t>To draw a box around each category label (cause) and use a diagonal line to form a branch connecting the box to the spine</a:t>
            </a:r>
            <a:r>
              <a:rPr lang="en-IN" sz="2000" dirty="0"/>
              <a:t>.</a:t>
            </a:r>
          </a:p>
          <a:p>
            <a:pPr marL="514350" indent="-514350">
              <a:buFont typeface="+mj-lt"/>
              <a:buAutoNum type="arabicPeriod"/>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To be able to </a:t>
            </a:r>
            <a:r>
              <a:rPr lang="en-US" sz="2000" dirty="0">
                <a:solidFill>
                  <a:srgbClr val="000000"/>
                </a:solidFill>
                <a:latin typeface="Avenir Next LT Pro Light"/>
              </a:rPr>
              <a:t>a</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dd detailed levels and analyze the diagram</a:t>
            </a:r>
          </a:p>
          <a:p>
            <a:pPr marL="514350" indent="-514350">
              <a:buFont typeface="+mj-lt"/>
              <a:buAutoNum type="arabicPeriod"/>
            </a:pPr>
            <a:r>
              <a:rPr lang="en-US" sz="2000" dirty="0">
                <a:solidFill>
                  <a:srgbClr val="000000"/>
                </a:solidFill>
                <a:latin typeface="Avenir Next LT Pro Light"/>
              </a:rPr>
              <a:t>U</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sing the </a:t>
            </a:r>
            <a:r>
              <a:rPr kumimoji="0" lang="en-US" sz="2000" b="0" i="0" u="none" strike="noStrike" kern="1200" cap="none" spc="0" normalizeH="0" baseline="0" noProof="0" dirty="0" err="1">
                <a:ln>
                  <a:noFill/>
                </a:ln>
                <a:solidFill>
                  <a:srgbClr val="000000"/>
                </a:solidFill>
                <a:effectLst/>
                <a:uLnTx/>
                <a:uFillTx/>
                <a:latin typeface="Avenir Next LT Pro Light"/>
                <a:ea typeface="+mn-ea"/>
                <a:cs typeface="+mn-cs"/>
              </a:rPr>
              <a:t>minitab</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 draw the complete fishbone diagram</a:t>
            </a:r>
            <a:endParaRPr kumimoji="0" lang="en-IN" sz="2000" b="0" i="0" u="none" strike="noStrike" kern="1200" cap="none" spc="0" normalizeH="0" baseline="0" noProof="0" dirty="0">
              <a:ln>
                <a:noFill/>
              </a:ln>
              <a:solidFill>
                <a:srgbClr val="000000"/>
              </a:solidFill>
              <a:effectLst/>
              <a:uLnTx/>
              <a:uFillTx/>
              <a:latin typeface="Avenir Next LT Pro Ligh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381931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6 child issues, as follows:</a:t>
            </a:r>
          </a:p>
          <a:p>
            <a:r>
              <a:rPr lang="en-US" sz="2000" dirty="0"/>
              <a:t>IDENTIFY AND DEFINE THE EFFECT</a:t>
            </a:r>
          </a:p>
          <a:p>
            <a:endParaRPr lang="en-IN" sz="2000" dirty="0"/>
          </a:p>
          <a:p>
            <a:endParaRPr lang="en-IN" sz="2000" dirty="0"/>
          </a:p>
          <a:p>
            <a:endParaRPr lang="en-IN" sz="2000" dirty="0"/>
          </a:p>
          <a:p>
            <a:pPr marL="0" indent="0">
              <a:buNone/>
            </a:pPr>
            <a:endParaRPr lang="en-IN" sz="2000" dirty="0"/>
          </a:p>
          <a:p>
            <a:pPr marL="0" indent="0">
              <a:buNone/>
            </a:pPr>
            <a:endParaRPr lang="en-IN" sz="2000" dirty="0"/>
          </a:p>
          <a:p>
            <a:endParaRPr lang="en-IN" sz="2000" dirty="0"/>
          </a:p>
          <a:p>
            <a:r>
              <a:rPr lang="en-US" sz="2000" dirty="0"/>
              <a:t>DRAW THE SPINE (HORIZONTAL LINE) AND CREATE THE EFFECT BOX</a:t>
            </a:r>
          </a:p>
          <a:p>
            <a:endParaRPr lang="en-US" sz="2000" dirty="0"/>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4" name="Picture 3">
            <a:extLst>
              <a:ext uri="{FF2B5EF4-FFF2-40B4-BE49-F238E27FC236}">
                <a16:creationId xmlns:a16="http://schemas.microsoft.com/office/drawing/2014/main" id="{3DEB3E95-649B-3439-603C-5DE2CDB9E935}"/>
              </a:ext>
            </a:extLst>
          </p:cNvPr>
          <p:cNvPicPr>
            <a:picLocks noChangeAspect="1"/>
          </p:cNvPicPr>
          <p:nvPr/>
        </p:nvPicPr>
        <p:blipFill>
          <a:blip r:embed="rId2"/>
          <a:stretch>
            <a:fillRect/>
          </a:stretch>
        </p:blipFill>
        <p:spPr>
          <a:xfrm>
            <a:off x="681935" y="1603457"/>
            <a:ext cx="2767118" cy="2322057"/>
          </a:xfrm>
          <a:prstGeom prst="rect">
            <a:avLst/>
          </a:prstGeom>
        </p:spPr>
      </p:pic>
      <p:pic>
        <p:nvPicPr>
          <p:cNvPr id="12" name="Picture 11">
            <a:extLst>
              <a:ext uri="{FF2B5EF4-FFF2-40B4-BE49-F238E27FC236}">
                <a16:creationId xmlns:a16="http://schemas.microsoft.com/office/drawing/2014/main" id="{C6A63772-F5C0-DD56-28D4-287FB2F517DF}"/>
              </a:ext>
            </a:extLst>
          </p:cNvPr>
          <p:cNvPicPr>
            <a:picLocks noChangeAspect="1"/>
          </p:cNvPicPr>
          <p:nvPr/>
        </p:nvPicPr>
        <p:blipFill>
          <a:blip r:embed="rId3"/>
          <a:stretch>
            <a:fillRect/>
          </a:stretch>
        </p:blipFill>
        <p:spPr>
          <a:xfrm>
            <a:off x="681936" y="4286051"/>
            <a:ext cx="4002360" cy="2371477"/>
          </a:xfrm>
          <a:prstGeom prst="rect">
            <a:avLst/>
          </a:prstGeom>
        </p:spPr>
      </p:pic>
    </p:spTree>
    <p:extLst>
      <p:ext uri="{BB962C8B-B14F-4D97-AF65-F5344CB8AC3E}">
        <p14:creationId xmlns:p14="http://schemas.microsoft.com/office/powerpoint/2010/main" val="2321206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r>
              <a:rPr lang="en-US" sz="2000" dirty="0"/>
              <a:t>IDENTIFY THE MAIN CAUSES CONTRIBUTING TO THE EFFECT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DRAW A BOX AROUND EACH CATEGORY LABEL (CAUSE) AND USE A DIAGONAL LINE TO FORM A BRANCH CONNECTING THE BOX TO THE SPINE</a:t>
            </a:r>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AAC9BE42-AF30-3573-58D7-888766F7AC2E}"/>
              </a:ext>
            </a:extLst>
          </p:cNvPr>
          <p:cNvPicPr>
            <a:picLocks noChangeAspect="1"/>
          </p:cNvPicPr>
          <p:nvPr/>
        </p:nvPicPr>
        <p:blipFill>
          <a:blip r:embed="rId2"/>
          <a:stretch>
            <a:fillRect/>
          </a:stretch>
        </p:blipFill>
        <p:spPr>
          <a:xfrm>
            <a:off x="772548" y="4250405"/>
            <a:ext cx="3029430" cy="2490668"/>
          </a:xfrm>
          <a:prstGeom prst="rect">
            <a:avLst/>
          </a:prstGeom>
        </p:spPr>
      </p:pic>
      <p:pic>
        <p:nvPicPr>
          <p:cNvPr id="7" name="Picture 6">
            <a:extLst>
              <a:ext uri="{FF2B5EF4-FFF2-40B4-BE49-F238E27FC236}">
                <a16:creationId xmlns:a16="http://schemas.microsoft.com/office/drawing/2014/main" id="{D68A4982-9D4B-BD61-25AA-1E94DD48163B}"/>
              </a:ext>
            </a:extLst>
          </p:cNvPr>
          <p:cNvPicPr>
            <a:picLocks noChangeAspect="1"/>
          </p:cNvPicPr>
          <p:nvPr/>
        </p:nvPicPr>
        <p:blipFill>
          <a:blip r:embed="rId3"/>
          <a:stretch>
            <a:fillRect/>
          </a:stretch>
        </p:blipFill>
        <p:spPr>
          <a:xfrm>
            <a:off x="772548" y="1138236"/>
            <a:ext cx="6856034" cy="2490668"/>
          </a:xfrm>
          <a:prstGeom prst="rect">
            <a:avLst/>
          </a:prstGeom>
        </p:spPr>
      </p:pic>
    </p:spTree>
    <p:extLst>
      <p:ext uri="{BB962C8B-B14F-4D97-AF65-F5344CB8AC3E}">
        <p14:creationId xmlns:p14="http://schemas.microsoft.com/office/powerpoint/2010/main" val="378989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r>
              <a:rPr lang="en-US" sz="2000" dirty="0"/>
              <a:t>ADD DETAILED LEVELS AND ANALYZE THE DIAGRAM</a:t>
            </a:r>
          </a:p>
          <a:p>
            <a:endParaRPr lang="en-US" sz="2000" dirty="0"/>
          </a:p>
          <a:p>
            <a:endParaRPr lang="en-US" sz="2000" dirty="0"/>
          </a:p>
          <a:p>
            <a:pPr marL="0" indent="0">
              <a:buNone/>
            </a:pPr>
            <a:endParaRPr lang="en-US" sz="2000" dirty="0"/>
          </a:p>
          <a:p>
            <a:endParaRPr lang="en-IN" sz="2000" dirty="0"/>
          </a:p>
          <a:p>
            <a:r>
              <a:rPr lang="en-US" sz="2000" dirty="0"/>
              <a:t>USING THE MINITAB DRAW THE COMPLETE FISHBONE DIAGRAM</a:t>
            </a:r>
            <a:endParaRPr lang="en-IN" sz="2000" dirty="0"/>
          </a:p>
          <a:p>
            <a:pPr marL="0" indent="0">
              <a:buNone/>
            </a:pPr>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4" name="Picture 3">
            <a:extLst>
              <a:ext uri="{FF2B5EF4-FFF2-40B4-BE49-F238E27FC236}">
                <a16:creationId xmlns:a16="http://schemas.microsoft.com/office/drawing/2014/main" id="{24178279-271B-1EBC-D6A0-33B6A565183B}"/>
              </a:ext>
            </a:extLst>
          </p:cNvPr>
          <p:cNvPicPr>
            <a:picLocks noChangeAspect="1"/>
          </p:cNvPicPr>
          <p:nvPr/>
        </p:nvPicPr>
        <p:blipFill>
          <a:blip r:embed="rId2"/>
          <a:stretch>
            <a:fillRect/>
          </a:stretch>
        </p:blipFill>
        <p:spPr>
          <a:xfrm>
            <a:off x="661932" y="1138236"/>
            <a:ext cx="3188173" cy="1589042"/>
          </a:xfrm>
          <a:prstGeom prst="rect">
            <a:avLst/>
          </a:prstGeom>
        </p:spPr>
      </p:pic>
      <p:pic>
        <p:nvPicPr>
          <p:cNvPr id="6" name="Picture 5">
            <a:extLst>
              <a:ext uri="{FF2B5EF4-FFF2-40B4-BE49-F238E27FC236}">
                <a16:creationId xmlns:a16="http://schemas.microsoft.com/office/drawing/2014/main" id="{B2723E0E-AAEC-6F9D-5D5F-E84BF076AC1D}"/>
              </a:ext>
            </a:extLst>
          </p:cNvPr>
          <p:cNvPicPr>
            <a:picLocks noChangeAspect="1"/>
          </p:cNvPicPr>
          <p:nvPr/>
        </p:nvPicPr>
        <p:blipFill>
          <a:blip r:embed="rId3"/>
          <a:stretch>
            <a:fillRect/>
          </a:stretch>
        </p:blipFill>
        <p:spPr>
          <a:xfrm>
            <a:off x="661932" y="3107272"/>
            <a:ext cx="5241563" cy="3601461"/>
          </a:xfrm>
          <a:prstGeom prst="rect">
            <a:avLst/>
          </a:prstGeom>
        </p:spPr>
      </p:pic>
    </p:spTree>
    <p:extLst>
      <p:ext uri="{BB962C8B-B14F-4D97-AF65-F5344CB8AC3E}">
        <p14:creationId xmlns:p14="http://schemas.microsoft.com/office/powerpoint/2010/main" val="113470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4A75-9AD3-B6FF-6296-EA3D0DDCCF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6E7A91-43F3-87FC-344E-0AD6D249309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95D2527-0237-E1E4-4FE9-8A88F273AEF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22395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8C2-9656-4A59-B479-4D48B7C88733}"/>
              </a:ext>
            </a:extLst>
          </p:cNvPr>
          <p:cNvSpPr>
            <a:spLocks noGrp="1"/>
          </p:cNvSpPr>
          <p:nvPr>
            <p:ph type="title"/>
          </p:nvPr>
        </p:nvSpPr>
        <p:spPr/>
        <p:txBody>
          <a:bodyPr/>
          <a:lstStyle/>
          <a:p>
            <a:r>
              <a:rPr lang="en-IN" dirty="0"/>
              <a:t>FEATURE4- HISTOGRAM</a:t>
            </a:r>
          </a:p>
        </p:txBody>
      </p:sp>
      <p:sp>
        <p:nvSpPr>
          <p:cNvPr id="3" name="Content Placeholder 2">
            <a:extLst>
              <a:ext uri="{FF2B5EF4-FFF2-40B4-BE49-F238E27FC236}">
                <a16:creationId xmlns:a16="http://schemas.microsoft.com/office/drawing/2014/main" id="{9FAF31E8-78C0-4858-BC25-B075E9C51C81}"/>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“histogram” quality control tool.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The histogram represents frequency distribution of data clearly and concisely amongst different groups of a sample, allowing you to quickly and easily identify areas of improvement within your processes.</a:t>
            </a: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IN"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To be able to decide the variables x and y.</a:t>
            </a:r>
          </a:p>
          <a:p>
            <a:pPr marL="514350" indent="-514350">
              <a:buFont typeface="+mj-lt"/>
              <a:buAutoNum type="arabicPeriod"/>
            </a:pPr>
            <a:r>
              <a:rPr lang="en-IN" sz="2000" dirty="0"/>
              <a:t>A </a:t>
            </a:r>
            <a:r>
              <a:rPr lang="en-IN" sz="2000" dirty="0" err="1"/>
              <a:t>minitab</a:t>
            </a:r>
            <a:r>
              <a:rPr lang="en-IN" sz="2000" dirty="0"/>
              <a:t> to map the data.</a:t>
            </a:r>
            <a:endParaRPr kumimoji="0" lang="en-IN" sz="2000" b="0" i="0" u="none" strike="noStrike" kern="1200" cap="none" spc="0" normalizeH="0" baseline="0" noProof="0" dirty="0">
              <a:ln>
                <a:noFill/>
              </a:ln>
              <a:solidFill>
                <a:srgbClr val="000000"/>
              </a:solidFill>
              <a:effectLst/>
              <a:uLnTx/>
              <a:uFillTx/>
              <a:latin typeface="Avenir Next LT Pro Light"/>
              <a:ea typeface="+mn-ea"/>
              <a:cs typeface="+mn-cs"/>
            </a:endParaRPr>
          </a:p>
          <a:p>
            <a:endParaRPr lang="en-IN" dirty="0"/>
          </a:p>
        </p:txBody>
      </p:sp>
    </p:spTree>
    <p:extLst>
      <p:ext uri="{BB962C8B-B14F-4D97-AF65-F5344CB8AC3E}">
        <p14:creationId xmlns:p14="http://schemas.microsoft.com/office/powerpoint/2010/main" val="251787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3 child issues, as follows:</a:t>
            </a:r>
          </a:p>
          <a:p>
            <a:r>
              <a:rPr lang="en-US" sz="2000" dirty="0"/>
              <a:t>DEFINE X AND Y AXIS</a:t>
            </a:r>
          </a:p>
          <a:p>
            <a:pPr marL="0" indent="0">
              <a:buNone/>
            </a:pPr>
            <a:endParaRPr lang="en-IN" sz="2000" dirty="0"/>
          </a:p>
          <a:p>
            <a:r>
              <a:rPr lang="en-US" sz="2000" dirty="0"/>
              <a:t>ALLOCATE THE VARIABLES WITH DATA</a:t>
            </a:r>
            <a:endParaRPr lang="en-IN" sz="2000" dirty="0"/>
          </a:p>
          <a:p>
            <a:endParaRPr lang="en-IN" sz="2000" dirty="0"/>
          </a:p>
          <a:p>
            <a:r>
              <a:rPr lang="en-US" sz="2000" dirty="0"/>
              <a:t>DRAW THE HISTOGRAM USING MINITAB</a:t>
            </a:r>
            <a:endParaRPr lang="en-IN"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745578ED-0F5C-584D-D8A0-CAA17CB5B56C}"/>
              </a:ext>
            </a:extLst>
          </p:cNvPr>
          <p:cNvPicPr>
            <a:picLocks noChangeAspect="1"/>
          </p:cNvPicPr>
          <p:nvPr/>
        </p:nvPicPr>
        <p:blipFill>
          <a:blip r:embed="rId2"/>
          <a:stretch>
            <a:fillRect/>
          </a:stretch>
        </p:blipFill>
        <p:spPr>
          <a:xfrm>
            <a:off x="624172" y="3220603"/>
            <a:ext cx="5712460" cy="3336636"/>
          </a:xfrm>
          <a:prstGeom prst="rect">
            <a:avLst/>
          </a:prstGeom>
        </p:spPr>
      </p:pic>
    </p:spTree>
    <p:extLst>
      <p:ext uri="{BB962C8B-B14F-4D97-AF65-F5344CB8AC3E}">
        <p14:creationId xmlns:p14="http://schemas.microsoft.com/office/powerpoint/2010/main" val="250952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4733695" y="-1407460"/>
            <a:ext cx="6460474" cy="2294965"/>
          </a:xfrm>
        </p:spPr>
        <p:txBody>
          <a:bodyPr/>
          <a:lstStyle/>
          <a:p>
            <a:r>
              <a:rPr lang="en-US" dirty="0"/>
              <a:t>Meet our Team</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5190565" y="1264024"/>
            <a:ext cx="6364941" cy="3603811"/>
          </a:xfrm>
        </p:spPr>
        <p:txBody>
          <a:bodyPr/>
          <a:lstStyle/>
          <a:p>
            <a:endParaRPr lang="en-US" dirty="0"/>
          </a:p>
          <a:p>
            <a:pPr lvl="0"/>
            <a:r>
              <a:rPr lang="en-US" sz="2000" dirty="0"/>
              <a:t>Product Owner – Shobhit Singh</a:t>
            </a:r>
          </a:p>
          <a:p>
            <a:pPr lvl="1"/>
            <a:r>
              <a:rPr lang="en-US" sz="2000" dirty="0"/>
              <a:t>Scrum Master – Rishab Bhura </a:t>
            </a:r>
          </a:p>
          <a:p>
            <a:pPr lvl="2"/>
            <a:r>
              <a:rPr lang="en-US" sz="2000" dirty="0"/>
              <a:t>Development Team – Aakash Sharma</a:t>
            </a:r>
          </a:p>
          <a:p>
            <a:pPr lvl="2"/>
            <a:r>
              <a:rPr lang="en-US" sz="2000" dirty="0"/>
              <a:t>Development Team – Ayushi Maurya</a:t>
            </a:r>
          </a:p>
          <a:p>
            <a:pPr lvl="2"/>
            <a:r>
              <a:rPr lang="en-US" sz="2000" dirty="0"/>
              <a:t>Development Team – Abhinav Pratap Singh</a:t>
            </a:r>
          </a:p>
          <a:p>
            <a:pPr lvl="2"/>
            <a:r>
              <a:rPr lang="en-US" sz="2000" dirty="0"/>
              <a:t>Development Team – Dhanesh Prajapati</a:t>
            </a:r>
          </a:p>
          <a:p>
            <a:pPr lvl="2"/>
            <a:r>
              <a:rPr lang="en-US" sz="2000" dirty="0"/>
              <a:t>Development Team – Ram Pandey</a:t>
            </a:r>
          </a:p>
          <a:p>
            <a:endParaRPr lang="en-US" dirty="0"/>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0CB3-743F-068B-C914-917C9FB7F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49E9F3-75D4-AA7C-0519-B4280DCC8AC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A1626422-C954-B90E-F1CF-0164E860DA3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834843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BAF-FC53-4223-A62A-ED558D63AA57}"/>
              </a:ext>
            </a:extLst>
          </p:cNvPr>
          <p:cNvSpPr>
            <a:spLocks noGrp="1"/>
          </p:cNvSpPr>
          <p:nvPr>
            <p:ph type="title"/>
          </p:nvPr>
        </p:nvSpPr>
        <p:spPr/>
        <p:txBody>
          <a:bodyPr/>
          <a:lstStyle/>
          <a:p>
            <a:r>
              <a:rPr lang="en-IN" dirty="0"/>
              <a:t>FEATURE5- PARETO CHART</a:t>
            </a:r>
          </a:p>
        </p:txBody>
      </p:sp>
      <p:sp>
        <p:nvSpPr>
          <p:cNvPr id="3" name="Content Placeholder 2">
            <a:extLst>
              <a:ext uri="{FF2B5EF4-FFF2-40B4-BE49-F238E27FC236}">
                <a16:creationId xmlns:a16="http://schemas.microsoft.com/office/drawing/2014/main" id="{362DA0C2-15BF-4360-B08C-E21D11E1DDE8}"/>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“pareto chart” quality tool. It is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a graph that indicates the frequency of defects, as well as their cumulative impact.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A proper window for taking input of data.</a:t>
            </a:r>
          </a:p>
          <a:p>
            <a:pPr marL="514350" indent="-514350">
              <a:buFont typeface="+mj-lt"/>
              <a:buAutoNum type="arabicPeriod"/>
            </a:pPr>
            <a:r>
              <a:rPr lang="en-IN" sz="2000" dirty="0"/>
              <a:t>The Pareto Chart should have both the Histogram as well as cumulative line.</a:t>
            </a:r>
          </a:p>
          <a:p>
            <a:pPr marL="514350" indent="-514350">
              <a:buFont typeface="+mj-lt"/>
              <a:buAutoNum type="arabicPeriod"/>
            </a:pPr>
            <a:r>
              <a:rPr lang="en-IN" sz="2000" dirty="0"/>
              <a:t>There should be an edit option to change data.</a:t>
            </a: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 </a:t>
            </a:r>
          </a:p>
          <a:p>
            <a:endParaRPr lang="en-IN" dirty="0"/>
          </a:p>
        </p:txBody>
      </p:sp>
    </p:spTree>
    <p:extLst>
      <p:ext uri="{BB962C8B-B14F-4D97-AF65-F5344CB8AC3E}">
        <p14:creationId xmlns:p14="http://schemas.microsoft.com/office/powerpoint/2010/main" val="428820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3 child issues, as follows:</a:t>
            </a:r>
          </a:p>
          <a:p>
            <a:r>
              <a:rPr lang="en-US" sz="2000" dirty="0"/>
              <a:t>CREATE A POP-UP WINDOW FOR ENTERING DATA </a:t>
            </a:r>
            <a:endParaRPr lang="en-IN" sz="2000" dirty="0"/>
          </a:p>
          <a:p>
            <a:endParaRPr lang="en-IN" sz="2000" dirty="0"/>
          </a:p>
          <a:p>
            <a:pPr marL="0" indent="0">
              <a:buNone/>
            </a:pPr>
            <a:endParaRPr lang="en-IN" sz="2000" dirty="0"/>
          </a:p>
          <a:p>
            <a:endParaRPr lang="en-IN" sz="2000" dirty="0"/>
          </a:p>
          <a:p>
            <a:endParaRPr lang="en-IN" sz="2000" dirty="0"/>
          </a:p>
          <a:p>
            <a:r>
              <a:rPr lang="en-US" sz="2000" dirty="0"/>
              <a:t>VISUALIZE THE INPUT DATA (HISTOGRAM AND CUMULATIVE LINE)</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4" name="Picture 3">
            <a:extLst>
              <a:ext uri="{FF2B5EF4-FFF2-40B4-BE49-F238E27FC236}">
                <a16:creationId xmlns:a16="http://schemas.microsoft.com/office/drawing/2014/main" id="{91804446-8801-E543-698D-40778083E41E}"/>
              </a:ext>
            </a:extLst>
          </p:cNvPr>
          <p:cNvPicPr>
            <a:picLocks noChangeAspect="1"/>
          </p:cNvPicPr>
          <p:nvPr/>
        </p:nvPicPr>
        <p:blipFill>
          <a:blip r:embed="rId2"/>
          <a:stretch>
            <a:fillRect/>
          </a:stretch>
        </p:blipFill>
        <p:spPr>
          <a:xfrm>
            <a:off x="739925" y="1525515"/>
            <a:ext cx="2243907" cy="1610265"/>
          </a:xfrm>
          <a:prstGeom prst="rect">
            <a:avLst/>
          </a:prstGeom>
        </p:spPr>
      </p:pic>
      <p:pic>
        <p:nvPicPr>
          <p:cNvPr id="6" name="Picture 5">
            <a:extLst>
              <a:ext uri="{FF2B5EF4-FFF2-40B4-BE49-F238E27FC236}">
                <a16:creationId xmlns:a16="http://schemas.microsoft.com/office/drawing/2014/main" id="{3001361F-A159-FAB5-8AD8-85684E2934E5}"/>
              </a:ext>
            </a:extLst>
          </p:cNvPr>
          <p:cNvPicPr>
            <a:picLocks noChangeAspect="1"/>
          </p:cNvPicPr>
          <p:nvPr/>
        </p:nvPicPr>
        <p:blipFill>
          <a:blip r:embed="rId3"/>
          <a:stretch>
            <a:fillRect/>
          </a:stretch>
        </p:blipFill>
        <p:spPr>
          <a:xfrm>
            <a:off x="739925" y="3702168"/>
            <a:ext cx="4389500" cy="2926334"/>
          </a:xfrm>
          <a:prstGeom prst="rect">
            <a:avLst/>
          </a:prstGeom>
        </p:spPr>
      </p:pic>
    </p:spTree>
    <p:extLst>
      <p:ext uri="{BB962C8B-B14F-4D97-AF65-F5344CB8AC3E}">
        <p14:creationId xmlns:p14="http://schemas.microsoft.com/office/powerpoint/2010/main" val="382467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r>
              <a:rPr lang="en-US" sz="2000" dirty="0"/>
              <a:t>ADD "EDIT" OPTION </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0681FB21-AA92-B02C-0080-CA5F613A4655}"/>
              </a:ext>
            </a:extLst>
          </p:cNvPr>
          <p:cNvPicPr>
            <a:picLocks noChangeAspect="1"/>
          </p:cNvPicPr>
          <p:nvPr/>
        </p:nvPicPr>
        <p:blipFill>
          <a:blip r:embed="rId2"/>
          <a:stretch>
            <a:fillRect/>
          </a:stretch>
        </p:blipFill>
        <p:spPr>
          <a:xfrm>
            <a:off x="881796" y="1436600"/>
            <a:ext cx="2728196" cy="1767993"/>
          </a:xfrm>
          <a:prstGeom prst="rect">
            <a:avLst/>
          </a:prstGeom>
        </p:spPr>
      </p:pic>
      <p:pic>
        <p:nvPicPr>
          <p:cNvPr id="8" name="Picture 7">
            <a:extLst>
              <a:ext uri="{FF2B5EF4-FFF2-40B4-BE49-F238E27FC236}">
                <a16:creationId xmlns:a16="http://schemas.microsoft.com/office/drawing/2014/main" id="{7A30CC0A-FDFD-6F7E-F619-3B402BFC69F5}"/>
              </a:ext>
            </a:extLst>
          </p:cNvPr>
          <p:cNvPicPr>
            <a:picLocks noChangeAspect="1"/>
          </p:cNvPicPr>
          <p:nvPr/>
        </p:nvPicPr>
        <p:blipFill>
          <a:blip r:embed="rId3"/>
          <a:stretch>
            <a:fillRect/>
          </a:stretch>
        </p:blipFill>
        <p:spPr>
          <a:xfrm>
            <a:off x="3380460" y="1436600"/>
            <a:ext cx="3436918" cy="2773920"/>
          </a:xfrm>
          <a:prstGeom prst="rect">
            <a:avLst/>
          </a:prstGeom>
        </p:spPr>
      </p:pic>
    </p:spTree>
    <p:extLst>
      <p:ext uri="{BB962C8B-B14F-4D97-AF65-F5344CB8AC3E}">
        <p14:creationId xmlns:p14="http://schemas.microsoft.com/office/powerpoint/2010/main" val="59103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BBAB-7657-2D33-1AFC-D1B21B9E2C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318C82-1D66-0CAE-F9AB-411A73FFC0B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E254C0D-919C-42DE-393D-FC94895AE05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335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A459-A0DD-4511-8223-A61D2A4442BF}"/>
              </a:ext>
            </a:extLst>
          </p:cNvPr>
          <p:cNvSpPr>
            <a:spLocks noGrp="1"/>
          </p:cNvSpPr>
          <p:nvPr>
            <p:ph type="title"/>
          </p:nvPr>
        </p:nvSpPr>
        <p:spPr/>
        <p:txBody>
          <a:bodyPr/>
          <a:lstStyle/>
          <a:p>
            <a:r>
              <a:rPr lang="en-IN" dirty="0"/>
              <a:t>FEATURE6- SCATTER DIAGRAM</a:t>
            </a:r>
          </a:p>
        </p:txBody>
      </p:sp>
      <p:sp>
        <p:nvSpPr>
          <p:cNvPr id="3" name="Content Placeholder 2">
            <a:extLst>
              <a:ext uri="{FF2B5EF4-FFF2-40B4-BE49-F238E27FC236}">
                <a16:creationId xmlns:a16="http://schemas.microsoft.com/office/drawing/2014/main" id="{AB014827-4D0D-4269-8F6B-C6CFEDD7C2BD}"/>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“scatter diagram” quality tool.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It plots two sets of observations against each other.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To be able to decide the variables.</a:t>
            </a:r>
          </a:p>
          <a:p>
            <a:pPr marL="514350" indent="-514350">
              <a:buFont typeface="+mj-lt"/>
              <a:buAutoNum type="arabicPeriod"/>
            </a:pPr>
            <a:r>
              <a:rPr lang="en-IN" sz="2000" dirty="0"/>
              <a:t>A </a:t>
            </a:r>
            <a:r>
              <a:rPr lang="en-IN" sz="2000" dirty="0" err="1"/>
              <a:t>minitab</a:t>
            </a:r>
            <a:r>
              <a:rPr lang="en-IN" sz="2000" dirty="0"/>
              <a:t> to map the data.</a:t>
            </a:r>
          </a:p>
        </p:txBody>
      </p:sp>
    </p:spTree>
    <p:extLst>
      <p:ext uri="{BB962C8B-B14F-4D97-AF65-F5344CB8AC3E}">
        <p14:creationId xmlns:p14="http://schemas.microsoft.com/office/powerpoint/2010/main" val="133999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2 child issues, as follows:</a:t>
            </a:r>
          </a:p>
          <a:p>
            <a:r>
              <a:rPr lang="en-US" sz="2000" dirty="0"/>
              <a:t>DECIDE THE TWO VARIABLES</a:t>
            </a:r>
            <a:endParaRPr lang="en-IN" sz="2000" dirty="0"/>
          </a:p>
          <a:p>
            <a:pPr marL="0" indent="0">
              <a:buNone/>
            </a:pPr>
            <a:endParaRPr lang="en-IN" sz="2000" dirty="0"/>
          </a:p>
          <a:p>
            <a:endParaRPr lang="en-IN" sz="2000" dirty="0"/>
          </a:p>
          <a:p>
            <a:pPr marL="0" indent="0">
              <a:buNone/>
            </a:pPr>
            <a:endParaRPr lang="en-IN" sz="2000" dirty="0"/>
          </a:p>
          <a:p>
            <a:pPr marL="0" indent="0">
              <a:buNone/>
            </a:pPr>
            <a:endParaRPr lang="en-IN" sz="2000" dirty="0"/>
          </a:p>
          <a:p>
            <a:endParaRPr lang="en-IN" sz="2000" dirty="0"/>
          </a:p>
          <a:p>
            <a:r>
              <a:rPr lang="en-US" sz="2000" dirty="0"/>
              <a:t>USING MINITAB MAP THE DATA</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0C49FFE5-0CEB-3711-C41F-388BAF74FC7B}"/>
              </a:ext>
            </a:extLst>
          </p:cNvPr>
          <p:cNvPicPr>
            <a:picLocks noChangeAspect="1"/>
          </p:cNvPicPr>
          <p:nvPr/>
        </p:nvPicPr>
        <p:blipFill>
          <a:blip r:embed="rId2"/>
          <a:stretch>
            <a:fillRect/>
          </a:stretch>
        </p:blipFill>
        <p:spPr>
          <a:xfrm>
            <a:off x="877881" y="4036785"/>
            <a:ext cx="3790371" cy="2551104"/>
          </a:xfrm>
          <a:prstGeom prst="rect">
            <a:avLst/>
          </a:prstGeom>
        </p:spPr>
      </p:pic>
      <p:pic>
        <p:nvPicPr>
          <p:cNvPr id="8" name="Picture 7">
            <a:extLst>
              <a:ext uri="{FF2B5EF4-FFF2-40B4-BE49-F238E27FC236}">
                <a16:creationId xmlns:a16="http://schemas.microsoft.com/office/drawing/2014/main" id="{415A218B-BCE0-16EC-5776-0E858C6C0696}"/>
              </a:ext>
            </a:extLst>
          </p:cNvPr>
          <p:cNvPicPr>
            <a:picLocks noChangeAspect="1"/>
          </p:cNvPicPr>
          <p:nvPr/>
        </p:nvPicPr>
        <p:blipFill>
          <a:blip r:embed="rId3"/>
          <a:stretch>
            <a:fillRect/>
          </a:stretch>
        </p:blipFill>
        <p:spPr>
          <a:xfrm>
            <a:off x="877881" y="1522997"/>
            <a:ext cx="3068477" cy="2011753"/>
          </a:xfrm>
          <a:prstGeom prst="rect">
            <a:avLst/>
          </a:prstGeom>
        </p:spPr>
      </p:pic>
    </p:spTree>
    <p:extLst>
      <p:ext uri="{BB962C8B-B14F-4D97-AF65-F5344CB8AC3E}">
        <p14:creationId xmlns:p14="http://schemas.microsoft.com/office/powerpoint/2010/main" val="302951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D93C-F91E-659C-50F1-CD5FE68A80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51B447C-AFDC-C7DD-B915-9E9546098E31}"/>
              </a:ext>
            </a:extLst>
          </p:cNvPr>
          <p:cNvPicPr>
            <a:picLocks noGrp="1" noChangeAspect="1"/>
          </p:cNvPicPr>
          <p:nvPr>
            <p:ph idx="1"/>
          </p:nvPr>
        </p:nvPicPr>
        <p:blipFill>
          <a:blip r:embed="rId2"/>
          <a:stretch>
            <a:fillRect/>
          </a:stretch>
        </p:blipFill>
        <p:spPr>
          <a:xfrm>
            <a:off x="115062" y="66364"/>
            <a:ext cx="11961876" cy="6725272"/>
          </a:xfrm>
        </p:spPr>
      </p:pic>
    </p:spTree>
    <p:extLst>
      <p:ext uri="{BB962C8B-B14F-4D97-AF65-F5344CB8AC3E}">
        <p14:creationId xmlns:p14="http://schemas.microsoft.com/office/powerpoint/2010/main" val="3406342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8900-B1DB-4D57-B3D8-37BF5CB3A415}"/>
              </a:ext>
            </a:extLst>
          </p:cNvPr>
          <p:cNvSpPr>
            <a:spLocks noGrp="1"/>
          </p:cNvSpPr>
          <p:nvPr>
            <p:ph type="title"/>
          </p:nvPr>
        </p:nvSpPr>
        <p:spPr/>
        <p:txBody>
          <a:bodyPr/>
          <a:lstStyle/>
          <a:p>
            <a:r>
              <a:rPr lang="en-IN" dirty="0"/>
              <a:t>FEATURE7- CONTROL CHART</a:t>
            </a:r>
          </a:p>
        </p:txBody>
      </p:sp>
      <p:sp>
        <p:nvSpPr>
          <p:cNvPr id="3" name="Content Placeholder 2">
            <a:extLst>
              <a:ext uri="{FF2B5EF4-FFF2-40B4-BE49-F238E27FC236}">
                <a16:creationId xmlns:a16="http://schemas.microsoft.com/office/drawing/2014/main" id="{B299F441-CE49-4F22-8299-08E1DB675885}"/>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“control chart” quality tool.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A quality control chart is a graphical representation of whether a firm's products or processes are meeting their intended specifications.</a:t>
            </a: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IN"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To add X bar chart</a:t>
            </a:r>
          </a:p>
          <a:p>
            <a:pPr marL="514350" indent="-514350">
              <a:buFont typeface="+mj-lt"/>
              <a:buAutoNum type="arabicPeriod"/>
            </a:pPr>
            <a:r>
              <a:rPr lang="en-IN" sz="2000" dirty="0">
                <a:solidFill>
                  <a:srgbClr val="000000"/>
                </a:solidFill>
                <a:latin typeface="Avenir Next LT Pro Light"/>
              </a:rPr>
              <a:t>To add R bar chart</a:t>
            </a:r>
          </a:p>
          <a:p>
            <a:pPr marL="514350" indent="-514350">
              <a:buFont typeface="+mj-lt"/>
              <a:buAutoNum type="arabicPeriod"/>
            </a:pPr>
            <a:r>
              <a:rPr lang="en-IN" sz="2000" dirty="0">
                <a:solidFill>
                  <a:srgbClr val="000000"/>
                </a:solidFill>
                <a:latin typeface="Avenir Next LT Pro Light"/>
              </a:rPr>
              <a:t>Visualizing the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rgbClr val="000000"/>
              </a:solidFill>
              <a:effectLst/>
              <a:uLnTx/>
              <a:uFillTx/>
              <a:latin typeface="Avenir Next LT Pro Light"/>
              <a:ea typeface="+mn-ea"/>
              <a:cs typeface="+mn-cs"/>
            </a:endParaRPr>
          </a:p>
          <a:p>
            <a:endParaRPr lang="en-IN" dirty="0"/>
          </a:p>
        </p:txBody>
      </p:sp>
    </p:spTree>
    <p:extLst>
      <p:ext uri="{BB962C8B-B14F-4D97-AF65-F5344CB8AC3E}">
        <p14:creationId xmlns:p14="http://schemas.microsoft.com/office/powerpoint/2010/main" val="353852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4 child issues, as follows:</a:t>
            </a:r>
          </a:p>
          <a:p>
            <a:r>
              <a:rPr lang="en-US" sz="2000" dirty="0"/>
              <a:t>ADDITION OF X BAR CHART</a:t>
            </a:r>
          </a:p>
          <a:p>
            <a:endParaRPr lang="en-US" sz="2000" dirty="0"/>
          </a:p>
          <a:p>
            <a:endParaRPr lang="en-US" sz="2000" dirty="0"/>
          </a:p>
          <a:p>
            <a:endParaRPr lang="en-US" sz="2000" dirty="0"/>
          </a:p>
          <a:p>
            <a:endParaRPr lang="en-US" sz="2000" dirty="0"/>
          </a:p>
          <a:p>
            <a:endParaRPr lang="en-US" sz="2000" dirty="0"/>
          </a:p>
          <a:p>
            <a:r>
              <a:rPr lang="en-US" sz="2000" dirty="0"/>
              <a:t>ADDITION OF R BAR CHART</a:t>
            </a:r>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4" name="Picture 3">
            <a:extLst>
              <a:ext uri="{FF2B5EF4-FFF2-40B4-BE49-F238E27FC236}">
                <a16:creationId xmlns:a16="http://schemas.microsoft.com/office/drawing/2014/main" id="{9840652D-E278-05FF-E251-356D85F87659}"/>
              </a:ext>
            </a:extLst>
          </p:cNvPr>
          <p:cNvPicPr>
            <a:picLocks noChangeAspect="1"/>
          </p:cNvPicPr>
          <p:nvPr/>
        </p:nvPicPr>
        <p:blipFill>
          <a:blip r:embed="rId2"/>
          <a:stretch>
            <a:fillRect/>
          </a:stretch>
        </p:blipFill>
        <p:spPr>
          <a:xfrm>
            <a:off x="460248" y="1573800"/>
            <a:ext cx="3470068" cy="1950961"/>
          </a:xfrm>
          <a:prstGeom prst="rect">
            <a:avLst/>
          </a:prstGeom>
        </p:spPr>
      </p:pic>
      <p:pic>
        <p:nvPicPr>
          <p:cNvPr id="7" name="Picture 6">
            <a:extLst>
              <a:ext uri="{FF2B5EF4-FFF2-40B4-BE49-F238E27FC236}">
                <a16:creationId xmlns:a16="http://schemas.microsoft.com/office/drawing/2014/main" id="{00233D45-3BA8-0DF4-57F1-80A144ED5A2D}"/>
              </a:ext>
            </a:extLst>
          </p:cNvPr>
          <p:cNvPicPr>
            <a:picLocks noChangeAspect="1"/>
          </p:cNvPicPr>
          <p:nvPr/>
        </p:nvPicPr>
        <p:blipFill>
          <a:blip r:embed="rId3"/>
          <a:stretch>
            <a:fillRect/>
          </a:stretch>
        </p:blipFill>
        <p:spPr>
          <a:xfrm>
            <a:off x="460248" y="4053068"/>
            <a:ext cx="4379495" cy="2462264"/>
          </a:xfrm>
          <a:prstGeom prst="rect">
            <a:avLst/>
          </a:prstGeom>
        </p:spPr>
      </p:pic>
    </p:spTree>
    <p:extLst>
      <p:ext uri="{BB962C8B-B14F-4D97-AF65-F5344CB8AC3E}">
        <p14:creationId xmlns:p14="http://schemas.microsoft.com/office/powerpoint/2010/main" val="411456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661651"/>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2</a:t>
            </a:r>
          </a:p>
        </p:txBody>
      </p:sp>
      <p:sp>
        <p:nvSpPr>
          <p:cNvPr id="5" name="Oval 4">
            <a:extLst>
              <a:ext uri="{FF2B5EF4-FFF2-40B4-BE49-F238E27FC236}">
                <a16:creationId xmlns:a16="http://schemas.microsoft.com/office/drawing/2014/main" id="{966DA334-7569-42CB-95CD-419F4AC26092}"/>
              </a:ext>
            </a:extLst>
          </p:cNvPr>
          <p:cNvSpPr/>
          <p:nvPr/>
        </p:nvSpPr>
        <p:spPr>
          <a:xfrm>
            <a:off x="6578655" y="2661651"/>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B0F0"/>
                </a:solidFill>
              </a:rPr>
              <a:t>3</a:t>
            </a:r>
          </a:p>
        </p:txBody>
      </p:sp>
      <p:sp>
        <p:nvSpPr>
          <p:cNvPr id="6" name="Oval 5">
            <a:extLst>
              <a:ext uri="{FF2B5EF4-FFF2-40B4-BE49-F238E27FC236}">
                <a16:creationId xmlns:a16="http://schemas.microsoft.com/office/drawing/2014/main" id="{6D8E2964-D9A5-4A16-8604-F04921C189EB}"/>
              </a:ext>
            </a:extLst>
          </p:cNvPr>
          <p:cNvSpPr/>
          <p:nvPr/>
        </p:nvSpPr>
        <p:spPr>
          <a:xfrm>
            <a:off x="8877806" y="2661651"/>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3"/>
                </a:solidFill>
              </a:rPr>
              <a:t>4</a:t>
            </a:r>
          </a:p>
        </p:txBody>
      </p:sp>
      <p:sp>
        <p:nvSpPr>
          <p:cNvPr id="19" name="Oval 18">
            <a:extLst>
              <a:ext uri="{FF2B5EF4-FFF2-40B4-BE49-F238E27FC236}">
                <a16:creationId xmlns:a16="http://schemas.microsoft.com/office/drawing/2014/main" id="{FC17936A-EE2B-4C30-A31C-496282D48B87}"/>
              </a:ext>
            </a:extLst>
          </p:cNvPr>
          <p:cNvSpPr/>
          <p:nvPr/>
        </p:nvSpPr>
        <p:spPr>
          <a:xfrm>
            <a:off x="1980355" y="2661651"/>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Project Scope</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a:lstStyle/>
          <a:p>
            <a:r>
              <a:rPr lang="en-IN" dirty="0"/>
              <a:t>Our team is responsible for adding Quality Control tools in Project Management Information System (PMIS) Software.</a:t>
            </a:r>
          </a:p>
          <a:p>
            <a:endParaRPr lang="en-US" dirty="0"/>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Description</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a:lstStyle/>
          <a:p>
            <a:r>
              <a:rPr lang="en-GB" dirty="0"/>
              <a:t>We will utilize our latest project management methodologies, specifically implementing the Agile and Scrum framework to add Quality tools in PMIS.</a:t>
            </a:r>
          </a:p>
          <a:p>
            <a:endParaRPr lang="en-US" dirty="0"/>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a:lstStyle/>
          <a:p>
            <a:r>
              <a:rPr lang="en-US" dirty="0"/>
              <a:t>Helping Tool</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a:lstStyle/>
          <a:p>
            <a:r>
              <a:rPr lang="en-GB" dirty="0"/>
              <a:t>JIRA (Atlassian)</a:t>
            </a:r>
            <a:r>
              <a:rPr lang="en-IN" dirty="0"/>
              <a:t>.</a:t>
            </a:r>
            <a:endParaRPr lang="en-GB" dirty="0"/>
          </a:p>
          <a:p>
            <a:endParaRPr lang="en-US" dirty="0"/>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Sprint</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a:lstStyle/>
          <a:p>
            <a:r>
              <a:rPr lang="en-US" dirty="0"/>
              <a:t>We will be executing this task in single sprint.</a:t>
            </a:r>
          </a:p>
          <a:p>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en-IN" dirty="0"/>
              <a:t>PROJECT SCOPE &amp; DESCRIPTION</a:t>
            </a:r>
            <a:endParaRPr lang="en-US" dirty="0"/>
          </a:p>
        </p:txBody>
      </p:sp>
    </p:spTree>
    <p:extLst>
      <p:ext uri="{BB962C8B-B14F-4D97-AF65-F5344CB8AC3E}">
        <p14:creationId xmlns:p14="http://schemas.microsoft.com/office/powerpoint/2010/main" val="4230622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r>
              <a:rPr lang="en-US" sz="2000" dirty="0"/>
              <a:t>VISUALIZATION OF ATTRIBUTES CHART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VISUALIZATION OF VARIABLE CHART</a:t>
            </a:r>
          </a:p>
          <a:p>
            <a:endParaRPr lang="en-US" sz="2000" dirty="0"/>
          </a:p>
          <a:p>
            <a:endParaRPr lang="en-US" sz="2000" dirty="0"/>
          </a:p>
          <a:p>
            <a:endParaRPr lang="en-US" sz="2000" dirty="0"/>
          </a:p>
          <a:p>
            <a:endParaRPr lang="en-IN" sz="2000" dirty="0"/>
          </a:p>
          <a:p>
            <a:endParaRPr lang="en-IN" sz="2000" dirty="0"/>
          </a:p>
          <a:p>
            <a:endParaRPr lang="en-IN" sz="2000" dirty="0"/>
          </a:p>
          <a:p>
            <a:endParaRPr lang="en-IN" sz="2000" dirty="0"/>
          </a:p>
        </p:txBody>
      </p:sp>
      <p:pic>
        <p:nvPicPr>
          <p:cNvPr id="6" name="Picture 5">
            <a:extLst>
              <a:ext uri="{FF2B5EF4-FFF2-40B4-BE49-F238E27FC236}">
                <a16:creationId xmlns:a16="http://schemas.microsoft.com/office/drawing/2014/main" id="{7E0BDC37-871B-321B-F692-A7969F632AD0}"/>
              </a:ext>
            </a:extLst>
          </p:cNvPr>
          <p:cNvPicPr>
            <a:picLocks noChangeAspect="1"/>
          </p:cNvPicPr>
          <p:nvPr/>
        </p:nvPicPr>
        <p:blipFill>
          <a:blip r:embed="rId2"/>
          <a:stretch>
            <a:fillRect/>
          </a:stretch>
        </p:blipFill>
        <p:spPr>
          <a:xfrm>
            <a:off x="8202435" y="4414780"/>
            <a:ext cx="3465270" cy="1948263"/>
          </a:xfrm>
          <a:prstGeom prst="rect">
            <a:avLst/>
          </a:prstGeom>
        </p:spPr>
      </p:pic>
      <p:pic>
        <p:nvPicPr>
          <p:cNvPr id="8" name="Picture 7">
            <a:extLst>
              <a:ext uri="{FF2B5EF4-FFF2-40B4-BE49-F238E27FC236}">
                <a16:creationId xmlns:a16="http://schemas.microsoft.com/office/drawing/2014/main" id="{3F7417F5-B967-81D8-0084-03F9A9CBFBF4}"/>
              </a:ext>
            </a:extLst>
          </p:cNvPr>
          <p:cNvPicPr>
            <a:picLocks noChangeAspect="1"/>
          </p:cNvPicPr>
          <p:nvPr/>
        </p:nvPicPr>
        <p:blipFill>
          <a:blip r:embed="rId3"/>
          <a:stretch>
            <a:fillRect/>
          </a:stretch>
        </p:blipFill>
        <p:spPr>
          <a:xfrm>
            <a:off x="4593489" y="4414780"/>
            <a:ext cx="3465270" cy="1948263"/>
          </a:xfrm>
          <a:prstGeom prst="rect">
            <a:avLst/>
          </a:prstGeom>
        </p:spPr>
      </p:pic>
      <p:pic>
        <p:nvPicPr>
          <p:cNvPr id="10" name="Picture 9">
            <a:extLst>
              <a:ext uri="{FF2B5EF4-FFF2-40B4-BE49-F238E27FC236}">
                <a16:creationId xmlns:a16="http://schemas.microsoft.com/office/drawing/2014/main" id="{DC79EA87-1D83-B7B9-D82F-46AD29950038}"/>
              </a:ext>
            </a:extLst>
          </p:cNvPr>
          <p:cNvPicPr>
            <a:picLocks noChangeAspect="1"/>
          </p:cNvPicPr>
          <p:nvPr/>
        </p:nvPicPr>
        <p:blipFill>
          <a:blip r:embed="rId4"/>
          <a:stretch>
            <a:fillRect/>
          </a:stretch>
        </p:blipFill>
        <p:spPr>
          <a:xfrm>
            <a:off x="984543" y="4414780"/>
            <a:ext cx="3465270" cy="1948263"/>
          </a:xfrm>
          <a:prstGeom prst="rect">
            <a:avLst/>
          </a:prstGeom>
        </p:spPr>
      </p:pic>
      <p:pic>
        <p:nvPicPr>
          <p:cNvPr id="12" name="Picture 11">
            <a:extLst>
              <a:ext uri="{FF2B5EF4-FFF2-40B4-BE49-F238E27FC236}">
                <a16:creationId xmlns:a16="http://schemas.microsoft.com/office/drawing/2014/main" id="{8B6C2BAC-1143-8E9C-3016-93A741B20689}"/>
              </a:ext>
            </a:extLst>
          </p:cNvPr>
          <p:cNvPicPr>
            <a:picLocks noChangeAspect="1"/>
          </p:cNvPicPr>
          <p:nvPr/>
        </p:nvPicPr>
        <p:blipFill>
          <a:blip r:embed="rId5"/>
          <a:stretch>
            <a:fillRect/>
          </a:stretch>
        </p:blipFill>
        <p:spPr>
          <a:xfrm flipH="1">
            <a:off x="12191999" y="4218936"/>
            <a:ext cx="4690983" cy="2637390"/>
          </a:xfrm>
          <a:prstGeom prst="rect">
            <a:avLst/>
          </a:prstGeom>
        </p:spPr>
      </p:pic>
      <p:pic>
        <p:nvPicPr>
          <p:cNvPr id="18" name="Picture 17">
            <a:extLst>
              <a:ext uri="{FF2B5EF4-FFF2-40B4-BE49-F238E27FC236}">
                <a16:creationId xmlns:a16="http://schemas.microsoft.com/office/drawing/2014/main" id="{CBD2FCF5-E4C1-4CA2-ED25-3381D197CD99}"/>
              </a:ext>
            </a:extLst>
          </p:cNvPr>
          <p:cNvPicPr>
            <a:picLocks noChangeAspect="1"/>
          </p:cNvPicPr>
          <p:nvPr/>
        </p:nvPicPr>
        <p:blipFill>
          <a:blip r:embed="rId5"/>
          <a:stretch>
            <a:fillRect/>
          </a:stretch>
        </p:blipFill>
        <p:spPr>
          <a:xfrm>
            <a:off x="880135" y="1186144"/>
            <a:ext cx="3874576" cy="2178385"/>
          </a:xfrm>
          <a:prstGeom prst="rect">
            <a:avLst/>
          </a:prstGeom>
        </p:spPr>
      </p:pic>
      <p:pic>
        <p:nvPicPr>
          <p:cNvPr id="20" name="Picture 19">
            <a:extLst>
              <a:ext uri="{FF2B5EF4-FFF2-40B4-BE49-F238E27FC236}">
                <a16:creationId xmlns:a16="http://schemas.microsoft.com/office/drawing/2014/main" id="{08ED7AA9-C086-E5AC-829F-F8A1CE9FA887}"/>
              </a:ext>
            </a:extLst>
          </p:cNvPr>
          <p:cNvPicPr>
            <a:picLocks noChangeAspect="1"/>
          </p:cNvPicPr>
          <p:nvPr/>
        </p:nvPicPr>
        <p:blipFill>
          <a:blip r:embed="rId6"/>
          <a:stretch>
            <a:fillRect/>
          </a:stretch>
        </p:blipFill>
        <p:spPr>
          <a:xfrm>
            <a:off x="8398026" y="1214806"/>
            <a:ext cx="3269679" cy="2179786"/>
          </a:xfrm>
          <a:prstGeom prst="rect">
            <a:avLst/>
          </a:prstGeom>
        </p:spPr>
      </p:pic>
      <p:pic>
        <p:nvPicPr>
          <p:cNvPr id="22" name="Picture 21">
            <a:extLst>
              <a:ext uri="{FF2B5EF4-FFF2-40B4-BE49-F238E27FC236}">
                <a16:creationId xmlns:a16="http://schemas.microsoft.com/office/drawing/2014/main" id="{28AD3607-C4B8-CE8A-057E-C38AFAB3EB8E}"/>
              </a:ext>
            </a:extLst>
          </p:cNvPr>
          <p:cNvPicPr>
            <a:picLocks noChangeAspect="1"/>
          </p:cNvPicPr>
          <p:nvPr/>
        </p:nvPicPr>
        <p:blipFill>
          <a:blip r:embed="rId7"/>
          <a:stretch>
            <a:fillRect/>
          </a:stretch>
        </p:blipFill>
        <p:spPr>
          <a:xfrm>
            <a:off x="4915307" y="1216977"/>
            <a:ext cx="3221327" cy="2147552"/>
          </a:xfrm>
          <a:prstGeom prst="rect">
            <a:avLst/>
          </a:prstGeom>
        </p:spPr>
      </p:pic>
    </p:spTree>
    <p:extLst>
      <p:ext uri="{BB962C8B-B14F-4D97-AF65-F5344CB8AC3E}">
        <p14:creationId xmlns:p14="http://schemas.microsoft.com/office/powerpoint/2010/main" val="3138269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E368-C6AD-95F0-77A3-8A9849DE3E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347610-4A13-3BC3-3D64-4CA6BA80FA9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37B0AC-6F29-6AFD-7DD4-8EE29BA5E545}"/>
              </a:ext>
            </a:extLst>
          </p:cNvPr>
          <p:cNvPicPr>
            <a:picLocks noChangeAspect="1"/>
          </p:cNvPicPr>
          <p:nvPr/>
        </p:nvPicPr>
        <p:blipFill>
          <a:blip r:embed="rId2"/>
          <a:stretch>
            <a:fillRect/>
          </a:stretch>
        </p:blipFill>
        <p:spPr>
          <a:xfrm>
            <a:off x="0" y="-26037"/>
            <a:ext cx="12192000" cy="6854653"/>
          </a:xfrm>
          <a:prstGeom prst="rect">
            <a:avLst/>
          </a:prstGeom>
        </p:spPr>
      </p:pic>
    </p:spTree>
    <p:extLst>
      <p:ext uri="{BB962C8B-B14F-4D97-AF65-F5344CB8AC3E}">
        <p14:creationId xmlns:p14="http://schemas.microsoft.com/office/powerpoint/2010/main" val="2687387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0904-9072-4737-947F-4AC219E29C23}"/>
              </a:ext>
            </a:extLst>
          </p:cNvPr>
          <p:cNvSpPr>
            <a:spLocks noGrp="1"/>
          </p:cNvSpPr>
          <p:nvPr>
            <p:ph type="title"/>
          </p:nvPr>
        </p:nvSpPr>
        <p:spPr/>
        <p:txBody>
          <a:bodyPr/>
          <a:lstStyle/>
          <a:p>
            <a:r>
              <a:rPr lang="en-IN" dirty="0"/>
              <a:t>FEATURE8- PROCESS FLOW CHART</a:t>
            </a:r>
          </a:p>
        </p:txBody>
      </p:sp>
      <p:sp>
        <p:nvSpPr>
          <p:cNvPr id="3" name="Content Placeholder 2">
            <a:extLst>
              <a:ext uri="{FF2B5EF4-FFF2-40B4-BE49-F238E27FC236}">
                <a16:creationId xmlns:a16="http://schemas.microsoft.com/office/drawing/2014/main" id="{E9329477-554B-449E-898E-5E234862700F}"/>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000000"/>
                </a:solidFill>
                <a:effectLst/>
                <a:uLnTx/>
                <a:uFillTx/>
                <a:latin typeface="Avenir Next LT Pro Light"/>
                <a:ea typeface="+mn-ea"/>
                <a:cs typeface="+mn-cs"/>
              </a:rPr>
              <a:t>DESCRIPTION: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The feature requires building “process flow chart” quality tool. It is </a:t>
            </a:r>
            <a:r>
              <a:rPr kumimoji="0" lang="en-US" sz="2000" b="0" i="0" u="none" strike="noStrike" kern="1200" cap="none" spc="0" normalizeH="0" baseline="0" noProof="0" dirty="0">
                <a:ln>
                  <a:noFill/>
                </a:ln>
                <a:solidFill>
                  <a:srgbClr val="000000"/>
                </a:solidFill>
                <a:effectLst/>
                <a:uLnTx/>
                <a:uFillTx/>
                <a:latin typeface="Avenir Next LT Pro Light"/>
                <a:ea typeface="+mn-ea"/>
                <a:cs typeface="+mn-cs"/>
              </a:rPr>
              <a:t>a diagram that shows the sequential steps of a process and the decisions needed to make the process work.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000" dirty="0">
              <a:solidFill>
                <a:srgbClr val="000000"/>
              </a:solidFill>
              <a:latin typeface="Avenir Next LT Pro Light"/>
            </a:endParaRPr>
          </a:p>
          <a:p>
            <a:pPr marL="0" indent="0">
              <a:buNone/>
            </a:pPr>
            <a:r>
              <a:rPr lang="en-IN" sz="2000" dirty="0"/>
              <a:t>The following are the required specifications:</a:t>
            </a:r>
          </a:p>
          <a:p>
            <a:pPr marL="514350" indent="-514350">
              <a:buFont typeface="+mj-lt"/>
              <a:buAutoNum type="arabicPeriod"/>
            </a:pPr>
            <a:r>
              <a:rPr lang="en-IN" sz="2000" dirty="0"/>
              <a:t>A proper toolbar to create flow chart</a:t>
            </a:r>
          </a:p>
          <a:p>
            <a:pPr marL="514350" indent="-514350">
              <a:buFont typeface="+mj-lt"/>
              <a:buAutoNum type="arabicPeriod"/>
            </a:pPr>
            <a:r>
              <a:rPr kumimoji="0" lang="en-IN" sz="2000" b="0" i="0" u="none" strike="noStrike" kern="1200" cap="none" spc="0" normalizeH="0" baseline="0" noProof="0" dirty="0">
                <a:ln>
                  <a:noFill/>
                </a:ln>
                <a:solidFill>
                  <a:srgbClr val="000000"/>
                </a:solidFill>
                <a:effectLst/>
                <a:uLnTx/>
                <a:uFillTx/>
                <a:latin typeface="Avenir Next LT Pro Light"/>
                <a:ea typeface="+mn-ea"/>
                <a:cs typeface="+mn-cs"/>
              </a:rPr>
              <a:t>Diverse tray of icons</a:t>
            </a:r>
          </a:p>
          <a:p>
            <a:pPr marL="514350" indent="-514350">
              <a:buFont typeface="+mj-lt"/>
              <a:buAutoNum type="arabicPeriod"/>
            </a:pPr>
            <a:r>
              <a:rPr lang="en-IN" sz="2000" dirty="0">
                <a:solidFill>
                  <a:srgbClr val="000000"/>
                </a:solidFill>
                <a:latin typeface="Avenir Next LT Pro Light"/>
              </a:rPr>
              <a:t>Proper symbols and joints</a:t>
            </a:r>
            <a:endParaRPr kumimoji="0" lang="en-IN" sz="2000" b="0" i="0" u="none" strike="noStrike" kern="1200" cap="none" spc="0" normalizeH="0" baseline="0" noProof="0" dirty="0">
              <a:ln>
                <a:noFill/>
              </a:ln>
              <a:solidFill>
                <a:srgbClr val="000000"/>
              </a:solidFill>
              <a:effectLst/>
              <a:uLnTx/>
              <a:uFillTx/>
              <a:latin typeface="Avenir Next LT Pro Light"/>
              <a:ea typeface="+mn-ea"/>
              <a:cs typeface="+mn-cs"/>
            </a:endParaRPr>
          </a:p>
          <a:p>
            <a:endParaRPr lang="en-IN" dirty="0"/>
          </a:p>
        </p:txBody>
      </p:sp>
    </p:spTree>
    <p:extLst>
      <p:ext uri="{BB962C8B-B14F-4D97-AF65-F5344CB8AC3E}">
        <p14:creationId xmlns:p14="http://schemas.microsoft.com/office/powerpoint/2010/main" val="1482949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3 child issues, as follows:</a:t>
            </a:r>
          </a:p>
          <a:p>
            <a:r>
              <a:rPr lang="en-US" sz="2000" dirty="0"/>
              <a:t>CREATE A TOOLBAR </a:t>
            </a:r>
            <a:endParaRPr lang="en-IN" sz="2000" dirty="0"/>
          </a:p>
          <a:p>
            <a:pPr marL="0" indent="0">
              <a:buNone/>
            </a:pPr>
            <a:endParaRPr lang="en-IN" sz="2000" dirty="0"/>
          </a:p>
          <a:p>
            <a:r>
              <a:rPr lang="en-US" sz="2000" dirty="0"/>
              <a:t>CREATE DIFFERENT ICONS FOR TOOLBAR</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5" name="Picture 4">
            <a:extLst>
              <a:ext uri="{FF2B5EF4-FFF2-40B4-BE49-F238E27FC236}">
                <a16:creationId xmlns:a16="http://schemas.microsoft.com/office/drawing/2014/main" id="{3BDCBFE2-CB37-6863-E497-ADFBA7EDACE2}"/>
              </a:ext>
            </a:extLst>
          </p:cNvPr>
          <p:cNvPicPr>
            <a:picLocks noChangeAspect="1"/>
          </p:cNvPicPr>
          <p:nvPr/>
        </p:nvPicPr>
        <p:blipFill>
          <a:blip r:embed="rId2"/>
          <a:stretch>
            <a:fillRect/>
          </a:stretch>
        </p:blipFill>
        <p:spPr>
          <a:xfrm>
            <a:off x="689141" y="2525470"/>
            <a:ext cx="2182396" cy="4195411"/>
          </a:xfrm>
          <a:prstGeom prst="rect">
            <a:avLst/>
          </a:prstGeom>
        </p:spPr>
      </p:pic>
      <p:pic>
        <p:nvPicPr>
          <p:cNvPr id="8" name="Picture 7">
            <a:extLst>
              <a:ext uri="{FF2B5EF4-FFF2-40B4-BE49-F238E27FC236}">
                <a16:creationId xmlns:a16="http://schemas.microsoft.com/office/drawing/2014/main" id="{7687D97E-BADB-D542-D9A7-5EABE4EB1BA0}"/>
              </a:ext>
            </a:extLst>
          </p:cNvPr>
          <p:cNvPicPr>
            <a:picLocks noChangeAspect="1"/>
          </p:cNvPicPr>
          <p:nvPr/>
        </p:nvPicPr>
        <p:blipFill>
          <a:blip r:embed="rId3"/>
          <a:stretch>
            <a:fillRect/>
          </a:stretch>
        </p:blipFill>
        <p:spPr>
          <a:xfrm>
            <a:off x="3100430" y="2688958"/>
            <a:ext cx="8260796" cy="1135478"/>
          </a:xfrm>
          <a:prstGeom prst="rect">
            <a:avLst/>
          </a:prstGeom>
        </p:spPr>
      </p:pic>
    </p:spTree>
    <p:extLst>
      <p:ext uri="{BB962C8B-B14F-4D97-AF65-F5344CB8AC3E}">
        <p14:creationId xmlns:p14="http://schemas.microsoft.com/office/powerpoint/2010/main" val="317008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r>
              <a:rPr lang="en-US" sz="2000" dirty="0"/>
              <a:t>ADD SYMBOLS AND JOINTS</a:t>
            </a:r>
            <a:endParaRPr lang="en-IN" sz="2000" dirty="0"/>
          </a:p>
          <a:p>
            <a:endParaRPr lang="en-IN" sz="2000" dirty="0"/>
          </a:p>
          <a:p>
            <a:endParaRPr lang="en-IN" sz="2000" dirty="0"/>
          </a:p>
          <a:p>
            <a:endParaRPr lang="en-IN" sz="2000" dirty="0"/>
          </a:p>
          <a:p>
            <a:endParaRPr lang="en-IN" sz="2000" dirty="0"/>
          </a:p>
          <a:p>
            <a:endParaRPr lang="en-IN" sz="2000" dirty="0"/>
          </a:p>
        </p:txBody>
      </p:sp>
      <p:pic>
        <p:nvPicPr>
          <p:cNvPr id="2" name="Picture 1">
            <a:extLst>
              <a:ext uri="{FF2B5EF4-FFF2-40B4-BE49-F238E27FC236}">
                <a16:creationId xmlns:a16="http://schemas.microsoft.com/office/drawing/2014/main" id="{E59E6643-565E-1479-1AAD-6CE97DB18B55}"/>
              </a:ext>
            </a:extLst>
          </p:cNvPr>
          <p:cNvPicPr>
            <a:picLocks noChangeAspect="1"/>
          </p:cNvPicPr>
          <p:nvPr/>
        </p:nvPicPr>
        <p:blipFill>
          <a:blip r:embed="rId2"/>
          <a:stretch>
            <a:fillRect/>
          </a:stretch>
        </p:blipFill>
        <p:spPr>
          <a:xfrm>
            <a:off x="741279" y="1295399"/>
            <a:ext cx="7311857" cy="5013328"/>
          </a:xfrm>
          <a:prstGeom prst="rect">
            <a:avLst/>
          </a:prstGeom>
        </p:spPr>
      </p:pic>
    </p:spTree>
    <p:extLst>
      <p:ext uri="{BB962C8B-B14F-4D97-AF65-F5344CB8AC3E}">
        <p14:creationId xmlns:p14="http://schemas.microsoft.com/office/powerpoint/2010/main" val="159052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042C-6695-47FF-9543-10B177E4AB25}"/>
              </a:ext>
            </a:extLst>
          </p:cNvPr>
          <p:cNvSpPr>
            <a:spLocks noGrp="1"/>
          </p:cNvSpPr>
          <p:nvPr>
            <p:ph type="title"/>
          </p:nvPr>
        </p:nvSpPr>
        <p:spPr/>
        <p:txBody>
          <a:bodyPr/>
          <a:lstStyle/>
          <a:p>
            <a:r>
              <a:rPr lang="en-IN" dirty="0"/>
              <a:t>PROJECT TIMELINE</a:t>
            </a:r>
          </a:p>
        </p:txBody>
      </p:sp>
      <p:pic>
        <p:nvPicPr>
          <p:cNvPr id="5" name="Content Placeholder 4">
            <a:extLst>
              <a:ext uri="{FF2B5EF4-FFF2-40B4-BE49-F238E27FC236}">
                <a16:creationId xmlns:a16="http://schemas.microsoft.com/office/drawing/2014/main" id="{93A4BD38-B0DF-4AF3-81E0-DA41AECEB73C}"/>
              </a:ext>
            </a:extLst>
          </p:cNvPr>
          <p:cNvPicPr>
            <a:picLocks noGrp="1" noChangeAspect="1"/>
          </p:cNvPicPr>
          <p:nvPr>
            <p:ph idx="1"/>
          </p:nvPr>
        </p:nvPicPr>
        <p:blipFill rotWithShape="1">
          <a:blip r:embed="rId2"/>
          <a:srcRect l="16471" t="32982" r="9825" b="12500"/>
          <a:stretch/>
        </p:blipFill>
        <p:spPr>
          <a:xfrm>
            <a:off x="1165737" y="2147978"/>
            <a:ext cx="9860525" cy="4102775"/>
          </a:xfrm>
        </p:spPr>
      </p:pic>
    </p:spTree>
    <p:extLst>
      <p:ext uri="{BB962C8B-B14F-4D97-AF65-F5344CB8AC3E}">
        <p14:creationId xmlns:p14="http://schemas.microsoft.com/office/powerpoint/2010/main" val="153563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4B50-AE13-4D45-AC63-674A2B11497C}"/>
              </a:ext>
            </a:extLst>
          </p:cNvPr>
          <p:cNvSpPr>
            <a:spLocks noGrp="1"/>
          </p:cNvSpPr>
          <p:nvPr>
            <p:ph type="title"/>
          </p:nvPr>
        </p:nvSpPr>
        <p:spPr/>
        <p:txBody>
          <a:bodyPr/>
          <a:lstStyle/>
          <a:p>
            <a:r>
              <a:rPr lang="en-IN" dirty="0"/>
              <a:t>SPRINT1 BURNDOWN CHART</a:t>
            </a:r>
          </a:p>
        </p:txBody>
      </p:sp>
      <p:pic>
        <p:nvPicPr>
          <p:cNvPr id="5" name="Content Placeholder 4">
            <a:extLst>
              <a:ext uri="{FF2B5EF4-FFF2-40B4-BE49-F238E27FC236}">
                <a16:creationId xmlns:a16="http://schemas.microsoft.com/office/drawing/2014/main" id="{217E9163-7485-42B6-B0E4-12F3F90D2A21}"/>
              </a:ext>
            </a:extLst>
          </p:cNvPr>
          <p:cNvPicPr>
            <a:picLocks noGrp="1" noChangeAspect="1"/>
          </p:cNvPicPr>
          <p:nvPr>
            <p:ph idx="1"/>
          </p:nvPr>
        </p:nvPicPr>
        <p:blipFill rotWithShape="1">
          <a:blip r:embed="rId2"/>
          <a:srcRect l="16248" t="25250" r="2123" b="16266"/>
          <a:stretch/>
        </p:blipFill>
        <p:spPr>
          <a:xfrm>
            <a:off x="543048" y="1312584"/>
            <a:ext cx="11105904" cy="4475739"/>
          </a:xfrm>
        </p:spPr>
      </p:pic>
    </p:spTree>
    <p:extLst>
      <p:ext uri="{BB962C8B-B14F-4D97-AF65-F5344CB8AC3E}">
        <p14:creationId xmlns:p14="http://schemas.microsoft.com/office/powerpoint/2010/main" val="216021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7ED5-2EAE-49C0-8DD1-EAE12267FDFD}"/>
              </a:ext>
            </a:extLst>
          </p:cNvPr>
          <p:cNvSpPr>
            <a:spLocks noGrp="1"/>
          </p:cNvSpPr>
          <p:nvPr>
            <p:ph type="title"/>
          </p:nvPr>
        </p:nvSpPr>
        <p:spPr/>
        <p:txBody>
          <a:bodyPr/>
          <a:lstStyle/>
          <a:p>
            <a:r>
              <a:rPr lang="en-IN" dirty="0"/>
              <a:t>TESTING AND REVIEW BY PRODUCT OWNER</a:t>
            </a:r>
          </a:p>
        </p:txBody>
      </p:sp>
      <p:sp>
        <p:nvSpPr>
          <p:cNvPr id="3" name="Content Placeholder 2">
            <a:extLst>
              <a:ext uri="{FF2B5EF4-FFF2-40B4-BE49-F238E27FC236}">
                <a16:creationId xmlns:a16="http://schemas.microsoft.com/office/drawing/2014/main" id="{99D736AE-EA63-40A0-9EA4-55AF951236B9}"/>
              </a:ext>
            </a:extLst>
          </p:cNvPr>
          <p:cNvSpPr>
            <a:spLocks noGrp="1"/>
          </p:cNvSpPr>
          <p:nvPr>
            <p:ph idx="1"/>
          </p:nvPr>
        </p:nvSpPr>
        <p:spPr/>
        <p:txBody>
          <a:bodyPr>
            <a:normAutofit/>
          </a:bodyPr>
          <a:lstStyle/>
          <a:p>
            <a:r>
              <a:rPr lang="en-IN" dirty="0"/>
              <a:t>TESTING:</a:t>
            </a:r>
          </a:p>
          <a:p>
            <a:r>
              <a:rPr lang="en-US" sz="1800" dirty="0">
                <a:cs typeface="Calibri"/>
              </a:rPr>
              <a:t>All the task were tested according to the features specified:</a:t>
            </a:r>
            <a:endParaRPr lang="en-IN" sz="1800" dirty="0"/>
          </a:p>
          <a:p>
            <a:r>
              <a:rPr lang="en-US" sz="1800" dirty="0">
                <a:cs typeface="Calibri"/>
              </a:rPr>
              <a:t>The toolbar for the accessing quality tools worked properly </a:t>
            </a:r>
          </a:p>
          <a:p>
            <a:r>
              <a:rPr lang="en-US" sz="1800" dirty="0">
                <a:cs typeface="Calibri"/>
              </a:rPr>
              <a:t>All the quality tools were easy and straightforward to use.</a:t>
            </a:r>
          </a:p>
          <a:p>
            <a:r>
              <a:rPr lang="en-US" sz="1800" dirty="0">
                <a:cs typeface="Calibri"/>
              </a:rPr>
              <a:t>The resulting visualization of each quality tool feature was accurate.  </a:t>
            </a:r>
          </a:p>
          <a:p>
            <a:endParaRPr lang="en-IN" dirty="0"/>
          </a:p>
          <a:p>
            <a:endParaRPr lang="en-IN" dirty="0"/>
          </a:p>
          <a:p>
            <a:r>
              <a:rPr lang="en-IN" dirty="0"/>
              <a:t>REVIEW</a:t>
            </a:r>
          </a:p>
          <a:p>
            <a:r>
              <a:rPr lang="en-US" sz="1800" dirty="0">
                <a:cs typeface="Calibri"/>
              </a:rPr>
              <a:t>All the requirements and features required were met and the output provided was satisfactory</a:t>
            </a:r>
            <a:endParaRPr lang="en-IN" sz="1800" dirty="0"/>
          </a:p>
        </p:txBody>
      </p:sp>
    </p:spTree>
    <p:extLst>
      <p:ext uri="{BB962C8B-B14F-4D97-AF65-F5344CB8AC3E}">
        <p14:creationId xmlns:p14="http://schemas.microsoft.com/office/powerpoint/2010/main" val="186517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0C9F4-860C-1EC3-36A0-D52170550E1F}"/>
              </a:ext>
            </a:extLst>
          </p:cNvPr>
          <p:cNvSpPr>
            <a:spLocks noGrp="1"/>
          </p:cNvSpPr>
          <p:nvPr>
            <p:ph idx="1"/>
          </p:nvPr>
        </p:nvSpPr>
        <p:spPr>
          <a:xfrm>
            <a:off x="838200" y="476954"/>
            <a:ext cx="10515600" cy="5904092"/>
          </a:xfrm>
        </p:spPr>
        <p:txBody>
          <a:bodyPr vert="horz" lIns="91440" tIns="45720" rIns="91440" bIns="45720" rtlCol="0" anchor="t">
            <a:normAutofit/>
          </a:bodyPr>
          <a:lstStyle/>
          <a:p>
            <a:pPr marL="0" indent="0">
              <a:lnSpc>
                <a:spcPct val="100000"/>
              </a:lnSpc>
              <a:spcBef>
                <a:spcPts val="0"/>
              </a:spcBef>
              <a:buNone/>
            </a:pPr>
            <a:r>
              <a:rPr lang="en-US" sz="2600" b="1" dirty="0">
                <a:cs typeface="Calibri"/>
              </a:rPr>
              <a:t>Sprint Review Meeting</a:t>
            </a:r>
            <a:r>
              <a:rPr lang="en-US" sz="1700" b="1" dirty="0">
                <a:cs typeface="Calibri"/>
              </a:rPr>
              <a:t>:</a:t>
            </a:r>
            <a:r>
              <a:rPr lang="en-US" sz="1700" dirty="0">
                <a:cs typeface="Calibri"/>
              </a:rPr>
              <a:t> </a:t>
            </a:r>
            <a:endParaRPr lang="en-US" dirty="0"/>
          </a:p>
          <a:p>
            <a:pPr marL="0" indent="0">
              <a:lnSpc>
                <a:spcPct val="100000"/>
              </a:lnSpc>
              <a:spcBef>
                <a:spcPts val="0"/>
              </a:spcBef>
              <a:buNone/>
            </a:pPr>
            <a:r>
              <a:rPr lang="en-US" sz="2000" dirty="0">
                <a:cs typeface="Calibri"/>
              </a:rPr>
              <a:t>      </a:t>
            </a:r>
          </a:p>
          <a:p>
            <a:pPr>
              <a:lnSpc>
                <a:spcPct val="100000"/>
              </a:lnSpc>
              <a:spcBef>
                <a:spcPts val="0"/>
              </a:spcBef>
            </a:pPr>
            <a:r>
              <a:rPr lang="en-US" sz="2000" b="1" dirty="0">
                <a:cs typeface="Calibri"/>
              </a:rPr>
              <a:t>Sprint Status:</a:t>
            </a:r>
            <a:r>
              <a:rPr lang="en-US" sz="2000" dirty="0">
                <a:cs typeface="Calibri"/>
              </a:rPr>
              <a:t> All the three tasks assigned were developed, properly tested and submitted for review on time. The Product owner approved it. </a:t>
            </a:r>
          </a:p>
          <a:p>
            <a:pPr>
              <a:lnSpc>
                <a:spcPct val="100000"/>
              </a:lnSpc>
              <a:spcBef>
                <a:spcPts val="0"/>
              </a:spcBef>
            </a:pPr>
            <a:r>
              <a:rPr lang="en-US" sz="2000" b="1" dirty="0">
                <a:cs typeface="Calibri"/>
              </a:rPr>
              <a:t>Demo: </a:t>
            </a:r>
            <a:r>
              <a:rPr lang="en-US" sz="2000" dirty="0">
                <a:cs typeface="Calibri"/>
              </a:rPr>
              <a:t>The demo of the features created was done with the Product owner. Here features like adding goals and objectives were extensively tested and previewed to the product owner to show its function </a:t>
            </a:r>
          </a:p>
          <a:p>
            <a:pPr>
              <a:lnSpc>
                <a:spcPct val="100000"/>
              </a:lnSpc>
              <a:spcBef>
                <a:spcPts val="0"/>
              </a:spcBef>
            </a:pPr>
            <a:r>
              <a:rPr lang="en-US" sz="2000" b="1" dirty="0">
                <a:cs typeface="Calibri"/>
              </a:rPr>
              <a:t>Feedback:</a:t>
            </a:r>
            <a:r>
              <a:rPr lang="en-US" sz="2000" dirty="0">
                <a:cs typeface="Calibri"/>
              </a:rPr>
              <a:t> The task has been completed satisfactorily. </a:t>
            </a:r>
          </a:p>
          <a:p>
            <a:pPr>
              <a:lnSpc>
                <a:spcPct val="100000"/>
              </a:lnSpc>
              <a:spcBef>
                <a:spcPts val="0"/>
              </a:spcBef>
            </a:pPr>
            <a:r>
              <a:rPr lang="en-US" sz="2000" b="1" dirty="0">
                <a:cs typeface="Calibri"/>
              </a:rPr>
              <a:t>Additional suggestions</a:t>
            </a:r>
            <a:r>
              <a:rPr lang="en-US" sz="2000" dirty="0">
                <a:cs typeface="Calibri"/>
              </a:rPr>
              <a:t>: The team here came up with additional suggestions of having a dropdown with commonly found goals, requirements, assumptions, exclusions, constraints just to make it easy for the users. </a:t>
            </a:r>
            <a:endParaRPr lang="en-US" dirty="0"/>
          </a:p>
          <a:p>
            <a:pPr marL="0" indent="0">
              <a:lnSpc>
                <a:spcPct val="100000"/>
              </a:lnSpc>
              <a:spcBef>
                <a:spcPts val="0"/>
              </a:spcBef>
              <a:buNone/>
            </a:pPr>
            <a:endParaRPr lang="en-US" sz="2000" dirty="0">
              <a:cs typeface="Calibri"/>
            </a:endParaRPr>
          </a:p>
          <a:p>
            <a:pPr>
              <a:lnSpc>
                <a:spcPct val="100000"/>
              </a:lnSpc>
              <a:spcBef>
                <a:spcPts val="0"/>
              </a:spcBef>
            </a:pPr>
            <a:endParaRPr lang="en-US" sz="1600" dirty="0">
              <a:cs typeface="Calibri"/>
            </a:endParaRPr>
          </a:p>
          <a:p>
            <a:pPr marL="0" indent="0">
              <a:lnSpc>
                <a:spcPct val="100000"/>
              </a:lnSpc>
              <a:spcBef>
                <a:spcPts val="0"/>
              </a:spcBef>
              <a:buNone/>
            </a:pPr>
            <a:r>
              <a:rPr lang="en-US" sz="2600" b="1" dirty="0">
                <a:cs typeface="Calibri"/>
              </a:rPr>
              <a:t>Sprint Retrospective: </a:t>
            </a:r>
            <a:r>
              <a:rPr lang="en-US" sz="2600" dirty="0">
                <a:cs typeface="Calibri"/>
              </a:rPr>
              <a:t> </a:t>
            </a:r>
          </a:p>
          <a:p>
            <a:pPr>
              <a:lnSpc>
                <a:spcPct val="100000"/>
              </a:lnSpc>
              <a:spcBef>
                <a:spcPts val="0"/>
              </a:spcBef>
            </a:pPr>
            <a:r>
              <a:rPr lang="en-US" sz="2000" b="1" dirty="0">
                <a:cs typeface="Calibri"/>
              </a:rPr>
              <a:t>Positives: </a:t>
            </a:r>
            <a:r>
              <a:rPr lang="en-US" sz="2000" dirty="0">
                <a:cs typeface="Calibri"/>
              </a:rPr>
              <a:t>All the assigned task were done on time by the team, the issues with task dependencies and communication were resolved. </a:t>
            </a:r>
            <a:endParaRPr lang="en-US" sz="2000" dirty="0"/>
          </a:p>
        </p:txBody>
      </p:sp>
    </p:spTree>
    <p:extLst>
      <p:ext uri="{BB962C8B-B14F-4D97-AF65-F5344CB8AC3E}">
        <p14:creationId xmlns:p14="http://schemas.microsoft.com/office/powerpoint/2010/main" val="20214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700E-5044-41FC-897A-E9D5CDE317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1DFE1B-EE8B-4737-979B-0C0EB974C21C}"/>
              </a:ext>
            </a:extLst>
          </p:cNvPr>
          <p:cNvSpPr>
            <a:spLocks noGrp="1"/>
          </p:cNvSpPr>
          <p:nvPr>
            <p:ph idx="1"/>
          </p:nvPr>
        </p:nvSpPr>
        <p:spPr/>
        <p:txBody>
          <a:bodyPr>
            <a:normAutofit lnSpcReduction="10000"/>
          </a:bodyPr>
          <a:lstStyle/>
          <a:p>
            <a:pPr marL="0" indent="0" algn="r">
              <a:buNone/>
            </a:pPr>
            <a:endParaRPr lang="en-IN" sz="7200" dirty="0"/>
          </a:p>
          <a:p>
            <a:pPr marL="0" indent="0" algn="r">
              <a:buNone/>
            </a:pPr>
            <a:endParaRPr lang="en-IN" sz="7200" dirty="0"/>
          </a:p>
          <a:p>
            <a:pPr marL="0" indent="0" algn="r">
              <a:buNone/>
            </a:pPr>
            <a:endParaRPr lang="en-IN" sz="7200" dirty="0"/>
          </a:p>
          <a:p>
            <a:pPr marL="0" indent="0" algn="r">
              <a:buNone/>
            </a:pPr>
            <a:r>
              <a:rPr lang="en-IN" sz="7200" dirty="0"/>
              <a:t>THANK YOU</a:t>
            </a:r>
          </a:p>
        </p:txBody>
      </p:sp>
    </p:spTree>
    <p:extLst>
      <p:ext uri="{BB962C8B-B14F-4D97-AF65-F5344CB8AC3E}">
        <p14:creationId xmlns:p14="http://schemas.microsoft.com/office/powerpoint/2010/main" val="2757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D97B9D-1DAE-AE14-5B90-2D7577FD9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160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669A-984D-486E-9B1B-9E3CB1745F85}"/>
              </a:ext>
            </a:extLst>
          </p:cNvPr>
          <p:cNvSpPr>
            <a:spLocks noGrp="1"/>
          </p:cNvSpPr>
          <p:nvPr>
            <p:ph type="title"/>
          </p:nvPr>
        </p:nvSpPr>
        <p:spPr/>
        <p:txBody>
          <a:bodyPr/>
          <a:lstStyle/>
          <a:p>
            <a:r>
              <a:rPr lang="en-IN" dirty="0"/>
              <a:t>SPRINT 1</a:t>
            </a:r>
          </a:p>
        </p:txBody>
      </p:sp>
      <p:pic>
        <p:nvPicPr>
          <p:cNvPr id="5" name="Content Placeholder 4">
            <a:extLst>
              <a:ext uri="{FF2B5EF4-FFF2-40B4-BE49-F238E27FC236}">
                <a16:creationId xmlns:a16="http://schemas.microsoft.com/office/drawing/2014/main" id="{45F7C067-BBAA-41A1-94B3-A6C0CB12B0A7}"/>
              </a:ext>
            </a:extLst>
          </p:cNvPr>
          <p:cNvPicPr>
            <a:picLocks noGrp="1" noChangeAspect="1"/>
          </p:cNvPicPr>
          <p:nvPr>
            <p:ph idx="1"/>
          </p:nvPr>
        </p:nvPicPr>
        <p:blipFill rotWithShape="1">
          <a:blip r:embed="rId2"/>
          <a:srcRect l="16918" t="27233" r="1341" b="18249"/>
          <a:stretch/>
        </p:blipFill>
        <p:spPr>
          <a:xfrm>
            <a:off x="646585" y="1945257"/>
            <a:ext cx="10898830" cy="4088920"/>
          </a:xfrm>
        </p:spPr>
      </p:pic>
    </p:spTree>
    <p:extLst>
      <p:ext uri="{BB962C8B-B14F-4D97-AF65-F5344CB8AC3E}">
        <p14:creationId xmlns:p14="http://schemas.microsoft.com/office/powerpoint/2010/main" val="97968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60ED-7A47-4619-80D9-622B687A62AD}"/>
              </a:ext>
            </a:extLst>
          </p:cNvPr>
          <p:cNvSpPr>
            <a:spLocks noGrp="1"/>
          </p:cNvSpPr>
          <p:nvPr>
            <p:ph type="title"/>
          </p:nvPr>
        </p:nvSpPr>
        <p:spPr/>
        <p:txBody>
          <a:bodyPr/>
          <a:lstStyle/>
          <a:p>
            <a:r>
              <a:rPr lang="en-IN" dirty="0"/>
              <a:t>FEATURE1- THE TOOLBAR</a:t>
            </a:r>
          </a:p>
        </p:txBody>
      </p:sp>
      <p:sp>
        <p:nvSpPr>
          <p:cNvPr id="3" name="Content Placeholder 2">
            <a:extLst>
              <a:ext uri="{FF2B5EF4-FFF2-40B4-BE49-F238E27FC236}">
                <a16:creationId xmlns:a16="http://schemas.microsoft.com/office/drawing/2014/main" id="{4C40CBB8-9CDC-4165-9C70-5E72973F2304}"/>
              </a:ext>
            </a:extLst>
          </p:cNvPr>
          <p:cNvSpPr>
            <a:spLocks noGrp="1"/>
          </p:cNvSpPr>
          <p:nvPr>
            <p:ph idx="1"/>
          </p:nvPr>
        </p:nvSpPr>
        <p:spPr>
          <a:xfrm>
            <a:off x="645403" y="1523700"/>
            <a:ext cx="11731752" cy="4351338"/>
          </a:xfrm>
        </p:spPr>
        <p:txBody>
          <a:bodyPr>
            <a:normAutofit/>
          </a:bodyPr>
          <a:lstStyle/>
          <a:p>
            <a:pPr marL="0" indent="0">
              <a:buNone/>
            </a:pPr>
            <a:r>
              <a:rPr lang="en-IN" dirty="0"/>
              <a:t>DESCRIPTION: </a:t>
            </a:r>
          </a:p>
          <a:p>
            <a:pPr marL="0" indent="0">
              <a:buNone/>
            </a:pPr>
            <a:r>
              <a:rPr lang="en-IN" sz="2000" dirty="0"/>
              <a:t>The feature requires building an quick and easy to access toolbar to use different quality tool features. It also involves adding a separate spreadsheet to add data values for quality tools. </a:t>
            </a:r>
          </a:p>
          <a:p>
            <a:pPr marL="0" indent="0">
              <a:buNone/>
            </a:pPr>
            <a:endParaRPr lang="en-IN" dirty="0"/>
          </a:p>
          <a:p>
            <a:pPr marL="0" indent="0">
              <a:buNone/>
            </a:pPr>
            <a:r>
              <a:rPr lang="en-IN" sz="2000" dirty="0"/>
              <a:t>The following are the required specifications:</a:t>
            </a:r>
          </a:p>
          <a:p>
            <a:pPr marL="514350" indent="-514350">
              <a:buFont typeface="+mj-lt"/>
              <a:buAutoNum type="arabicPeriod"/>
            </a:pPr>
            <a:r>
              <a:rPr lang="en-IN" sz="2000" dirty="0"/>
              <a:t>The toolbar should have square buttons for each quality tools.</a:t>
            </a:r>
          </a:p>
          <a:p>
            <a:pPr marL="514350" indent="-514350">
              <a:buFont typeface="+mj-lt"/>
              <a:buAutoNum type="arabicPeriod"/>
            </a:pPr>
            <a:r>
              <a:rPr lang="en-IN" sz="2000" dirty="0"/>
              <a:t>The icons should clearly represent the tool they access.</a:t>
            </a:r>
          </a:p>
          <a:p>
            <a:pPr marL="514350" indent="-514350">
              <a:buFont typeface="+mj-lt"/>
              <a:buAutoNum type="arabicPeriod"/>
            </a:pPr>
            <a:r>
              <a:rPr lang="en-IN" sz="2000" dirty="0"/>
              <a:t>The spreadsheet should have rectangular cells , row and column headers should be of different colour.</a:t>
            </a:r>
          </a:p>
        </p:txBody>
      </p:sp>
    </p:spTree>
    <p:extLst>
      <p:ext uri="{BB962C8B-B14F-4D97-AF65-F5344CB8AC3E}">
        <p14:creationId xmlns:p14="http://schemas.microsoft.com/office/powerpoint/2010/main" val="308527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6FD17-6D40-4508-9A36-C960154CAF57}"/>
              </a:ext>
            </a:extLst>
          </p:cNvPr>
          <p:cNvSpPr>
            <a:spLocks noGrp="1"/>
          </p:cNvSpPr>
          <p:nvPr>
            <p:ph idx="1"/>
          </p:nvPr>
        </p:nvSpPr>
        <p:spPr>
          <a:xfrm>
            <a:off x="460248" y="793630"/>
            <a:ext cx="11731752" cy="4926134"/>
          </a:xfrm>
        </p:spPr>
        <p:txBody>
          <a:bodyPr>
            <a:normAutofit/>
          </a:bodyPr>
          <a:lstStyle/>
          <a:p>
            <a:pPr marL="0" indent="0">
              <a:buNone/>
            </a:pPr>
            <a:r>
              <a:rPr lang="en-IN" sz="2000" dirty="0"/>
              <a:t>The story is further divided into 4 child issues, as follows:</a:t>
            </a:r>
          </a:p>
          <a:p>
            <a:r>
              <a:rPr lang="en-IN" sz="2000" dirty="0"/>
              <a:t>CREATE A BASIC TOOLBAR</a:t>
            </a:r>
          </a:p>
          <a:p>
            <a:pPr marL="457200" indent="-457200">
              <a:buFont typeface="+mj-lt"/>
              <a:buAutoNum type="arabicPeriod"/>
            </a:pPr>
            <a:endParaRPr lang="en-IN" sz="2000" dirty="0"/>
          </a:p>
          <a:p>
            <a:endParaRPr lang="en-IN" sz="2000" dirty="0"/>
          </a:p>
          <a:p>
            <a:pPr marL="0" indent="0">
              <a:buNone/>
            </a:pPr>
            <a:endParaRPr lang="en-IN" sz="2000" dirty="0"/>
          </a:p>
          <a:p>
            <a:endParaRPr lang="en-IN" sz="2000" dirty="0"/>
          </a:p>
          <a:p>
            <a:endParaRPr lang="en-IN" sz="2000" dirty="0"/>
          </a:p>
          <a:p>
            <a:r>
              <a:rPr lang="en-IN" sz="2000" dirty="0"/>
              <a:t>CREATE QUALTIY TOOL ICONS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8" name="Picture 7">
            <a:extLst>
              <a:ext uri="{FF2B5EF4-FFF2-40B4-BE49-F238E27FC236}">
                <a16:creationId xmlns:a16="http://schemas.microsoft.com/office/drawing/2014/main" id="{BF67AD16-C59D-4514-8755-9E37EC34D770}"/>
              </a:ext>
            </a:extLst>
          </p:cNvPr>
          <p:cNvPicPr>
            <a:picLocks noChangeAspect="1"/>
          </p:cNvPicPr>
          <p:nvPr/>
        </p:nvPicPr>
        <p:blipFill>
          <a:blip r:embed="rId2"/>
          <a:stretch>
            <a:fillRect/>
          </a:stretch>
        </p:blipFill>
        <p:spPr>
          <a:xfrm>
            <a:off x="9076022" y="4114349"/>
            <a:ext cx="1619927" cy="1619927"/>
          </a:xfrm>
          <a:prstGeom prst="rect">
            <a:avLst/>
          </a:prstGeom>
        </p:spPr>
      </p:pic>
      <p:pic>
        <p:nvPicPr>
          <p:cNvPr id="9" name="Picture 8">
            <a:extLst>
              <a:ext uri="{FF2B5EF4-FFF2-40B4-BE49-F238E27FC236}">
                <a16:creationId xmlns:a16="http://schemas.microsoft.com/office/drawing/2014/main" id="{FD83CA52-A391-4DBB-8ED8-3B9D4A46E539}"/>
              </a:ext>
            </a:extLst>
          </p:cNvPr>
          <p:cNvPicPr>
            <a:picLocks noChangeAspect="1"/>
          </p:cNvPicPr>
          <p:nvPr/>
        </p:nvPicPr>
        <p:blipFill>
          <a:blip r:embed="rId3"/>
          <a:stretch>
            <a:fillRect/>
          </a:stretch>
        </p:blipFill>
        <p:spPr>
          <a:xfrm>
            <a:off x="5286036" y="4256045"/>
            <a:ext cx="1619927" cy="1619927"/>
          </a:xfrm>
          <a:prstGeom prst="rect">
            <a:avLst/>
          </a:prstGeom>
        </p:spPr>
      </p:pic>
      <p:pic>
        <p:nvPicPr>
          <p:cNvPr id="10" name="Picture 9">
            <a:extLst>
              <a:ext uri="{FF2B5EF4-FFF2-40B4-BE49-F238E27FC236}">
                <a16:creationId xmlns:a16="http://schemas.microsoft.com/office/drawing/2014/main" id="{B1A7B874-71C1-4803-A2B6-20E719DE666C}"/>
              </a:ext>
            </a:extLst>
          </p:cNvPr>
          <p:cNvPicPr>
            <a:picLocks noChangeAspect="1"/>
          </p:cNvPicPr>
          <p:nvPr/>
        </p:nvPicPr>
        <p:blipFill>
          <a:blip r:embed="rId4"/>
          <a:stretch>
            <a:fillRect/>
          </a:stretch>
        </p:blipFill>
        <p:spPr>
          <a:xfrm>
            <a:off x="3393575" y="4924313"/>
            <a:ext cx="1619927" cy="1619927"/>
          </a:xfrm>
          <a:prstGeom prst="rect">
            <a:avLst/>
          </a:prstGeom>
        </p:spPr>
      </p:pic>
      <p:pic>
        <p:nvPicPr>
          <p:cNvPr id="11" name="Picture 10">
            <a:extLst>
              <a:ext uri="{FF2B5EF4-FFF2-40B4-BE49-F238E27FC236}">
                <a16:creationId xmlns:a16="http://schemas.microsoft.com/office/drawing/2014/main" id="{1090527F-6388-47A5-AAA7-971B5072447D}"/>
              </a:ext>
            </a:extLst>
          </p:cNvPr>
          <p:cNvPicPr>
            <a:picLocks noChangeAspect="1"/>
          </p:cNvPicPr>
          <p:nvPr/>
        </p:nvPicPr>
        <p:blipFill>
          <a:blip r:embed="rId5"/>
          <a:stretch>
            <a:fillRect/>
          </a:stretch>
        </p:blipFill>
        <p:spPr>
          <a:xfrm>
            <a:off x="7178497" y="4937303"/>
            <a:ext cx="1619927" cy="1619927"/>
          </a:xfrm>
          <a:prstGeom prst="rect">
            <a:avLst/>
          </a:prstGeom>
        </p:spPr>
      </p:pic>
      <p:pic>
        <p:nvPicPr>
          <p:cNvPr id="12" name="Picture 11">
            <a:extLst>
              <a:ext uri="{FF2B5EF4-FFF2-40B4-BE49-F238E27FC236}">
                <a16:creationId xmlns:a16="http://schemas.microsoft.com/office/drawing/2014/main" id="{E479ED00-6101-4667-9361-BD1FFEE061F1}"/>
              </a:ext>
            </a:extLst>
          </p:cNvPr>
          <p:cNvPicPr>
            <a:picLocks noChangeAspect="1"/>
          </p:cNvPicPr>
          <p:nvPr/>
        </p:nvPicPr>
        <p:blipFill>
          <a:blip r:embed="rId6"/>
          <a:stretch>
            <a:fillRect/>
          </a:stretch>
        </p:blipFill>
        <p:spPr>
          <a:xfrm>
            <a:off x="1624325" y="4263402"/>
            <a:ext cx="1619927" cy="1619927"/>
          </a:xfrm>
          <a:prstGeom prst="rect">
            <a:avLst/>
          </a:prstGeom>
        </p:spPr>
      </p:pic>
      <p:pic>
        <p:nvPicPr>
          <p:cNvPr id="13" name="Picture 12">
            <a:extLst>
              <a:ext uri="{FF2B5EF4-FFF2-40B4-BE49-F238E27FC236}">
                <a16:creationId xmlns:a16="http://schemas.microsoft.com/office/drawing/2014/main" id="{B42AB485-523B-42A3-9FA5-BB18D7BDDB7F}"/>
              </a:ext>
            </a:extLst>
          </p:cNvPr>
          <p:cNvPicPr>
            <a:picLocks noChangeAspect="1"/>
          </p:cNvPicPr>
          <p:nvPr/>
        </p:nvPicPr>
        <p:blipFill rotWithShape="1">
          <a:blip r:embed="rId7"/>
          <a:srcRect l="22500" t="43333" r="20701" b="43208"/>
          <a:stretch/>
        </p:blipFill>
        <p:spPr>
          <a:xfrm>
            <a:off x="1824552" y="1810120"/>
            <a:ext cx="8542894" cy="1138687"/>
          </a:xfrm>
          <a:prstGeom prst="rect">
            <a:avLst/>
          </a:prstGeom>
        </p:spPr>
      </p:pic>
    </p:spTree>
    <p:extLst>
      <p:ext uri="{BB962C8B-B14F-4D97-AF65-F5344CB8AC3E}">
        <p14:creationId xmlns:p14="http://schemas.microsoft.com/office/powerpoint/2010/main" val="226994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522BA-5476-4982-A963-79E95C3A61C0}"/>
              </a:ext>
            </a:extLst>
          </p:cNvPr>
          <p:cNvSpPr>
            <a:spLocks noGrp="1"/>
          </p:cNvSpPr>
          <p:nvPr>
            <p:ph idx="1"/>
          </p:nvPr>
        </p:nvSpPr>
        <p:spPr>
          <a:xfrm>
            <a:off x="230124" y="992038"/>
            <a:ext cx="11731752" cy="5184925"/>
          </a:xfrm>
        </p:spPr>
        <p:txBody>
          <a:bodyPr>
            <a:normAutofit/>
          </a:bodyPr>
          <a:lstStyle/>
          <a:p>
            <a:r>
              <a:rPr lang="en-IN" sz="2000" dirty="0"/>
              <a:t>COMBINE THE TOOLBAR, ICONS AND LINK WITH THE RESPECTIVE TOOL PROGRAM</a:t>
            </a:r>
          </a:p>
          <a:p>
            <a:endParaRPr lang="en-IN" sz="2000" dirty="0"/>
          </a:p>
          <a:p>
            <a:endParaRPr lang="en-IN" sz="2000" dirty="0"/>
          </a:p>
          <a:p>
            <a:pPr marL="0" indent="0">
              <a:buNone/>
            </a:pPr>
            <a:endParaRPr lang="en-IN" sz="2000" dirty="0"/>
          </a:p>
          <a:p>
            <a:endParaRPr lang="en-IN" sz="2000" dirty="0"/>
          </a:p>
          <a:p>
            <a:r>
              <a:rPr lang="en-IN" sz="2000" dirty="0"/>
              <a:t>CREATE A SPREADSHEET</a:t>
            </a:r>
          </a:p>
          <a:p>
            <a:endParaRPr lang="en-IN" sz="2000" dirty="0"/>
          </a:p>
        </p:txBody>
      </p:sp>
      <p:pic>
        <p:nvPicPr>
          <p:cNvPr id="4" name="Picture 3">
            <a:extLst>
              <a:ext uri="{FF2B5EF4-FFF2-40B4-BE49-F238E27FC236}">
                <a16:creationId xmlns:a16="http://schemas.microsoft.com/office/drawing/2014/main" id="{9D817AD3-F919-4627-874E-F3DF46158338}"/>
              </a:ext>
            </a:extLst>
          </p:cNvPr>
          <p:cNvPicPr>
            <a:picLocks noChangeAspect="1"/>
          </p:cNvPicPr>
          <p:nvPr/>
        </p:nvPicPr>
        <p:blipFill rotWithShape="1">
          <a:blip r:embed="rId2"/>
          <a:srcRect l="1887" t="17610" r="1887" b="17736"/>
          <a:stretch/>
        </p:blipFill>
        <p:spPr>
          <a:xfrm>
            <a:off x="2674144" y="3520945"/>
            <a:ext cx="6843711" cy="2586557"/>
          </a:xfrm>
          <a:prstGeom prst="rect">
            <a:avLst/>
          </a:prstGeom>
        </p:spPr>
      </p:pic>
      <p:pic>
        <p:nvPicPr>
          <p:cNvPr id="5" name="Picture 4">
            <a:extLst>
              <a:ext uri="{FF2B5EF4-FFF2-40B4-BE49-F238E27FC236}">
                <a16:creationId xmlns:a16="http://schemas.microsoft.com/office/drawing/2014/main" id="{8518DBDA-79B1-4D20-BB2F-90D30D36F8F6}"/>
              </a:ext>
            </a:extLst>
          </p:cNvPr>
          <p:cNvPicPr>
            <a:picLocks noChangeAspect="1"/>
          </p:cNvPicPr>
          <p:nvPr/>
        </p:nvPicPr>
        <p:blipFill rotWithShape="1">
          <a:blip r:embed="rId3"/>
          <a:srcRect l="21721" t="42893" r="13438" b="42767"/>
          <a:stretch/>
        </p:blipFill>
        <p:spPr>
          <a:xfrm>
            <a:off x="2346427" y="1402243"/>
            <a:ext cx="9534979" cy="1186132"/>
          </a:xfrm>
          <a:prstGeom prst="rect">
            <a:avLst/>
          </a:prstGeom>
        </p:spPr>
      </p:pic>
    </p:spTree>
    <p:extLst>
      <p:ext uri="{BB962C8B-B14F-4D97-AF65-F5344CB8AC3E}">
        <p14:creationId xmlns:p14="http://schemas.microsoft.com/office/powerpoint/2010/main" val="406379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4D38-60CD-85E4-0A51-DD22B70CAD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AD8955-45E8-203D-3B99-FA24DBD4E02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BA94E91-B106-0AAD-F68E-B88D18A060E4}"/>
              </a:ext>
            </a:extLst>
          </p:cNvPr>
          <p:cNvPicPr>
            <a:picLocks noChangeAspect="1"/>
          </p:cNvPicPr>
          <p:nvPr/>
        </p:nvPicPr>
        <p:blipFill>
          <a:blip r:embed="rId2"/>
          <a:stretch>
            <a:fillRect/>
          </a:stretch>
        </p:blipFill>
        <p:spPr>
          <a:xfrm>
            <a:off x="0" y="1673"/>
            <a:ext cx="12192000" cy="6856327"/>
          </a:xfrm>
          <a:prstGeom prst="rect">
            <a:avLst/>
          </a:prstGeom>
        </p:spPr>
      </p:pic>
    </p:spTree>
    <p:extLst>
      <p:ext uri="{BB962C8B-B14F-4D97-AF65-F5344CB8AC3E}">
        <p14:creationId xmlns:p14="http://schemas.microsoft.com/office/powerpoint/2010/main" val="2950094830"/>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6BA265-3C9C-41FF-80C6-61A7F961C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product roadmap timeline </Template>
  <TotalTime>242</TotalTime>
  <Words>1268</Words>
  <Application>Microsoft Office PowerPoint</Application>
  <PresentationFormat>Widescreen</PresentationFormat>
  <Paragraphs>262</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Avenir Next LT Pro Light</vt:lpstr>
      <vt:lpstr>Calibri</vt:lpstr>
      <vt:lpstr>Posterama Text SemiBold</vt:lpstr>
      <vt:lpstr>Speak Pro</vt:lpstr>
      <vt:lpstr>Times New Roman</vt:lpstr>
      <vt:lpstr>2_Office Theme</vt:lpstr>
      <vt:lpstr>Project Quality Management</vt:lpstr>
      <vt:lpstr>Meet our Team</vt:lpstr>
      <vt:lpstr>PROJECT SCOPE &amp; DESCRIPTION</vt:lpstr>
      <vt:lpstr>PowerPoint Presentation</vt:lpstr>
      <vt:lpstr>SPRINT 1</vt:lpstr>
      <vt:lpstr>FEATURE1- THE TOOLBAR</vt:lpstr>
      <vt:lpstr>PowerPoint Presentation</vt:lpstr>
      <vt:lpstr>PowerPoint Presentation</vt:lpstr>
      <vt:lpstr>PowerPoint Presentation</vt:lpstr>
      <vt:lpstr>FEATURE2- CHECKSHEET</vt:lpstr>
      <vt:lpstr>PowerPoint Presentation</vt:lpstr>
      <vt:lpstr>PowerPoint Presentation</vt:lpstr>
      <vt:lpstr>FEATURE3- CAUSE AND EFFECT DIAGRAM</vt:lpstr>
      <vt:lpstr>PowerPoint Presentation</vt:lpstr>
      <vt:lpstr>PowerPoint Presentation</vt:lpstr>
      <vt:lpstr>PowerPoint Presentation</vt:lpstr>
      <vt:lpstr>PowerPoint Presentation</vt:lpstr>
      <vt:lpstr>FEATURE4- HISTOGRAM</vt:lpstr>
      <vt:lpstr>PowerPoint Presentation</vt:lpstr>
      <vt:lpstr>PowerPoint Presentation</vt:lpstr>
      <vt:lpstr>FEATURE5- PARETO CHART</vt:lpstr>
      <vt:lpstr>PowerPoint Presentation</vt:lpstr>
      <vt:lpstr>PowerPoint Presentation</vt:lpstr>
      <vt:lpstr>PowerPoint Presentation</vt:lpstr>
      <vt:lpstr>FEATURE6- SCATTER DIAGRAM</vt:lpstr>
      <vt:lpstr>PowerPoint Presentation</vt:lpstr>
      <vt:lpstr>PowerPoint Presentation</vt:lpstr>
      <vt:lpstr>FEATURE7- CONTROL CHART</vt:lpstr>
      <vt:lpstr>PowerPoint Presentation</vt:lpstr>
      <vt:lpstr>PowerPoint Presentation</vt:lpstr>
      <vt:lpstr>PowerPoint Presentation</vt:lpstr>
      <vt:lpstr>FEATURE8- PROCESS FLOW CHART</vt:lpstr>
      <vt:lpstr>PowerPoint Presentation</vt:lpstr>
      <vt:lpstr>PowerPoint Presentation</vt:lpstr>
      <vt:lpstr>PROJECT TIMELINE</vt:lpstr>
      <vt:lpstr>SPRINT1 BURNDOWN CHART</vt:lpstr>
      <vt:lpstr>TESTING AND REVIEW BY PRODUCT OWNER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Quality Management</dc:title>
  <dc:creator>917385709417</dc:creator>
  <cp:lastModifiedBy>Dhanesh Prajapati</cp:lastModifiedBy>
  <cp:revision>18</cp:revision>
  <dcterms:created xsi:type="dcterms:W3CDTF">2023-04-24T19:18:04Z</dcterms:created>
  <dcterms:modified xsi:type="dcterms:W3CDTF">2023-04-25T03:41:15Z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