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73" r:id="rId6"/>
    <p:sldId id="259" r:id="rId7"/>
    <p:sldId id="283" r:id="rId8"/>
    <p:sldId id="284" r:id="rId9"/>
    <p:sldId id="285" r:id="rId10"/>
    <p:sldId id="286" r:id="rId11"/>
    <p:sldId id="287" r:id="rId12"/>
    <p:sldId id="288" r:id="rId13"/>
    <p:sldId id="289" r:id="rId14"/>
    <p:sldId id="290" r:id="rId15"/>
    <p:sldId id="291" r:id="rId16"/>
    <p:sldId id="292" r:id="rId17"/>
    <p:sldId id="293"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b="0" i="0" dirty="0">
                <a:solidFill>
                  <a:srgbClr val="374151"/>
                </a:solidFill>
                <a:effectLst/>
                <a:latin typeface="Söhne"/>
              </a:rPr>
              <a:t>Breast Cancer Classification using Python and ML</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Abhinav Saxena 21BCOM564</a:t>
            </a:r>
          </a:p>
          <a:p>
            <a:r>
              <a:rPr lang="en-US" dirty="0"/>
              <a:t>Vanshika Madan 21BCOM604</a:t>
            </a:r>
          </a:p>
          <a:p>
            <a:r>
              <a:rPr lang="en-US" dirty="0"/>
              <a:t>Ishika Saha 20BCON047</a:t>
            </a:r>
          </a:p>
        </p:txBody>
      </p:sp>
      <p:pic>
        <p:nvPicPr>
          <p:cNvPr id="4" name="Picture 3">
            <a:extLst>
              <a:ext uri="{FF2B5EF4-FFF2-40B4-BE49-F238E27FC236}">
                <a16:creationId xmlns:a16="http://schemas.microsoft.com/office/drawing/2014/main" id="{356A9E04-855D-75C4-B09C-91A79D9064A7}"/>
              </a:ext>
            </a:extLst>
          </p:cNvPr>
          <p:cNvPicPr>
            <a:picLocks noChangeAspect="1"/>
          </p:cNvPicPr>
          <p:nvPr/>
        </p:nvPicPr>
        <p:blipFill>
          <a:blip r:embed="rId2"/>
          <a:stretch>
            <a:fillRect/>
          </a:stretch>
        </p:blipFill>
        <p:spPr>
          <a:xfrm>
            <a:off x="4260756" y="5170394"/>
            <a:ext cx="3419475" cy="1333500"/>
          </a:xfrm>
          <a:prstGeom prst="rect">
            <a:avLst/>
          </a:prstGeom>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7A6F-17D1-7126-158A-AD85A2B8DB21}"/>
              </a:ext>
            </a:extLst>
          </p:cNvPr>
          <p:cNvSpPr>
            <a:spLocks noGrp="1"/>
          </p:cNvSpPr>
          <p:nvPr>
            <p:ph type="title"/>
          </p:nvPr>
        </p:nvSpPr>
        <p:spPr/>
        <p:txBody>
          <a:bodyPr/>
          <a:lstStyle/>
          <a:p>
            <a:r>
              <a:rPr lang="en-IN" b="1" i="0" dirty="0">
                <a:effectLst/>
                <a:latin typeface="Söhne"/>
              </a:rPr>
              <a:t>Results and Performance</a:t>
            </a:r>
            <a:endParaRPr lang="en-IN" dirty="0"/>
          </a:p>
        </p:txBody>
      </p:sp>
      <p:sp>
        <p:nvSpPr>
          <p:cNvPr id="3" name="Text Placeholder 2">
            <a:extLst>
              <a:ext uri="{FF2B5EF4-FFF2-40B4-BE49-F238E27FC236}">
                <a16:creationId xmlns:a16="http://schemas.microsoft.com/office/drawing/2014/main" id="{F1AE85D9-7FBC-95B0-00E8-861E356A385A}"/>
              </a:ext>
            </a:extLst>
          </p:cNvPr>
          <p:cNvSpPr>
            <a:spLocks noGrp="1"/>
          </p:cNvSpPr>
          <p:nvPr>
            <p:ph type="body" sz="half" idx="2"/>
          </p:nvPr>
        </p:nvSpPr>
        <p:spPr/>
        <p:txBody>
          <a:bodyPr/>
          <a:lstStyle/>
          <a:p>
            <a:r>
              <a:rPr lang="en-US" b="0" i="0" dirty="0">
                <a:solidFill>
                  <a:srgbClr val="374151"/>
                </a:solidFill>
                <a:effectLst/>
                <a:latin typeface="Söhne"/>
              </a:rPr>
              <a:t>The trained models demonstrated promising results. For instance, the Random Forest classifier achieved an accuracy of 94% and a recall of 92% for detecting malignant tumors, showcasing its effectiveness in identifying potential cancerous growths.</a:t>
            </a:r>
            <a:endParaRPr lang="en-IN" dirty="0"/>
          </a:p>
        </p:txBody>
      </p:sp>
      <p:sp>
        <p:nvSpPr>
          <p:cNvPr id="4" name="Picture Placeholder 3">
            <a:extLst>
              <a:ext uri="{FF2B5EF4-FFF2-40B4-BE49-F238E27FC236}">
                <a16:creationId xmlns:a16="http://schemas.microsoft.com/office/drawing/2014/main" id="{ED43F62F-B279-A915-C3C0-025BEBFBBD63}"/>
              </a:ext>
            </a:extLst>
          </p:cNvPr>
          <p:cNvSpPr>
            <a:spLocks noGrp="1"/>
          </p:cNvSpPr>
          <p:nvPr>
            <p:ph type="pic" idx="1"/>
          </p:nvPr>
        </p:nvSpPr>
        <p:spPr/>
      </p:sp>
      <p:sp>
        <p:nvSpPr>
          <p:cNvPr id="5" name="Date Placeholder 4">
            <a:extLst>
              <a:ext uri="{FF2B5EF4-FFF2-40B4-BE49-F238E27FC236}">
                <a16:creationId xmlns:a16="http://schemas.microsoft.com/office/drawing/2014/main" id="{FC3A5D79-C0C9-83E4-3D60-5E2386526D3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15C07EC-D62C-8124-A9EA-C5823344588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27658406-02A5-17CF-5026-ACC6D127F492}"/>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22258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07E3-902B-796D-99DC-EB181905CFF2}"/>
              </a:ext>
            </a:extLst>
          </p:cNvPr>
          <p:cNvSpPr>
            <a:spLocks noGrp="1"/>
          </p:cNvSpPr>
          <p:nvPr>
            <p:ph type="title"/>
          </p:nvPr>
        </p:nvSpPr>
        <p:spPr/>
        <p:txBody>
          <a:bodyPr/>
          <a:lstStyle/>
          <a:p>
            <a:r>
              <a:rPr lang="en-IN" b="1" i="0" dirty="0">
                <a:effectLst/>
                <a:latin typeface="Söhne"/>
              </a:rPr>
              <a:t>Model Tuning and Optimization</a:t>
            </a:r>
            <a:endParaRPr lang="en-IN" dirty="0"/>
          </a:p>
        </p:txBody>
      </p:sp>
      <p:sp>
        <p:nvSpPr>
          <p:cNvPr id="3" name="Text Placeholder 2">
            <a:extLst>
              <a:ext uri="{FF2B5EF4-FFF2-40B4-BE49-F238E27FC236}">
                <a16:creationId xmlns:a16="http://schemas.microsoft.com/office/drawing/2014/main" id="{78B00FBD-3D62-8691-AB09-81FFB213D675}"/>
              </a:ext>
            </a:extLst>
          </p:cNvPr>
          <p:cNvSpPr>
            <a:spLocks noGrp="1"/>
          </p:cNvSpPr>
          <p:nvPr>
            <p:ph type="body" sz="half" idx="2"/>
          </p:nvPr>
        </p:nvSpPr>
        <p:spPr/>
        <p:txBody>
          <a:bodyPr/>
          <a:lstStyle/>
          <a:p>
            <a:r>
              <a:rPr lang="en-US" b="0" i="0" dirty="0">
                <a:solidFill>
                  <a:srgbClr val="374151"/>
                </a:solidFill>
                <a:effectLst/>
                <a:latin typeface="Söhne"/>
              </a:rPr>
              <a:t>Hyperparameter tuning and cross-validation techniques were applied to fine-tune the models. This optimization process aimed to improve the models' performance, ensuring better accuracy and robustness in classifying breast tumors.</a:t>
            </a:r>
            <a:br>
              <a:rPr lang="en-US" dirty="0"/>
            </a:br>
            <a:endParaRPr lang="en-IN" dirty="0"/>
          </a:p>
        </p:txBody>
      </p:sp>
      <p:sp>
        <p:nvSpPr>
          <p:cNvPr id="5" name="Date Placeholder 4">
            <a:extLst>
              <a:ext uri="{FF2B5EF4-FFF2-40B4-BE49-F238E27FC236}">
                <a16:creationId xmlns:a16="http://schemas.microsoft.com/office/drawing/2014/main" id="{C0A2D288-8532-CC20-9C59-DDB69812D91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8F9C5BD-B1C1-95B7-62D2-85FBB5D977D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878181C-C425-BC00-137A-75CBFB1D0EDC}"/>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249131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86A6-9BEC-3849-1CB8-0F3512E61235}"/>
              </a:ext>
            </a:extLst>
          </p:cNvPr>
          <p:cNvSpPr>
            <a:spLocks noGrp="1"/>
          </p:cNvSpPr>
          <p:nvPr>
            <p:ph type="title"/>
          </p:nvPr>
        </p:nvSpPr>
        <p:spPr/>
        <p:txBody>
          <a:bodyPr/>
          <a:lstStyle/>
          <a:p>
            <a:r>
              <a:rPr lang="en-IN" b="1" i="0" dirty="0">
                <a:effectLst/>
                <a:latin typeface="Söhne"/>
              </a:rPr>
              <a:t>Conclusion and Future Work</a:t>
            </a:r>
            <a:endParaRPr lang="en-IN" dirty="0"/>
          </a:p>
        </p:txBody>
      </p:sp>
      <p:sp>
        <p:nvSpPr>
          <p:cNvPr id="3" name="Text Placeholder 2">
            <a:extLst>
              <a:ext uri="{FF2B5EF4-FFF2-40B4-BE49-F238E27FC236}">
                <a16:creationId xmlns:a16="http://schemas.microsoft.com/office/drawing/2014/main" id="{F315C1DF-2E79-4667-BADD-06AE434B4D1E}"/>
              </a:ext>
            </a:extLst>
          </p:cNvPr>
          <p:cNvSpPr>
            <a:spLocks noGrp="1"/>
          </p:cNvSpPr>
          <p:nvPr>
            <p:ph type="body" sz="half" idx="2"/>
          </p:nvPr>
        </p:nvSpPr>
        <p:spPr/>
        <p:txBody>
          <a:bodyPr/>
          <a:lstStyle/>
          <a:p>
            <a:r>
              <a:rPr lang="en-US" b="0" i="0" dirty="0">
                <a:solidFill>
                  <a:srgbClr val="374151"/>
                </a:solidFill>
                <a:effectLst/>
                <a:latin typeface="Söhne"/>
              </a:rPr>
              <a:t>In conclusion, employing machine learning for breast cancer classification shows promising potential in aiding accurate diagnoses. Future work may explore more advanced ensemble methods or deep learning architectures to further enhance accuracy and generalization of the models.</a:t>
            </a:r>
            <a:br>
              <a:rPr lang="en-US" dirty="0"/>
            </a:br>
            <a:endParaRPr lang="en-IN" dirty="0"/>
          </a:p>
        </p:txBody>
      </p:sp>
      <p:sp>
        <p:nvSpPr>
          <p:cNvPr id="4" name="Picture Placeholder 3">
            <a:extLst>
              <a:ext uri="{FF2B5EF4-FFF2-40B4-BE49-F238E27FC236}">
                <a16:creationId xmlns:a16="http://schemas.microsoft.com/office/drawing/2014/main" id="{6522BFF8-391F-6192-C6AE-5405752ED566}"/>
              </a:ext>
            </a:extLst>
          </p:cNvPr>
          <p:cNvSpPr>
            <a:spLocks noGrp="1"/>
          </p:cNvSpPr>
          <p:nvPr>
            <p:ph type="pic" idx="1"/>
          </p:nvPr>
        </p:nvSpPr>
        <p:spPr/>
      </p:sp>
      <p:sp>
        <p:nvSpPr>
          <p:cNvPr id="5" name="Date Placeholder 4">
            <a:extLst>
              <a:ext uri="{FF2B5EF4-FFF2-40B4-BE49-F238E27FC236}">
                <a16:creationId xmlns:a16="http://schemas.microsoft.com/office/drawing/2014/main" id="{C9D1E99A-50A5-4BAC-AC16-9C909943D854}"/>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E7CA9AE-7C3D-ABFA-58FD-D103655042B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FA65D6B-ECDE-F0F0-0E1B-18A73A0063C1}"/>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09102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01AE-F485-0F32-E594-9D813D6D1470}"/>
              </a:ext>
            </a:extLst>
          </p:cNvPr>
          <p:cNvSpPr>
            <a:spLocks noGrp="1"/>
          </p:cNvSpPr>
          <p:nvPr>
            <p:ph type="title"/>
          </p:nvPr>
        </p:nvSpPr>
        <p:spPr/>
        <p:txBody>
          <a:bodyPr/>
          <a:lstStyle/>
          <a:p>
            <a:r>
              <a:rPr lang="en-IN" b="1" i="0" dirty="0">
                <a:effectLst/>
                <a:latin typeface="Söhne"/>
              </a:rPr>
              <a:t>Challenges Faced</a:t>
            </a:r>
            <a:endParaRPr lang="en-IN" dirty="0"/>
          </a:p>
        </p:txBody>
      </p:sp>
      <p:sp>
        <p:nvSpPr>
          <p:cNvPr id="3" name="Text Placeholder 2">
            <a:extLst>
              <a:ext uri="{FF2B5EF4-FFF2-40B4-BE49-F238E27FC236}">
                <a16:creationId xmlns:a16="http://schemas.microsoft.com/office/drawing/2014/main" id="{D2D7C70E-2341-1E57-7340-D8AD5B507B2F}"/>
              </a:ext>
            </a:extLst>
          </p:cNvPr>
          <p:cNvSpPr>
            <a:spLocks noGrp="1"/>
          </p:cNvSpPr>
          <p:nvPr>
            <p:ph type="body" sz="half" idx="2"/>
          </p:nvPr>
        </p:nvSpPr>
        <p:spPr/>
        <p:txBody>
          <a:bodyPr/>
          <a:lstStyle/>
          <a:p>
            <a:r>
              <a:rPr lang="en-US" b="0" i="0" dirty="0">
                <a:solidFill>
                  <a:srgbClr val="374151"/>
                </a:solidFill>
                <a:effectLst/>
                <a:latin typeface="Söhne"/>
              </a:rPr>
              <a:t>Throughout the project, challenges included dealing with imbalanced data, where one class (e.g., malignant tumors) might be underrepresented, and ensuring the reliability and interpretability of the models for clinical adoption.</a:t>
            </a:r>
            <a:br>
              <a:rPr lang="en-US" dirty="0"/>
            </a:br>
            <a:endParaRPr lang="en-IN" dirty="0"/>
          </a:p>
        </p:txBody>
      </p:sp>
      <p:sp>
        <p:nvSpPr>
          <p:cNvPr id="4" name="Picture Placeholder 3">
            <a:extLst>
              <a:ext uri="{FF2B5EF4-FFF2-40B4-BE49-F238E27FC236}">
                <a16:creationId xmlns:a16="http://schemas.microsoft.com/office/drawing/2014/main" id="{3B9A881A-FE18-4A4D-8C2D-2BA3ED68C289}"/>
              </a:ext>
            </a:extLst>
          </p:cNvPr>
          <p:cNvSpPr>
            <a:spLocks noGrp="1"/>
          </p:cNvSpPr>
          <p:nvPr>
            <p:ph type="pic" idx="1"/>
          </p:nvPr>
        </p:nvSpPr>
        <p:spPr/>
      </p:sp>
      <p:sp>
        <p:nvSpPr>
          <p:cNvPr id="5" name="Date Placeholder 4">
            <a:extLst>
              <a:ext uri="{FF2B5EF4-FFF2-40B4-BE49-F238E27FC236}">
                <a16:creationId xmlns:a16="http://schemas.microsoft.com/office/drawing/2014/main" id="{02F1AC05-E190-FEEA-8F5B-64C19A06128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B7EC585-D87F-B875-7B22-6411D1A2957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C385A6D-773A-EBDA-69D6-44AD463A1858}"/>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399379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7584-9709-0359-2769-3B9BAC7403C4}"/>
              </a:ext>
            </a:extLst>
          </p:cNvPr>
          <p:cNvSpPr>
            <a:spLocks noGrp="1"/>
          </p:cNvSpPr>
          <p:nvPr>
            <p:ph type="title"/>
          </p:nvPr>
        </p:nvSpPr>
        <p:spPr/>
        <p:txBody>
          <a:bodyPr/>
          <a:lstStyle/>
          <a:p>
            <a:r>
              <a:rPr lang="en-IN" b="1" i="0" dirty="0">
                <a:effectLst/>
                <a:latin typeface="Söhne"/>
              </a:rPr>
              <a:t>References</a:t>
            </a:r>
            <a:endParaRPr lang="en-IN" dirty="0"/>
          </a:p>
        </p:txBody>
      </p:sp>
      <p:sp>
        <p:nvSpPr>
          <p:cNvPr id="3" name="Text Placeholder 2">
            <a:extLst>
              <a:ext uri="{FF2B5EF4-FFF2-40B4-BE49-F238E27FC236}">
                <a16:creationId xmlns:a16="http://schemas.microsoft.com/office/drawing/2014/main" id="{F2DA5DDC-F5B7-AF47-6C21-77EB1059F084}"/>
              </a:ext>
            </a:extLst>
          </p:cNvPr>
          <p:cNvSpPr>
            <a:spLocks noGrp="1"/>
          </p:cNvSpPr>
          <p:nvPr>
            <p:ph type="body" sz="half" idx="2"/>
          </p:nvPr>
        </p:nvSpPr>
        <p:spPr/>
        <p:txBody>
          <a:bodyPr/>
          <a:lstStyle/>
          <a:p>
            <a:r>
              <a:rPr lang="en-IN" dirty="0"/>
              <a:t>You tube </a:t>
            </a:r>
          </a:p>
          <a:p>
            <a:r>
              <a:rPr lang="en-IN" dirty="0"/>
              <a:t>Kaggle</a:t>
            </a:r>
          </a:p>
          <a:p>
            <a:r>
              <a:rPr lang="en-IN" dirty="0"/>
              <a:t>Code with harry</a:t>
            </a:r>
          </a:p>
          <a:p>
            <a:endParaRPr lang="en-IN" dirty="0"/>
          </a:p>
        </p:txBody>
      </p:sp>
      <p:sp>
        <p:nvSpPr>
          <p:cNvPr id="4" name="Picture Placeholder 3">
            <a:extLst>
              <a:ext uri="{FF2B5EF4-FFF2-40B4-BE49-F238E27FC236}">
                <a16:creationId xmlns:a16="http://schemas.microsoft.com/office/drawing/2014/main" id="{760404BB-2B28-5B4A-E47E-A24622B4ED87}"/>
              </a:ext>
            </a:extLst>
          </p:cNvPr>
          <p:cNvSpPr>
            <a:spLocks noGrp="1"/>
          </p:cNvSpPr>
          <p:nvPr>
            <p:ph type="pic" idx="1"/>
          </p:nvPr>
        </p:nvSpPr>
        <p:spPr/>
      </p:sp>
      <p:sp>
        <p:nvSpPr>
          <p:cNvPr id="5" name="Date Placeholder 4">
            <a:extLst>
              <a:ext uri="{FF2B5EF4-FFF2-40B4-BE49-F238E27FC236}">
                <a16:creationId xmlns:a16="http://schemas.microsoft.com/office/drawing/2014/main" id="{7AE01D2E-CA34-DC40-54BC-D8FB86CA2CA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B4A0D4D-FBAD-D27B-25F3-96329C00085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6641E35-4BC3-F552-473B-E02B71C7557E}"/>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120457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6871108"/>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TIMELINE</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b="1" i="0" dirty="0">
                <a:effectLst/>
                <a:latin typeface="Söhne"/>
              </a:rPr>
              <a:t>Introduction to Breast Cancer</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b="0" i="0" dirty="0">
                <a:solidFill>
                  <a:srgbClr val="374151"/>
                </a:solidFill>
                <a:effectLst/>
                <a:latin typeface="Söhne"/>
              </a:rPr>
              <a:t>Breast cancer is a prevalent type of cancer globally, impacting millions of lives annually. Its early detection is crucial for effective treatment and increased survival rates. Leveraging machine learning techniques for breast cancer diagnosis involves analyzing various characteristics of tumors extracted from medical imaging data, aiding in accurate and timely diagnosis.</a:t>
            </a:r>
            <a:br>
              <a:rPr lang="en-US" dirty="0"/>
            </a:b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6" name="Picture Placeholder 5">
            <a:extLst>
              <a:ext uri="{FF2B5EF4-FFF2-40B4-BE49-F238E27FC236}">
                <a16:creationId xmlns:a16="http://schemas.microsoft.com/office/drawing/2014/main" id="{A354EB0D-FFE5-BFF8-6D0F-C61CDA9736B4}"/>
              </a:ext>
            </a:extLst>
          </p:cNvPr>
          <p:cNvSpPr>
            <a:spLocks noGrp="1"/>
          </p:cNvSpPr>
          <p:nvPr>
            <p:ph type="pic" idx="1"/>
          </p:nvPr>
        </p:nvSpPr>
        <p:spPr/>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3697-B282-391E-85AD-23F4E262546C}"/>
              </a:ext>
            </a:extLst>
          </p:cNvPr>
          <p:cNvSpPr>
            <a:spLocks noGrp="1"/>
          </p:cNvSpPr>
          <p:nvPr>
            <p:ph type="title"/>
          </p:nvPr>
        </p:nvSpPr>
        <p:spPr/>
        <p:txBody>
          <a:bodyPr/>
          <a:lstStyle/>
          <a:p>
            <a:r>
              <a:rPr lang="en-IN" b="1" i="0" dirty="0">
                <a:effectLst/>
                <a:latin typeface="Söhne"/>
              </a:rPr>
              <a:t>Dataset Overview</a:t>
            </a:r>
            <a:endParaRPr lang="en-IN" dirty="0"/>
          </a:p>
        </p:txBody>
      </p:sp>
      <p:sp>
        <p:nvSpPr>
          <p:cNvPr id="3" name="Text Placeholder 2">
            <a:extLst>
              <a:ext uri="{FF2B5EF4-FFF2-40B4-BE49-F238E27FC236}">
                <a16:creationId xmlns:a16="http://schemas.microsoft.com/office/drawing/2014/main" id="{F78B0417-E8B5-A7BA-3688-B45C7EA3A865}"/>
              </a:ext>
            </a:extLst>
          </p:cNvPr>
          <p:cNvSpPr>
            <a:spLocks noGrp="1"/>
          </p:cNvSpPr>
          <p:nvPr>
            <p:ph type="body" sz="half" idx="2"/>
          </p:nvPr>
        </p:nvSpPr>
        <p:spPr/>
        <p:txBody>
          <a:bodyPr/>
          <a:lstStyle/>
          <a:p>
            <a:r>
              <a:rPr lang="en-US" b="0" i="0" dirty="0">
                <a:solidFill>
                  <a:srgbClr val="374151"/>
                </a:solidFill>
                <a:effectLst/>
                <a:latin typeface="Söhne"/>
              </a:rPr>
              <a:t>The dataset used for this project is the Wisconsin Breast Cancer dataset, comprising 30 features extracted from digitized images of fine needle aspirates (</a:t>
            </a:r>
            <a:r>
              <a:rPr lang="en-US" b="0" i="0" dirty="0" err="1">
                <a:solidFill>
                  <a:srgbClr val="374151"/>
                </a:solidFill>
                <a:effectLst/>
                <a:latin typeface="Söhne"/>
              </a:rPr>
              <a:t>FNA</a:t>
            </a:r>
            <a:r>
              <a:rPr lang="en-US" b="0" i="0" dirty="0">
                <a:solidFill>
                  <a:srgbClr val="374151"/>
                </a:solidFill>
                <a:effectLst/>
                <a:latin typeface="Söhne"/>
              </a:rPr>
              <a:t>) of breast masses. These features include measures of tumor size, texture, and margins, among others. The target variable represents the diagnosis as either malignant or benign, forming the basis for classification.</a:t>
            </a:r>
            <a:endParaRPr lang="en-IN" dirty="0"/>
          </a:p>
        </p:txBody>
      </p:sp>
      <p:pic>
        <p:nvPicPr>
          <p:cNvPr id="11" name="Picture Placeholder 10">
            <a:extLst>
              <a:ext uri="{FF2B5EF4-FFF2-40B4-BE49-F238E27FC236}">
                <a16:creationId xmlns:a16="http://schemas.microsoft.com/office/drawing/2014/main" id="{82800C48-254F-EAC2-59AF-1DA49460653C}"/>
              </a:ext>
            </a:extLst>
          </p:cNvPr>
          <p:cNvPicPr>
            <a:picLocks noGrp="1" noChangeAspect="1"/>
          </p:cNvPicPr>
          <p:nvPr>
            <p:ph type="pic" idx="1"/>
          </p:nvPr>
        </p:nvPicPr>
        <p:blipFill>
          <a:blip r:embed="rId2"/>
          <a:srcRect l="24400" r="24400"/>
          <a:stretch>
            <a:fillRect/>
          </a:stretch>
        </p:blipFill>
        <p:spPr>
          <a:prstGeom prst="rect">
            <a:avLst/>
          </a:prstGeom>
        </p:spPr>
      </p:pic>
      <p:sp>
        <p:nvSpPr>
          <p:cNvPr id="5" name="Date Placeholder 4">
            <a:extLst>
              <a:ext uri="{FF2B5EF4-FFF2-40B4-BE49-F238E27FC236}">
                <a16:creationId xmlns:a16="http://schemas.microsoft.com/office/drawing/2014/main" id="{72608AB1-47DF-8D60-3B28-E9992576BA04}"/>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6CB49B8-75AB-A4C5-5C43-97021FAE581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27FA249-59C2-DF91-D978-0924462FC7D8}"/>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55949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341D-90BB-0469-43D2-9AE232E261A7}"/>
              </a:ext>
            </a:extLst>
          </p:cNvPr>
          <p:cNvSpPr>
            <a:spLocks noGrp="1"/>
          </p:cNvSpPr>
          <p:nvPr>
            <p:ph type="title"/>
          </p:nvPr>
        </p:nvSpPr>
        <p:spPr/>
        <p:txBody>
          <a:bodyPr/>
          <a:lstStyle/>
          <a:p>
            <a:r>
              <a:rPr lang="en-IN" b="1" i="0" dirty="0">
                <a:effectLst/>
                <a:latin typeface="Söhne"/>
              </a:rPr>
              <a:t>Exploratory Data Analysis (EDA)</a:t>
            </a:r>
            <a:endParaRPr lang="en-IN" dirty="0"/>
          </a:p>
        </p:txBody>
      </p:sp>
      <p:sp>
        <p:nvSpPr>
          <p:cNvPr id="3" name="Text Placeholder 2">
            <a:extLst>
              <a:ext uri="{FF2B5EF4-FFF2-40B4-BE49-F238E27FC236}">
                <a16:creationId xmlns:a16="http://schemas.microsoft.com/office/drawing/2014/main" id="{6DEDBCD2-AEE5-BF6A-CF26-5B7BED514D7D}"/>
              </a:ext>
            </a:extLst>
          </p:cNvPr>
          <p:cNvSpPr>
            <a:spLocks noGrp="1"/>
          </p:cNvSpPr>
          <p:nvPr>
            <p:ph type="body" sz="half" idx="2"/>
          </p:nvPr>
        </p:nvSpPr>
        <p:spPr/>
        <p:txBody>
          <a:bodyPr/>
          <a:lstStyle/>
          <a:p>
            <a:r>
              <a:rPr lang="en-US" b="0" i="0" dirty="0">
                <a:solidFill>
                  <a:srgbClr val="374151"/>
                </a:solidFill>
                <a:effectLst/>
                <a:latin typeface="Söhne"/>
              </a:rPr>
              <a:t>Exploratory Data Analysis was conducted to gain insights into the dataset. Histograms were used to visualize feature distributions, aiding in understanding the range and distribution of each feature. Scatter plots helped identify potential correlations between variables, guiding feature selection strategies.</a:t>
            </a:r>
            <a:br>
              <a:rPr lang="en-US" dirty="0"/>
            </a:br>
            <a:endParaRPr lang="en-IN" dirty="0"/>
          </a:p>
        </p:txBody>
      </p:sp>
      <p:pic>
        <p:nvPicPr>
          <p:cNvPr id="8" name="Picture Placeholder 7">
            <a:extLst>
              <a:ext uri="{FF2B5EF4-FFF2-40B4-BE49-F238E27FC236}">
                <a16:creationId xmlns:a16="http://schemas.microsoft.com/office/drawing/2014/main" id="{2727A68E-A4A0-179A-1EFB-448F3C2ED8D7}"/>
              </a:ext>
            </a:extLst>
          </p:cNvPr>
          <p:cNvPicPr>
            <a:picLocks noGrp="1" noChangeAspect="1"/>
          </p:cNvPicPr>
          <p:nvPr>
            <p:ph type="pic" idx="1"/>
          </p:nvPr>
        </p:nvPicPr>
        <p:blipFill>
          <a:blip r:embed="rId2"/>
          <a:srcRect l="22728" r="22728"/>
          <a:stretch>
            <a:fillRect/>
          </a:stretch>
        </p:blipFill>
        <p:spPr>
          <a:prstGeom prst="rect">
            <a:avLst/>
          </a:prstGeom>
        </p:spPr>
      </p:pic>
      <p:sp>
        <p:nvSpPr>
          <p:cNvPr id="5" name="Date Placeholder 4">
            <a:extLst>
              <a:ext uri="{FF2B5EF4-FFF2-40B4-BE49-F238E27FC236}">
                <a16:creationId xmlns:a16="http://schemas.microsoft.com/office/drawing/2014/main" id="{CD0D4C2F-FB26-5875-983D-97B76C1D962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E842B5E-850D-70A3-650E-66C2BD44869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F6A314A-02E1-7200-FA8C-6B61CF4C142E}"/>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317289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1086-A0B1-E2B5-F6DA-B3594CC9CE28}"/>
              </a:ext>
            </a:extLst>
          </p:cNvPr>
          <p:cNvSpPr>
            <a:spLocks noGrp="1"/>
          </p:cNvSpPr>
          <p:nvPr>
            <p:ph type="title"/>
          </p:nvPr>
        </p:nvSpPr>
        <p:spPr/>
        <p:txBody>
          <a:bodyPr/>
          <a:lstStyle/>
          <a:p>
            <a:r>
              <a:rPr lang="en-IN" b="1" i="0" dirty="0">
                <a:effectLst/>
                <a:latin typeface="Söhne"/>
              </a:rPr>
              <a:t>Preprocessing Steps</a:t>
            </a:r>
            <a:endParaRPr lang="en-IN" dirty="0"/>
          </a:p>
        </p:txBody>
      </p:sp>
      <p:sp>
        <p:nvSpPr>
          <p:cNvPr id="3" name="Text Placeholder 2">
            <a:extLst>
              <a:ext uri="{FF2B5EF4-FFF2-40B4-BE49-F238E27FC236}">
                <a16:creationId xmlns:a16="http://schemas.microsoft.com/office/drawing/2014/main" id="{205DCC18-52D1-2733-2158-ECDDB3E7F92C}"/>
              </a:ext>
            </a:extLst>
          </p:cNvPr>
          <p:cNvSpPr>
            <a:spLocks noGrp="1"/>
          </p:cNvSpPr>
          <p:nvPr>
            <p:ph type="body" sz="half" idx="2"/>
          </p:nvPr>
        </p:nvSpPr>
        <p:spPr/>
        <p:txBody>
          <a:bodyPr/>
          <a:lstStyle/>
          <a:p>
            <a:r>
              <a:rPr lang="en-US" b="0" i="0" dirty="0">
                <a:solidFill>
                  <a:srgbClr val="374151"/>
                </a:solidFill>
                <a:effectLst/>
                <a:latin typeface="Söhne"/>
              </a:rPr>
              <a:t>Data preprocessing involved handling missing values and outliers. Additionally, normalization and standardization techniques were employed to bring features to a common scale. Feature selection techniques like Recursive Feature Elimination (</a:t>
            </a:r>
            <a:r>
              <a:rPr lang="en-US" b="0" i="0" dirty="0" err="1">
                <a:solidFill>
                  <a:srgbClr val="374151"/>
                </a:solidFill>
                <a:effectLst/>
                <a:latin typeface="Söhne"/>
              </a:rPr>
              <a:t>RFE</a:t>
            </a:r>
            <a:r>
              <a:rPr lang="en-US" b="0" i="0" dirty="0">
                <a:solidFill>
                  <a:srgbClr val="374151"/>
                </a:solidFill>
                <a:effectLst/>
                <a:latin typeface="Söhne"/>
              </a:rPr>
              <a:t>) or Principal Component Analysis (</a:t>
            </a:r>
            <a:r>
              <a:rPr lang="en-US" b="0" i="0" dirty="0" err="1">
                <a:solidFill>
                  <a:srgbClr val="374151"/>
                </a:solidFill>
                <a:effectLst/>
                <a:latin typeface="Söhne"/>
              </a:rPr>
              <a:t>PCA</a:t>
            </a:r>
            <a:r>
              <a:rPr lang="en-US" b="0" i="0" dirty="0">
                <a:solidFill>
                  <a:srgbClr val="374151"/>
                </a:solidFill>
                <a:effectLst/>
                <a:latin typeface="Söhne"/>
              </a:rPr>
              <a:t>) were used to identify the most relevant features for classification.</a:t>
            </a:r>
            <a:endParaRPr lang="en-IN" dirty="0"/>
          </a:p>
        </p:txBody>
      </p:sp>
      <p:sp>
        <p:nvSpPr>
          <p:cNvPr id="5" name="Date Placeholder 4">
            <a:extLst>
              <a:ext uri="{FF2B5EF4-FFF2-40B4-BE49-F238E27FC236}">
                <a16:creationId xmlns:a16="http://schemas.microsoft.com/office/drawing/2014/main" id="{41387BAE-8702-7992-3568-9340F2461DB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75F6A51-20DC-AA68-2BF0-259B893CC72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610ADB1-41BE-72FD-FE6F-D56E2E5AD745}"/>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1026" name="Picture 2" descr="NumPy (Numerical Python). NumPy is an open source Python library… | by  Vatsal Sharma | Medium">
            <a:extLst>
              <a:ext uri="{FF2B5EF4-FFF2-40B4-BE49-F238E27FC236}">
                <a16:creationId xmlns:a16="http://schemas.microsoft.com/office/drawing/2014/main" id="{448EC133-CBA2-56D9-D26D-6E359EAB68BF}"/>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638" r="136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80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18FC-E25B-A8CE-4BD2-9BEB36A8BE0B}"/>
              </a:ext>
            </a:extLst>
          </p:cNvPr>
          <p:cNvSpPr>
            <a:spLocks noGrp="1"/>
          </p:cNvSpPr>
          <p:nvPr>
            <p:ph type="title"/>
          </p:nvPr>
        </p:nvSpPr>
        <p:spPr/>
        <p:txBody>
          <a:bodyPr/>
          <a:lstStyle/>
          <a:p>
            <a:r>
              <a:rPr lang="en-IN" b="1" i="0" dirty="0">
                <a:effectLst/>
                <a:latin typeface="Söhne"/>
              </a:rPr>
              <a:t>Model Selection</a:t>
            </a:r>
            <a:endParaRPr lang="en-IN" dirty="0"/>
          </a:p>
        </p:txBody>
      </p:sp>
      <p:sp>
        <p:nvSpPr>
          <p:cNvPr id="3" name="Text Placeholder 2">
            <a:extLst>
              <a:ext uri="{FF2B5EF4-FFF2-40B4-BE49-F238E27FC236}">
                <a16:creationId xmlns:a16="http://schemas.microsoft.com/office/drawing/2014/main" id="{44DF71BD-595A-EF69-9014-08C256C9BC05}"/>
              </a:ext>
            </a:extLst>
          </p:cNvPr>
          <p:cNvSpPr>
            <a:spLocks noGrp="1"/>
          </p:cNvSpPr>
          <p:nvPr>
            <p:ph type="body" sz="half" idx="2"/>
          </p:nvPr>
        </p:nvSpPr>
        <p:spPr/>
        <p:txBody>
          <a:bodyPr/>
          <a:lstStyle/>
          <a:p>
            <a:r>
              <a:rPr lang="en-US" b="0" i="0" dirty="0">
                <a:solidFill>
                  <a:srgbClr val="374151"/>
                </a:solidFill>
                <a:effectLst/>
                <a:latin typeface="Söhne"/>
              </a:rPr>
              <a:t>Various machine learning models were considered for classification, including Logistic Regression, Decision Trees, Random Forests, and Support Vector Machines (</a:t>
            </a:r>
            <a:r>
              <a:rPr lang="en-US" b="0" i="0" dirty="0" err="1">
                <a:solidFill>
                  <a:srgbClr val="374151"/>
                </a:solidFill>
                <a:effectLst/>
                <a:latin typeface="Söhne"/>
              </a:rPr>
              <a:t>SVMs</a:t>
            </a:r>
            <a:r>
              <a:rPr lang="en-US" b="0" i="0" dirty="0">
                <a:solidFill>
                  <a:srgbClr val="374151"/>
                </a:solidFill>
                <a:effectLst/>
                <a:latin typeface="Söhne"/>
              </a:rPr>
              <a:t>). These models were selected for their ability to handle binary classification problems and their interpretability.</a:t>
            </a:r>
            <a:br>
              <a:rPr lang="en-US" dirty="0"/>
            </a:br>
            <a:endParaRPr lang="en-IN" dirty="0"/>
          </a:p>
        </p:txBody>
      </p:sp>
      <p:pic>
        <p:nvPicPr>
          <p:cNvPr id="9" name="Picture Placeholder 8">
            <a:extLst>
              <a:ext uri="{FF2B5EF4-FFF2-40B4-BE49-F238E27FC236}">
                <a16:creationId xmlns:a16="http://schemas.microsoft.com/office/drawing/2014/main" id="{C9B320C7-5851-CD65-9408-7DBEDF993CF4}"/>
              </a:ext>
            </a:extLst>
          </p:cNvPr>
          <p:cNvPicPr>
            <a:picLocks noGrp="1" noChangeAspect="1"/>
          </p:cNvPicPr>
          <p:nvPr>
            <p:ph type="pic" idx="1"/>
          </p:nvPr>
        </p:nvPicPr>
        <p:blipFill>
          <a:blip r:embed="rId2"/>
          <a:srcRect l="29546" r="29546"/>
          <a:stretch>
            <a:fillRect/>
          </a:stretch>
        </p:blipFill>
        <p:spPr/>
      </p:pic>
      <p:sp>
        <p:nvSpPr>
          <p:cNvPr id="5" name="Date Placeholder 4">
            <a:extLst>
              <a:ext uri="{FF2B5EF4-FFF2-40B4-BE49-F238E27FC236}">
                <a16:creationId xmlns:a16="http://schemas.microsoft.com/office/drawing/2014/main" id="{7C7F077B-8CA3-26A3-52C1-2A72F902B54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8CEF2E8F-DCF5-B39A-8557-03413AD9DD4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A6EDE6E-DEC5-C035-1056-F24D30B72C98}"/>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59271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5A8D-0319-8D88-D88A-93E4DE0D1B61}"/>
              </a:ext>
            </a:extLst>
          </p:cNvPr>
          <p:cNvSpPr>
            <a:spLocks noGrp="1"/>
          </p:cNvSpPr>
          <p:nvPr>
            <p:ph type="title"/>
          </p:nvPr>
        </p:nvSpPr>
        <p:spPr/>
        <p:txBody>
          <a:bodyPr/>
          <a:lstStyle/>
          <a:p>
            <a:r>
              <a:rPr lang="en-IN" b="1" i="0" dirty="0">
                <a:effectLst/>
                <a:latin typeface="Söhne"/>
              </a:rPr>
              <a:t>Training the Models</a:t>
            </a:r>
            <a:endParaRPr lang="en-IN" dirty="0"/>
          </a:p>
        </p:txBody>
      </p:sp>
      <p:sp>
        <p:nvSpPr>
          <p:cNvPr id="3" name="Text Placeholder 2">
            <a:extLst>
              <a:ext uri="{FF2B5EF4-FFF2-40B4-BE49-F238E27FC236}">
                <a16:creationId xmlns:a16="http://schemas.microsoft.com/office/drawing/2014/main" id="{842493D6-012A-9899-A5CB-685ED3B3FF48}"/>
              </a:ext>
            </a:extLst>
          </p:cNvPr>
          <p:cNvSpPr>
            <a:spLocks noGrp="1"/>
          </p:cNvSpPr>
          <p:nvPr>
            <p:ph type="body" sz="half" idx="2"/>
          </p:nvPr>
        </p:nvSpPr>
        <p:spPr/>
        <p:txBody>
          <a:bodyPr/>
          <a:lstStyle/>
          <a:p>
            <a:r>
              <a:rPr lang="en-US" b="0" i="0" dirty="0">
                <a:solidFill>
                  <a:srgbClr val="374151"/>
                </a:solidFill>
                <a:effectLst/>
                <a:latin typeface="Söhne"/>
              </a:rPr>
              <a:t>The dataset was divided into training and testing sets (e.g., 80-20 split). The models were trained on the training set, where they learned patterns and relationships between the features and the target variable.</a:t>
            </a:r>
            <a:br>
              <a:rPr lang="en-US" dirty="0"/>
            </a:br>
            <a:endParaRPr lang="en-IN" dirty="0"/>
          </a:p>
        </p:txBody>
      </p:sp>
      <p:pic>
        <p:nvPicPr>
          <p:cNvPr id="9" name="Picture Placeholder 8">
            <a:extLst>
              <a:ext uri="{FF2B5EF4-FFF2-40B4-BE49-F238E27FC236}">
                <a16:creationId xmlns:a16="http://schemas.microsoft.com/office/drawing/2014/main" id="{44638C38-DC55-7E6D-E5F6-C18A2F058B2E}"/>
              </a:ext>
            </a:extLst>
          </p:cNvPr>
          <p:cNvPicPr>
            <a:picLocks noGrp="1" noChangeAspect="1"/>
          </p:cNvPicPr>
          <p:nvPr>
            <p:ph type="pic" idx="1"/>
          </p:nvPr>
        </p:nvPicPr>
        <p:blipFill>
          <a:blip r:embed="rId2"/>
          <a:srcRect l="29546" r="29546"/>
          <a:stretch>
            <a:fillRect/>
          </a:stretch>
        </p:blipFill>
        <p:spPr/>
      </p:pic>
      <p:sp>
        <p:nvSpPr>
          <p:cNvPr id="5" name="Date Placeholder 4">
            <a:extLst>
              <a:ext uri="{FF2B5EF4-FFF2-40B4-BE49-F238E27FC236}">
                <a16:creationId xmlns:a16="http://schemas.microsoft.com/office/drawing/2014/main" id="{87D67ADA-EAE7-FE02-0474-4240E1168F7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596A526-80A5-37AA-123B-D30B50214BB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ACD203C-1C72-1FC0-AE9E-B60DD77BF37F}"/>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43766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21A7-4054-83BD-29CF-D04321655E6C}"/>
              </a:ext>
            </a:extLst>
          </p:cNvPr>
          <p:cNvSpPr>
            <a:spLocks noGrp="1"/>
          </p:cNvSpPr>
          <p:nvPr>
            <p:ph type="title"/>
          </p:nvPr>
        </p:nvSpPr>
        <p:spPr/>
        <p:txBody>
          <a:bodyPr/>
          <a:lstStyle/>
          <a:p>
            <a:r>
              <a:rPr lang="en-IN" b="1" i="0" dirty="0">
                <a:effectLst/>
                <a:latin typeface="Söhne"/>
              </a:rPr>
              <a:t>Model Evaluation</a:t>
            </a:r>
            <a:endParaRPr lang="en-IN" dirty="0"/>
          </a:p>
        </p:txBody>
      </p:sp>
      <p:sp>
        <p:nvSpPr>
          <p:cNvPr id="3" name="Text Placeholder 2">
            <a:extLst>
              <a:ext uri="{FF2B5EF4-FFF2-40B4-BE49-F238E27FC236}">
                <a16:creationId xmlns:a16="http://schemas.microsoft.com/office/drawing/2014/main" id="{02C31A25-599D-5CD5-A064-14FBBD90CE48}"/>
              </a:ext>
            </a:extLst>
          </p:cNvPr>
          <p:cNvSpPr>
            <a:spLocks noGrp="1"/>
          </p:cNvSpPr>
          <p:nvPr>
            <p:ph type="body" sz="half" idx="2"/>
          </p:nvPr>
        </p:nvSpPr>
        <p:spPr/>
        <p:txBody>
          <a:bodyPr/>
          <a:lstStyle/>
          <a:p>
            <a:r>
              <a:rPr lang="en-US" b="0" i="0" dirty="0">
                <a:solidFill>
                  <a:srgbClr val="374151"/>
                </a:solidFill>
                <a:effectLst/>
                <a:latin typeface="Söhne"/>
              </a:rPr>
              <a:t>Models were evaluated using several metrics, including accuracy, precision, recall, and </a:t>
            </a:r>
            <a:r>
              <a:rPr lang="en-US" b="0" i="0" dirty="0" err="1">
                <a:solidFill>
                  <a:srgbClr val="374151"/>
                </a:solidFill>
                <a:effectLst/>
                <a:latin typeface="Söhne"/>
              </a:rPr>
              <a:t>F1</a:t>
            </a:r>
            <a:r>
              <a:rPr lang="en-US" b="0" i="0" dirty="0">
                <a:solidFill>
                  <a:srgbClr val="374151"/>
                </a:solidFill>
                <a:effectLst/>
                <a:latin typeface="Söhne"/>
              </a:rPr>
              <a:t>-score, to assess their performance in correctly identifying malignant and benign tumors.</a:t>
            </a:r>
            <a:endParaRPr lang="en-IN" dirty="0"/>
          </a:p>
        </p:txBody>
      </p:sp>
      <p:pic>
        <p:nvPicPr>
          <p:cNvPr id="9" name="Picture Placeholder 8">
            <a:extLst>
              <a:ext uri="{FF2B5EF4-FFF2-40B4-BE49-F238E27FC236}">
                <a16:creationId xmlns:a16="http://schemas.microsoft.com/office/drawing/2014/main" id="{396F9C29-37F3-9DBF-CAD0-1BE29FCA58F5}"/>
              </a:ext>
            </a:extLst>
          </p:cNvPr>
          <p:cNvPicPr>
            <a:picLocks noGrp="1" noChangeAspect="1"/>
          </p:cNvPicPr>
          <p:nvPr>
            <p:ph type="pic" idx="1"/>
          </p:nvPr>
        </p:nvPicPr>
        <p:blipFill>
          <a:blip r:embed="rId2"/>
          <a:srcRect l="29546" r="29546"/>
          <a:stretch>
            <a:fillRect/>
          </a:stretch>
        </p:blipFill>
        <p:spPr/>
      </p:pic>
      <p:sp>
        <p:nvSpPr>
          <p:cNvPr id="5" name="Date Placeholder 4">
            <a:extLst>
              <a:ext uri="{FF2B5EF4-FFF2-40B4-BE49-F238E27FC236}">
                <a16:creationId xmlns:a16="http://schemas.microsoft.com/office/drawing/2014/main" id="{1CB8BA87-9E30-8E1C-EB61-95EBFF6A266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4DDF2C-D6CE-0BBE-9B84-FE9904FC4CB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36F3CC6-61D5-E4E0-794E-6AFD74B2B91C}"/>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415281058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{04A13765-C44A-4F1E-BFC0-30CF62BC1962}tf11964407_win32</Template>
  <TotalTime>67</TotalTime>
  <Words>611</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Gill Sans Nova</vt:lpstr>
      <vt:lpstr>Gill Sans Nova Light</vt:lpstr>
      <vt:lpstr>Sagona Book</vt:lpstr>
      <vt:lpstr>Söhne</vt:lpstr>
      <vt:lpstr>Office Theme</vt:lpstr>
      <vt:lpstr>Breast Cancer Classification using Python and ML</vt:lpstr>
      <vt:lpstr>agenda</vt:lpstr>
      <vt:lpstr>Introduction to Breast Cancer</vt:lpstr>
      <vt:lpstr>Dataset Overview</vt:lpstr>
      <vt:lpstr>Exploratory Data Analysis (EDA)</vt:lpstr>
      <vt:lpstr>Preprocessing Steps</vt:lpstr>
      <vt:lpstr>Model Selection</vt:lpstr>
      <vt:lpstr>Training the Models</vt:lpstr>
      <vt:lpstr>Model Evaluation</vt:lpstr>
      <vt:lpstr>Results and Performance</vt:lpstr>
      <vt:lpstr>Model Tuning and Optimization</vt:lpstr>
      <vt:lpstr>Conclusion and Future Work</vt:lpstr>
      <vt:lpstr>Challenges Faced</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using Python and ML</dc:title>
  <dc:creator>manoj saxxena</dc:creator>
  <cp:lastModifiedBy>manoj saxxena</cp:lastModifiedBy>
  <cp:revision>2</cp:revision>
  <dcterms:created xsi:type="dcterms:W3CDTF">2023-12-19T13:35:01Z</dcterms:created>
  <dcterms:modified xsi:type="dcterms:W3CDTF">2023-12-20T04:59:21Z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