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283" r:id="rId2"/>
    <p:sldId id="258" r:id="rId3"/>
    <p:sldId id="257" r:id="rId4"/>
    <p:sldId id="285" r:id="rId5"/>
    <p:sldId id="286" r:id="rId6"/>
    <p:sldId id="287" r:id="rId7"/>
    <p:sldId id="288" r:id="rId8"/>
    <p:sldId id="259" r:id="rId9"/>
    <p:sldId id="290" r:id="rId10"/>
    <p:sldId id="291" r:id="rId11"/>
    <p:sldId id="289" r:id="rId12"/>
    <p:sldId id="292" r:id="rId13"/>
    <p:sldId id="261" r:id="rId14"/>
    <p:sldId id="294" r:id="rId15"/>
    <p:sldId id="293" r:id="rId16"/>
    <p:sldId id="295" r:id="rId17"/>
    <p:sldId id="260" r:id="rId18"/>
    <p:sldId id="296" r:id="rId19"/>
    <p:sldId id="263" r:id="rId20"/>
    <p:sldId id="297" r:id="rId21"/>
    <p:sldId id="298" r:id="rId22"/>
    <p:sldId id="268" r:id="rId23"/>
    <p:sldId id="278"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Lato" panose="020F0502020204030203" pitchFamily="34" charset="0"/>
      <p:regular r:id="rId30"/>
      <p:bold r:id="rId31"/>
      <p:italic r:id="rId32"/>
      <p:boldItalic r:id="rId33"/>
    </p:embeddedFont>
    <p:embeddedFont>
      <p:font typeface="Lato Black" panose="020F0A02020204030203" pitchFamily="34" charset="0"/>
      <p:bold r:id="rId34"/>
      <p:boldItalic r:id="rId35"/>
    </p:embeddedFont>
    <p:embeddedFont>
      <p:font typeface="Lato Light"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01E64C-4356-492E-8BBB-E6F0B06C22C7}">
  <a:tblStyle styleId="{C301E64C-4356-492E-8BBB-E6F0B06C22C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30" d="100"/>
          <a:sy n="130" d="100"/>
        </p:scale>
        <p:origin x="96"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315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344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6996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304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164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256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2602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533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533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533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6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269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533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524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89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3164" y="1424069"/>
            <a:ext cx="9157393" cy="3719422"/>
            <a:chOff x="187960" y="1453515"/>
            <a:chExt cx="3861435" cy="1568450"/>
          </a:xfrm>
        </p:grpSpPr>
        <p:sp>
          <p:nvSpPr>
            <p:cNvPr id="11" name="Google Shape;11;p2"/>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12" name="Google Shape;12;p2"/>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13" name="Google Shape;13;p2"/>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14" name="Google Shape;14;p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14" y="2917253"/>
            <a:ext cx="9140444" cy="2224977"/>
          </a:xfrm>
          <a:custGeom>
            <a:avLst/>
            <a:gdLst/>
            <a:ahLst/>
            <a:cxnLst/>
            <a:rect l="l" t="t" r="r" b="b"/>
            <a:pathLst>
              <a:path w="3860800" h="939800" extrusionOk="0">
                <a:moveTo>
                  <a:pt x="1304290" y="494030"/>
                </a:moveTo>
                <a:cubicBezTo>
                  <a:pt x="857250" y="494030"/>
                  <a:pt x="421005" y="451485"/>
                  <a:pt x="0" y="370840"/>
                </a:cubicBezTo>
                <a:lnTo>
                  <a:pt x="0" y="942340"/>
                </a:lnTo>
                <a:lnTo>
                  <a:pt x="3864610" y="942340"/>
                </a:lnTo>
                <a:lnTo>
                  <a:pt x="3864610" y="0"/>
                </a:lnTo>
                <a:cubicBezTo>
                  <a:pt x="3082290" y="317500"/>
                  <a:pt x="2216150" y="494030"/>
                  <a:pt x="1304290" y="49403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p:nvPr/>
        </p:nvSpPr>
        <p:spPr>
          <a:xfrm>
            <a:off x="14" y="1926312"/>
            <a:ext cx="9140444" cy="3217196"/>
          </a:xfrm>
          <a:custGeom>
            <a:avLst/>
            <a:gdLst/>
            <a:ahLst/>
            <a:cxnLst/>
            <a:rect l="l" t="t" r="r" b="b"/>
            <a:pathLst>
              <a:path w="3860800" h="1358900" extrusionOk="0">
                <a:moveTo>
                  <a:pt x="175260" y="1096010"/>
                </a:moveTo>
                <a:cubicBezTo>
                  <a:pt x="116840" y="1096010"/>
                  <a:pt x="58420" y="1095375"/>
                  <a:pt x="0" y="1094105"/>
                </a:cubicBezTo>
                <a:lnTo>
                  <a:pt x="0" y="1360805"/>
                </a:lnTo>
                <a:lnTo>
                  <a:pt x="3864610" y="1360805"/>
                </a:lnTo>
                <a:lnTo>
                  <a:pt x="3864610" y="0"/>
                </a:lnTo>
                <a:cubicBezTo>
                  <a:pt x="2827655" y="689610"/>
                  <a:pt x="1553210" y="1096010"/>
                  <a:pt x="175260" y="1096010"/>
                </a:cubicBezTo>
                <a:close/>
              </a:path>
            </a:pathLst>
          </a:custGeom>
          <a:gradFill>
            <a:gsLst>
              <a:gs pos="0">
                <a:srgbClr val="F20122">
                  <a:alpha val="51764"/>
                  <a:alpha val="20000"/>
                </a:srgbClr>
              </a:gs>
              <a:gs pos="100000">
                <a:srgbClr val="FF6A00">
                  <a:alpha val="71764"/>
                  <a:alpha val="20000"/>
                </a:srgbClr>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p:nvPr/>
        </p:nvSpPr>
        <p:spPr>
          <a:xfrm>
            <a:off x="1518" y="3413475"/>
            <a:ext cx="9140444" cy="1728867"/>
          </a:xfrm>
          <a:custGeom>
            <a:avLst/>
            <a:gdLst/>
            <a:ahLst/>
            <a:cxnLst/>
            <a:rect l="l" t="t" r="r" b="b"/>
            <a:pathLst>
              <a:path w="3860800" h="730250" extrusionOk="0">
                <a:moveTo>
                  <a:pt x="2672715" y="539750"/>
                </a:moveTo>
                <a:cubicBezTo>
                  <a:pt x="1717040" y="539750"/>
                  <a:pt x="811530" y="346075"/>
                  <a:pt x="0" y="0"/>
                </a:cubicBezTo>
                <a:lnTo>
                  <a:pt x="0" y="732790"/>
                </a:lnTo>
                <a:lnTo>
                  <a:pt x="3863975" y="732790"/>
                </a:lnTo>
                <a:lnTo>
                  <a:pt x="3863975" y="437515"/>
                </a:lnTo>
                <a:cubicBezTo>
                  <a:pt x="3477895" y="504190"/>
                  <a:pt x="3079750" y="539750"/>
                  <a:pt x="2672715" y="539750"/>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txBox="1">
            <a:spLocks noGrp="1"/>
          </p:cNvSpPr>
          <p:nvPr>
            <p:ph type="ctrTitle"/>
          </p:nvPr>
        </p:nvSpPr>
        <p:spPr>
          <a:xfrm>
            <a:off x="1034300" y="1583350"/>
            <a:ext cx="6342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34300" y="2840052"/>
            <a:ext cx="6342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grpSp>
        <p:nvGrpSpPr>
          <p:cNvPr id="22" name="Google Shape;22;p4"/>
          <p:cNvGrpSpPr/>
          <p:nvPr/>
        </p:nvGrpSpPr>
        <p:grpSpPr>
          <a:xfrm rot="-5400000" flipH="1">
            <a:off x="5520163" y="1530301"/>
            <a:ext cx="5154243" cy="2093410"/>
            <a:chOff x="187960" y="1453515"/>
            <a:chExt cx="3861435" cy="1568450"/>
          </a:xfrm>
        </p:grpSpPr>
        <p:sp>
          <p:nvSpPr>
            <p:cNvPr id="23" name="Google Shape;23;p4"/>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24" name="Google Shape;24;p4"/>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25" name="Google Shape;25;p4"/>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26" name="Google Shape;26;p4"/>
          <p:cNvSpPr txBox="1">
            <a:spLocks noGrp="1"/>
          </p:cNvSpPr>
          <p:nvPr>
            <p:ph type="body" idx="1"/>
          </p:nvPr>
        </p:nvSpPr>
        <p:spPr>
          <a:xfrm>
            <a:off x="2038025" y="1476000"/>
            <a:ext cx="5067900" cy="3045000"/>
          </a:xfrm>
          <a:prstGeom prst="rect">
            <a:avLst/>
          </a:prstGeom>
        </p:spPr>
        <p:txBody>
          <a:bodyPr spcFirstLastPara="1" wrap="square" lIns="0" tIns="0" rIns="0" bIns="0" anchor="t" anchorCtr="0">
            <a:noAutofit/>
          </a:bodyPr>
          <a:lstStyle>
            <a:lvl1pPr marL="457200" lvl="0" indent="-431800" algn="ctr" rtl="0">
              <a:spcBef>
                <a:spcPts val="600"/>
              </a:spcBef>
              <a:spcAft>
                <a:spcPts val="0"/>
              </a:spcAft>
              <a:buSzPts val="3200"/>
              <a:buChar char="◦"/>
              <a:defRPr sz="3200" i="1"/>
            </a:lvl1pPr>
            <a:lvl2pPr marL="914400" lvl="1" indent="-431800" algn="ctr" rtl="0">
              <a:spcBef>
                <a:spcPts val="0"/>
              </a:spcBef>
              <a:spcAft>
                <a:spcPts val="0"/>
              </a:spcAft>
              <a:buSzPts val="3200"/>
              <a:buChar char="◦"/>
              <a:defRPr sz="3200" i="1"/>
            </a:lvl2pPr>
            <a:lvl3pPr marL="1371600" lvl="2" indent="-431800" algn="ctr" rtl="0">
              <a:spcBef>
                <a:spcPts val="0"/>
              </a:spcBef>
              <a:spcAft>
                <a:spcPts val="0"/>
              </a:spcAft>
              <a:buSzPts val="3200"/>
              <a:buChar char="◦"/>
              <a:defRPr sz="3200" i="1"/>
            </a:lvl3pPr>
            <a:lvl4pPr marL="1828800" lvl="3" indent="-431800" algn="ctr" rtl="0">
              <a:spcBef>
                <a:spcPts val="0"/>
              </a:spcBef>
              <a:spcAft>
                <a:spcPts val="0"/>
              </a:spcAft>
              <a:buSzPts val="3200"/>
              <a:buChar char="◦"/>
              <a:defRPr sz="3200" i="1"/>
            </a:lvl4pPr>
            <a:lvl5pPr marL="2286000" lvl="4" indent="-431800" algn="ctr" rtl="0">
              <a:spcBef>
                <a:spcPts val="0"/>
              </a:spcBef>
              <a:spcAft>
                <a:spcPts val="0"/>
              </a:spcAft>
              <a:buSzPts val="3200"/>
              <a:buChar char="◦"/>
              <a:defRPr sz="3200" i="1"/>
            </a:lvl5pPr>
            <a:lvl6pPr marL="2743200" lvl="5" indent="-431800" algn="ctr" rtl="0">
              <a:spcBef>
                <a:spcPts val="0"/>
              </a:spcBef>
              <a:spcAft>
                <a:spcPts val="0"/>
              </a:spcAft>
              <a:buSzPts val="3200"/>
              <a:buChar char="◦"/>
              <a:defRPr sz="3200" i="1"/>
            </a:lvl6pPr>
            <a:lvl7pPr marL="3200400" lvl="6" indent="-431800" algn="ctr" rtl="0">
              <a:spcBef>
                <a:spcPts val="0"/>
              </a:spcBef>
              <a:spcAft>
                <a:spcPts val="0"/>
              </a:spcAft>
              <a:buSzPts val="3200"/>
              <a:buChar char="◦"/>
              <a:defRPr sz="3200" i="1"/>
            </a:lvl7pPr>
            <a:lvl8pPr marL="3657600" lvl="7" indent="-431800" algn="ctr" rtl="0">
              <a:spcBef>
                <a:spcPts val="0"/>
              </a:spcBef>
              <a:spcAft>
                <a:spcPts val="0"/>
              </a:spcAft>
              <a:buSzPts val="3200"/>
              <a:buChar char="◦"/>
              <a:defRPr sz="3200" i="1"/>
            </a:lvl8pPr>
            <a:lvl9pPr marL="4114800" lvl="8" indent="-431800" algn="ctr" rtl="0">
              <a:spcBef>
                <a:spcPts val="0"/>
              </a:spcBef>
              <a:spcAft>
                <a:spcPts val="0"/>
              </a:spcAft>
              <a:buSzPts val="3200"/>
              <a:buChar char="◦"/>
              <a:defRPr sz="3200" i="1"/>
            </a:lvl9pPr>
          </a:lstStyle>
          <a:p>
            <a:endParaRPr/>
          </a:p>
        </p:txBody>
      </p:sp>
      <p:sp>
        <p:nvSpPr>
          <p:cNvPr id="27" name="Google Shape;27;p4"/>
          <p:cNvSpPr txBox="1"/>
          <p:nvPr/>
        </p:nvSpPr>
        <p:spPr>
          <a:xfrm>
            <a:off x="3593400" y="55276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b="1">
                <a:solidFill>
                  <a:schemeClr val="accent5"/>
                </a:solidFill>
                <a:latin typeface="Lato"/>
                <a:ea typeface="Lato"/>
                <a:cs typeface="Lato"/>
                <a:sym typeface="Lato"/>
              </a:rPr>
              <a:t>“</a:t>
            </a:r>
            <a:endParaRPr sz="9600" b="1">
              <a:solidFill>
                <a:schemeClr val="accent5"/>
              </a:solidFill>
              <a:latin typeface="Lato"/>
              <a:ea typeface="Lato"/>
              <a:cs typeface="Lato"/>
              <a:sym typeface="Lato"/>
            </a:endParaRPr>
          </a:p>
        </p:txBody>
      </p:sp>
      <p:sp>
        <p:nvSpPr>
          <p:cNvPr id="28" name="Google Shape;28;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9" name="Google Shape;29;p4"/>
          <p:cNvGrpSpPr/>
          <p:nvPr/>
        </p:nvGrpSpPr>
        <p:grpSpPr>
          <a:xfrm rot="5400000" flipH="1">
            <a:off x="-1530412" y="1530301"/>
            <a:ext cx="5154243" cy="2093410"/>
            <a:chOff x="187960" y="1453515"/>
            <a:chExt cx="3861435" cy="1568450"/>
          </a:xfrm>
        </p:grpSpPr>
        <p:sp>
          <p:nvSpPr>
            <p:cNvPr id="30" name="Google Shape;30;p4"/>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1" name="Google Shape;31;p4"/>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2" name="Google Shape;32;p4"/>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3"/>
        <p:cNvGrpSpPr/>
        <p:nvPr/>
      </p:nvGrpSpPr>
      <p:grpSpPr>
        <a:xfrm>
          <a:off x="0" y="0"/>
          <a:ext cx="0" cy="0"/>
          <a:chOff x="0" y="0"/>
          <a:chExt cx="0" cy="0"/>
        </a:xfrm>
      </p:grpSpPr>
      <p:grpSp>
        <p:nvGrpSpPr>
          <p:cNvPr id="34" name="Google Shape;34;p5"/>
          <p:cNvGrpSpPr/>
          <p:nvPr/>
        </p:nvGrpSpPr>
        <p:grpSpPr>
          <a:xfrm rot="-5400000" flipH="1">
            <a:off x="5520163" y="1530301"/>
            <a:ext cx="5154243" cy="2093410"/>
            <a:chOff x="187960" y="1453515"/>
            <a:chExt cx="3861435" cy="1568450"/>
          </a:xfrm>
        </p:grpSpPr>
        <p:sp>
          <p:nvSpPr>
            <p:cNvPr id="35" name="Google Shape;35;p5"/>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6" name="Google Shape;36;p5"/>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7" name="Google Shape;37;p5"/>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38" name="Google Shape;38;p5"/>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5"/>
          <p:cNvSpPr txBox="1">
            <a:spLocks noGrp="1"/>
          </p:cNvSpPr>
          <p:nvPr>
            <p:ph type="body" idx="1"/>
          </p:nvPr>
        </p:nvSpPr>
        <p:spPr>
          <a:xfrm>
            <a:off x="737850" y="1475700"/>
            <a:ext cx="6034500" cy="30432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0" name="Google Shape;40;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rot="-5400000" flipH="1">
            <a:off x="5520163" y="1530301"/>
            <a:ext cx="5154243" cy="2093410"/>
            <a:chOff x="187960" y="1453515"/>
            <a:chExt cx="3861435" cy="1568450"/>
          </a:xfrm>
        </p:grpSpPr>
        <p:sp>
          <p:nvSpPr>
            <p:cNvPr id="43" name="Google Shape;43;p6"/>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44" name="Google Shape;44;p6"/>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45" name="Google Shape;45;p6"/>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46" name="Google Shape;46;p6"/>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6"/>
          <p:cNvSpPr txBox="1">
            <a:spLocks noGrp="1"/>
          </p:cNvSpPr>
          <p:nvPr>
            <p:ph type="body" idx="1"/>
          </p:nvPr>
        </p:nvSpPr>
        <p:spPr>
          <a:xfrm>
            <a:off x="737850"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8" name="Google Shape;48;p6"/>
          <p:cNvSpPr txBox="1">
            <a:spLocks noGrp="1"/>
          </p:cNvSpPr>
          <p:nvPr>
            <p:ph type="body" idx="2"/>
          </p:nvPr>
        </p:nvSpPr>
        <p:spPr>
          <a:xfrm>
            <a:off x="3955979"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9" name="Google Shape;49;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8"/>
          <p:cNvGrpSpPr/>
          <p:nvPr/>
        </p:nvGrpSpPr>
        <p:grpSpPr>
          <a:xfrm rot="-5400000" flipH="1">
            <a:off x="5520163" y="1530301"/>
            <a:ext cx="5154243" cy="2093410"/>
            <a:chOff x="187960" y="1453515"/>
            <a:chExt cx="3861435" cy="1568450"/>
          </a:xfrm>
        </p:grpSpPr>
        <p:sp>
          <p:nvSpPr>
            <p:cNvPr id="62" name="Google Shape;62;p8"/>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63" name="Google Shape;63;p8"/>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64" name="Google Shape;64;p8"/>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65" name="Google Shape;65;p8"/>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bottom waves">
  <p:cSld name="BLANK_1">
    <p:spTree>
      <p:nvGrpSpPr>
        <p:cNvPr id="1" name="Shape 80"/>
        <p:cNvGrpSpPr/>
        <p:nvPr/>
      </p:nvGrpSpPr>
      <p:grpSpPr>
        <a:xfrm>
          <a:off x="0" y="0"/>
          <a:ext cx="0" cy="0"/>
          <a:chOff x="0" y="0"/>
          <a:chExt cx="0" cy="0"/>
        </a:xfrm>
      </p:grpSpPr>
      <p:grpSp>
        <p:nvGrpSpPr>
          <p:cNvPr id="81" name="Google Shape;81;p11"/>
          <p:cNvGrpSpPr/>
          <p:nvPr/>
        </p:nvGrpSpPr>
        <p:grpSpPr>
          <a:xfrm>
            <a:off x="-13177" y="3583361"/>
            <a:ext cx="9157393" cy="1560137"/>
            <a:chOff x="187960" y="1453515"/>
            <a:chExt cx="3861435" cy="1568450"/>
          </a:xfrm>
        </p:grpSpPr>
        <p:sp>
          <p:nvSpPr>
            <p:cNvPr id="82" name="Google Shape;82;p11"/>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83" name="Google Shape;83;p11"/>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84" name="Google Shape;84;p11"/>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85" name="Google Shape;85;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7850" y="517525"/>
            <a:ext cx="6034500" cy="7443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1pPr>
            <a:lvl2pPr lvl="1"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2pPr>
            <a:lvl3pPr lvl="2"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3pPr>
            <a:lvl4pPr lvl="3"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4pPr>
            <a:lvl5pPr lvl="4"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5pPr>
            <a:lvl6pPr lvl="5"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6pPr>
            <a:lvl7pPr lvl="6"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7pPr>
            <a:lvl8pPr lvl="7"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8pPr>
            <a:lvl9pPr lvl="8"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9pPr>
          </a:lstStyle>
          <a:p>
            <a:endParaRPr/>
          </a:p>
        </p:txBody>
      </p:sp>
      <p:sp>
        <p:nvSpPr>
          <p:cNvPr id="7" name="Google Shape;7;p1"/>
          <p:cNvSpPr txBox="1">
            <a:spLocks noGrp="1"/>
          </p:cNvSpPr>
          <p:nvPr>
            <p:ph type="body" idx="1"/>
          </p:nvPr>
        </p:nvSpPr>
        <p:spPr>
          <a:xfrm>
            <a:off x="737850" y="1475700"/>
            <a:ext cx="6034500" cy="30432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1pPr>
            <a:lvl2pPr marL="914400" lvl="1"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2pPr>
            <a:lvl3pPr marL="1371600" lvl="2"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3pPr>
            <a:lvl4pPr marL="1828800" lvl="3"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4pPr>
            <a:lvl5pPr marL="2286000" lvl="4"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5pPr>
            <a:lvl6pPr marL="2743200" lvl="5"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6pPr>
            <a:lvl7pPr marL="3200400" lvl="6"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7pPr>
            <a:lvl8pPr marL="3657600" lvl="7"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8pPr>
            <a:lvl9pPr marL="4114800" lvl="8"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lt1"/>
                </a:solidFill>
                <a:latin typeface="Lato Light"/>
                <a:ea typeface="Lato Light"/>
                <a:cs typeface="Lato Light"/>
                <a:sym typeface="Lato Light"/>
              </a:defRPr>
            </a:lvl1pPr>
            <a:lvl2pPr lvl="1" algn="r" rtl="0">
              <a:buNone/>
              <a:defRPr sz="1300">
                <a:solidFill>
                  <a:schemeClr val="lt1"/>
                </a:solidFill>
                <a:latin typeface="Lato Light"/>
                <a:ea typeface="Lato Light"/>
                <a:cs typeface="Lato Light"/>
                <a:sym typeface="Lato Light"/>
              </a:defRPr>
            </a:lvl2pPr>
            <a:lvl3pPr lvl="2" algn="r" rtl="0">
              <a:buNone/>
              <a:defRPr sz="1300">
                <a:solidFill>
                  <a:schemeClr val="lt1"/>
                </a:solidFill>
                <a:latin typeface="Lato Light"/>
                <a:ea typeface="Lato Light"/>
                <a:cs typeface="Lato Light"/>
                <a:sym typeface="Lato Light"/>
              </a:defRPr>
            </a:lvl3pPr>
            <a:lvl4pPr lvl="3" algn="r" rtl="0">
              <a:buNone/>
              <a:defRPr sz="1300">
                <a:solidFill>
                  <a:schemeClr val="lt1"/>
                </a:solidFill>
                <a:latin typeface="Lato Light"/>
                <a:ea typeface="Lato Light"/>
                <a:cs typeface="Lato Light"/>
                <a:sym typeface="Lato Light"/>
              </a:defRPr>
            </a:lvl4pPr>
            <a:lvl5pPr lvl="4" algn="r" rtl="0">
              <a:buNone/>
              <a:defRPr sz="1300">
                <a:solidFill>
                  <a:schemeClr val="lt1"/>
                </a:solidFill>
                <a:latin typeface="Lato Light"/>
                <a:ea typeface="Lato Light"/>
                <a:cs typeface="Lato Light"/>
                <a:sym typeface="Lato Light"/>
              </a:defRPr>
            </a:lvl5pPr>
            <a:lvl6pPr lvl="5" algn="r" rtl="0">
              <a:buNone/>
              <a:defRPr sz="1300">
                <a:solidFill>
                  <a:schemeClr val="lt1"/>
                </a:solidFill>
                <a:latin typeface="Lato Light"/>
                <a:ea typeface="Lato Light"/>
                <a:cs typeface="Lato Light"/>
                <a:sym typeface="Lato Light"/>
              </a:defRPr>
            </a:lvl6pPr>
            <a:lvl7pPr lvl="6" algn="r" rtl="0">
              <a:buNone/>
              <a:defRPr sz="1300">
                <a:solidFill>
                  <a:schemeClr val="lt1"/>
                </a:solidFill>
                <a:latin typeface="Lato Light"/>
                <a:ea typeface="Lato Light"/>
                <a:cs typeface="Lato Light"/>
                <a:sym typeface="Lato Light"/>
              </a:defRPr>
            </a:lvl7pPr>
            <a:lvl8pPr lvl="7" algn="r" rtl="0">
              <a:buNone/>
              <a:defRPr sz="1300">
                <a:solidFill>
                  <a:schemeClr val="lt1"/>
                </a:solidFill>
                <a:latin typeface="Lato Light"/>
                <a:ea typeface="Lato Light"/>
                <a:cs typeface="Lato Light"/>
                <a:sym typeface="Lato Light"/>
              </a:defRPr>
            </a:lvl8pPr>
            <a:lvl9pPr lvl="8" algn="r" rtl="0">
              <a:buNone/>
              <a:defRPr sz="1300">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7.GIF"/><Relationship Id="rId5" Type="http://schemas.openxmlformats.org/officeDocument/2006/relationships/image" Target="../media/image16.GIF"/><Relationship Id="rId4" Type="http://schemas.openxmlformats.org/officeDocument/2006/relationships/image" Target="../media/image15.GI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maniappan.blogspot.com/"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ERS-HCL/Serverless-UrlShortner"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POC 2020</a:t>
            </a:r>
            <a:endParaRPr dirty="0"/>
          </a:p>
        </p:txBody>
      </p:sp>
    </p:spTree>
    <p:extLst>
      <p:ext uri="{BB962C8B-B14F-4D97-AF65-F5344CB8AC3E}">
        <p14:creationId xmlns:p14="http://schemas.microsoft.com/office/powerpoint/2010/main" val="560878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9" name="Google Shape;11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5" name="Picture 4">
            <a:extLst>
              <a:ext uri="{FF2B5EF4-FFF2-40B4-BE49-F238E27FC236}">
                <a16:creationId xmlns:a16="http://schemas.microsoft.com/office/drawing/2014/main" id="{88C05593-8232-480D-8BBC-0686CD9DE8CE}"/>
              </a:ext>
            </a:extLst>
          </p:cNvPr>
          <p:cNvPicPr>
            <a:picLocks noChangeAspect="1"/>
          </p:cNvPicPr>
          <p:nvPr/>
        </p:nvPicPr>
        <p:blipFill>
          <a:blip r:embed="rId3"/>
          <a:stretch>
            <a:fillRect/>
          </a:stretch>
        </p:blipFill>
        <p:spPr>
          <a:xfrm>
            <a:off x="3409839" y="88313"/>
            <a:ext cx="5086734" cy="4966874"/>
          </a:xfrm>
          <a:prstGeom prst="rect">
            <a:avLst/>
          </a:prstGeom>
        </p:spPr>
      </p:pic>
      <p:sp>
        <p:nvSpPr>
          <p:cNvPr id="8" name="Google Shape;96;p13">
            <a:extLst>
              <a:ext uri="{FF2B5EF4-FFF2-40B4-BE49-F238E27FC236}">
                <a16:creationId xmlns:a16="http://schemas.microsoft.com/office/drawing/2014/main" id="{9C727F29-DF56-4CE1-A3F7-23AF45030FD0}"/>
              </a:ext>
            </a:extLst>
          </p:cNvPr>
          <p:cNvSpPr txBox="1">
            <a:spLocks/>
          </p:cNvSpPr>
          <p:nvPr/>
        </p:nvSpPr>
        <p:spPr>
          <a:xfrm>
            <a:off x="224959" y="462946"/>
            <a:ext cx="2891700" cy="42176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Level 2: Container diagram</a:t>
            </a:r>
          </a:p>
          <a:p>
            <a:pPr algn="just">
              <a:spcBef>
                <a:spcPts val="600"/>
              </a:spcBef>
            </a:pPr>
            <a:r>
              <a:rPr lang="en-US" sz="1200" dirty="0"/>
              <a:t>Container diagram shows the high-level shape of the software architecture and how responsibilities are distributed across it. It also shows the major technology choices and how the containers communicate with one another. It's a simple, high-level technology focused diagram that is useful for software developers and support/operations </a:t>
            </a:r>
            <a:endParaRPr lang="en-US" sz="1200" b="1" dirty="0"/>
          </a:p>
        </p:txBody>
      </p:sp>
    </p:spTree>
    <p:extLst>
      <p:ext uri="{BB962C8B-B14F-4D97-AF65-F5344CB8AC3E}">
        <p14:creationId xmlns:p14="http://schemas.microsoft.com/office/powerpoint/2010/main" val="2895506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9" name="Google Shape;11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8" name="Google Shape;96;p13">
            <a:extLst>
              <a:ext uri="{FF2B5EF4-FFF2-40B4-BE49-F238E27FC236}">
                <a16:creationId xmlns:a16="http://schemas.microsoft.com/office/drawing/2014/main" id="{9C727F29-DF56-4CE1-A3F7-23AF45030FD0}"/>
              </a:ext>
            </a:extLst>
          </p:cNvPr>
          <p:cNvSpPr txBox="1">
            <a:spLocks/>
          </p:cNvSpPr>
          <p:nvPr/>
        </p:nvSpPr>
        <p:spPr>
          <a:xfrm>
            <a:off x="224959" y="462946"/>
            <a:ext cx="2891700" cy="42176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Level 3: Component diagram</a:t>
            </a:r>
          </a:p>
          <a:p>
            <a:endParaRPr lang="en-US" b="1" dirty="0"/>
          </a:p>
          <a:p>
            <a:pPr algn="just"/>
            <a:r>
              <a:rPr lang="en-US" sz="1200" dirty="0"/>
              <a:t>The Component diagram shows how a container is made up of a number of "components", what each of those components are, their responsibilities and the technology/implementation details.</a:t>
            </a:r>
            <a:endParaRPr lang="en-US" sz="1200" b="1" dirty="0"/>
          </a:p>
        </p:txBody>
      </p:sp>
    </p:spTree>
    <p:extLst>
      <p:ext uri="{BB962C8B-B14F-4D97-AF65-F5344CB8AC3E}">
        <p14:creationId xmlns:p14="http://schemas.microsoft.com/office/powerpoint/2010/main" val="921528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9" name="Google Shape;11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8" name="Google Shape;96;p13">
            <a:extLst>
              <a:ext uri="{FF2B5EF4-FFF2-40B4-BE49-F238E27FC236}">
                <a16:creationId xmlns:a16="http://schemas.microsoft.com/office/drawing/2014/main" id="{9C727F29-DF56-4CE1-A3F7-23AF45030FD0}"/>
              </a:ext>
            </a:extLst>
          </p:cNvPr>
          <p:cNvSpPr txBox="1">
            <a:spLocks/>
          </p:cNvSpPr>
          <p:nvPr/>
        </p:nvSpPr>
        <p:spPr>
          <a:xfrm>
            <a:off x="224959" y="462946"/>
            <a:ext cx="2891700" cy="42176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Level 4: Code</a:t>
            </a:r>
          </a:p>
          <a:p>
            <a:endParaRPr lang="en-US" b="1" dirty="0"/>
          </a:p>
          <a:p>
            <a:pPr algn="just"/>
            <a:r>
              <a:rPr lang="en-US" sz="1200" dirty="0"/>
              <a:t>This is an optional level of detail and is often available on-demand from tooling such as IDEs. Ideally this diagram</a:t>
            </a:r>
            <a:endParaRPr lang="en-US" sz="1200" b="1" dirty="0"/>
          </a:p>
        </p:txBody>
      </p:sp>
      <p:pic>
        <p:nvPicPr>
          <p:cNvPr id="2" name="Picture 1">
            <a:extLst>
              <a:ext uri="{FF2B5EF4-FFF2-40B4-BE49-F238E27FC236}">
                <a16:creationId xmlns:a16="http://schemas.microsoft.com/office/drawing/2014/main" id="{B787F404-AA7E-49DE-AAFD-515CFACE5A9A}"/>
              </a:ext>
            </a:extLst>
          </p:cNvPr>
          <p:cNvPicPr>
            <a:picLocks noChangeAspect="1"/>
          </p:cNvPicPr>
          <p:nvPr/>
        </p:nvPicPr>
        <p:blipFill>
          <a:blip r:embed="rId3"/>
          <a:stretch>
            <a:fillRect/>
          </a:stretch>
        </p:blipFill>
        <p:spPr>
          <a:xfrm>
            <a:off x="3183713" y="146126"/>
            <a:ext cx="4445185" cy="4976308"/>
          </a:xfrm>
          <a:prstGeom prst="rect">
            <a:avLst/>
          </a:prstGeom>
        </p:spPr>
      </p:pic>
    </p:spTree>
    <p:extLst>
      <p:ext uri="{BB962C8B-B14F-4D97-AF65-F5344CB8AC3E}">
        <p14:creationId xmlns:p14="http://schemas.microsoft.com/office/powerpoint/2010/main" val="2268747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Code Walkthrough and Demo</a:t>
            </a:r>
            <a:endParaRPr dirty="0"/>
          </a:p>
        </p:txBody>
      </p:sp>
      <p:sp>
        <p:nvSpPr>
          <p:cNvPr id="126" name="Google Shape;126;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6" name="Picture 5">
            <a:extLst>
              <a:ext uri="{FF2B5EF4-FFF2-40B4-BE49-F238E27FC236}">
                <a16:creationId xmlns:a16="http://schemas.microsoft.com/office/drawing/2014/main" id="{026F66C8-79B8-43D8-BBE0-48A0638C5277}"/>
              </a:ext>
            </a:extLst>
          </p:cNvPr>
          <p:cNvPicPr>
            <a:picLocks noChangeAspect="1"/>
          </p:cNvPicPr>
          <p:nvPr/>
        </p:nvPicPr>
        <p:blipFill>
          <a:blip r:embed="rId3"/>
          <a:stretch>
            <a:fillRect/>
          </a:stretch>
        </p:blipFill>
        <p:spPr>
          <a:xfrm>
            <a:off x="737851" y="1964900"/>
            <a:ext cx="6490582" cy="2828925"/>
          </a:xfrm>
          <a:prstGeom prst="rect">
            <a:avLst/>
          </a:prstGeom>
        </p:spPr>
      </p:pic>
      <p:sp>
        <p:nvSpPr>
          <p:cNvPr id="7" name="Rectangle 6">
            <a:extLst>
              <a:ext uri="{FF2B5EF4-FFF2-40B4-BE49-F238E27FC236}">
                <a16:creationId xmlns:a16="http://schemas.microsoft.com/office/drawing/2014/main" id="{F85D2669-3A6C-49FB-BFC5-30AE4A092C06}"/>
              </a:ext>
            </a:extLst>
          </p:cNvPr>
          <p:cNvSpPr/>
          <p:nvPr/>
        </p:nvSpPr>
        <p:spPr>
          <a:xfrm>
            <a:off x="737850" y="1489507"/>
            <a:ext cx="1087157" cy="307777"/>
          </a:xfrm>
          <a:prstGeom prst="rect">
            <a:avLst/>
          </a:prstGeom>
        </p:spPr>
        <p:txBody>
          <a:bodyPr wrap="none">
            <a:spAutoFit/>
          </a:bodyPr>
          <a:lstStyle/>
          <a:p>
            <a:r>
              <a:rPr lang="en-US" b="1" dirty="0"/>
              <a:t>Input Json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97E65929-02C9-4AB4-9938-E4916C7E3592}"/>
              </a:ext>
            </a:extLst>
          </p:cNvPr>
          <p:cNvCxnSpPr/>
          <p:nvPr/>
        </p:nvCxnSpPr>
        <p:spPr>
          <a:xfrm>
            <a:off x="1148006" y="2255002"/>
            <a:ext cx="1481728" cy="0"/>
          </a:xfrm>
          <a:prstGeom prst="straightConnector1">
            <a:avLst/>
          </a:prstGeom>
          <a:ln>
            <a:solidFill>
              <a:srgbClr val="00B050">
                <a:alpha val="17000"/>
              </a:srgb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54" name="Google Shape;154;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12" name="Google Shape;482;p37">
            <a:extLst>
              <a:ext uri="{FF2B5EF4-FFF2-40B4-BE49-F238E27FC236}">
                <a16:creationId xmlns:a16="http://schemas.microsoft.com/office/drawing/2014/main" id="{03F3A3EF-CD2B-4541-BDE7-D385FD20F098}"/>
              </a:ext>
            </a:extLst>
          </p:cNvPr>
          <p:cNvSpPr/>
          <p:nvPr/>
        </p:nvSpPr>
        <p:spPr>
          <a:xfrm>
            <a:off x="586581" y="1938255"/>
            <a:ext cx="674892" cy="633495"/>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Arrow: Right 8">
            <a:extLst>
              <a:ext uri="{FF2B5EF4-FFF2-40B4-BE49-F238E27FC236}">
                <a16:creationId xmlns:a16="http://schemas.microsoft.com/office/drawing/2014/main" id="{FF281B17-A323-4920-A0DB-F1566C17ABB9}"/>
              </a:ext>
            </a:extLst>
          </p:cNvPr>
          <p:cNvSpPr/>
          <p:nvPr/>
        </p:nvSpPr>
        <p:spPr>
          <a:xfrm>
            <a:off x="1261473" y="2232142"/>
            <a:ext cx="146838" cy="4571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6935B4A-38B0-45F9-913C-824D54626989}"/>
              </a:ext>
            </a:extLst>
          </p:cNvPr>
          <p:cNvSpPr/>
          <p:nvPr/>
        </p:nvSpPr>
        <p:spPr>
          <a:xfrm>
            <a:off x="2629734" y="1541798"/>
            <a:ext cx="1541799" cy="1608543"/>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5EB976B-1D9F-43AA-A605-5DB48086E61C}"/>
              </a:ext>
            </a:extLst>
          </p:cNvPr>
          <p:cNvPicPr>
            <a:picLocks noChangeAspect="1"/>
          </p:cNvPicPr>
          <p:nvPr/>
        </p:nvPicPr>
        <p:blipFill>
          <a:blip r:embed="rId3"/>
          <a:stretch>
            <a:fillRect/>
          </a:stretch>
        </p:blipFill>
        <p:spPr>
          <a:xfrm>
            <a:off x="4973413" y="1950201"/>
            <a:ext cx="541391" cy="541391"/>
          </a:xfrm>
          <a:prstGeom prst="rect">
            <a:avLst/>
          </a:prstGeom>
        </p:spPr>
      </p:pic>
      <p:pic>
        <p:nvPicPr>
          <p:cNvPr id="5" name="Picture 4">
            <a:extLst>
              <a:ext uri="{FF2B5EF4-FFF2-40B4-BE49-F238E27FC236}">
                <a16:creationId xmlns:a16="http://schemas.microsoft.com/office/drawing/2014/main" id="{1A77BED1-C88C-42BF-B08F-97B154705007}"/>
              </a:ext>
            </a:extLst>
          </p:cNvPr>
          <p:cNvPicPr>
            <a:picLocks noChangeAspect="1"/>
          </p:cNvPicPr>
          <p:nvPr/>
        </p:nvPicPr>
        <p:blipFill>
          <a:blip r:embed="rId4"/>
          <a:stretch>
            <a:fillRect/>
          </a:stretch>
        </p:blipFill>
        <p:spPr>
          <a:xfrm>
            <a:off x="6197357" y="82115"/>
            <a:ext cx="800934" cy="800934"/>
          </a:xfrm>
          <a:prstGeom prst="rect">
            <a:avLst/>
          </a:prstGeom>
        </p:spPr>
      </p:pic>
      <p:pic>
        <p:nvPicPr>
          <p:cNvPr id="11" name="Graphic 10">
            <a:extLst>
              <a:ext uri="{FF2B5EF4-FFF2-40B4-BE49-F238E27FC236}">
                <a16:creationId xmlns:a16="http://schemas.microsoft.com/office/drawing/2014/main" id="{3183E00B-43BD-47D4-ACC5-66645D81E2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83349" y="1973060"/>
            <a:ext cx="609600" cy="609600"/>
          </a:xfrm>
          <a:prstGeom prst="rect">
            <a:avLst/>
          </a:prstGeom>
        </p:spPr>
      </p:pic>
      <p:pic>
        <p:nvPicPr>
          <p:cNvPr id="15" name="Graphic 14">
            <a:extLst>
              <a:ext uri="{FF2B5EF4-FFF2-40B4-BE49-F238E27FC236}">
                <a16:creationId xmlns:a16="http://schemas.microsoft.com/office/drawing/2014/main" id="{1C677BBF-04C8-48DF-90E4-FB8A8767FEC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98036" y="208969"/>
            <a:ext cx="963552" cy="591184"/>
          </a:xfrm>
          <a:prstGeom prst="rect">
            <a:avLst/>
          </a:prstGeom>
        </p:spPr>
      </p:pic>
      <p:sp>
        <p:nvSpPr>
          <p:cNvPr id="17" name="Rectangle: Rounded Corners 16">
            <a:extLst>
              <a:ext uri="{FF2B5EF4-FFF2-40B4-BE49-F238E27FC236}">
                <a16:creationId xmlns:a16="http://schemas.microsoft.com/office/drawing/2014/main" id="{1E35779C-3F1E-411A-9867-1D9D8F7471AB}"/>
              </a:ext>
            </a:extLst>
          </p:cNvPr>
          <p:cNvSpPr/>
          <p:nvPr/>
        </p:nvSpPr>
        <p:spPr>
          <a:xfrm>
            <a:off x="5996389" y="1473589"/>
            <a:ext cx="1001902" cy="160854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009CF270-FD93-4209-9E5F-7552AFEC7C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10279" y="1881992"/>
            <a:ext cx="609600" cy="609600"/>
          </a:xfrm>
          <a:prstGeom prst="rect">
            <a:avLst/>
          </a:prstGeom>
        </p:spPr>
      </p:pic>
      <p:sp>
        <p:nvSpPr>
          <p:cNvPr id="24" name="Arrow: Right 23">
            <a:extLst>
              <a:ext uri="{FF2B5EF4-FFF2-40B4-BE49-F238E27FC236}">
                <a16:creationId xmlns:a16="http://schemas.microsoft.com/office/drawing/2014/main" id="{920D433F-0952-4813-833B-DF9F07521874}"/>
              </a:ext>
            </a:extLst>
          </p:cNvPr>
          <p:cNvSpPr/>
          <p:nvPr/>
        </p:nvSpPr>
        <p:spPr>
          <a:xfrm rot="16200000">
            <a:off x="3292157" y="1450729"/>
            <a:ext cx="12959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1ED51CB0-DB29-4426-988D-6C3123550E6E}"/>
              </a:ext>
            </a:extLst>
          </p:cNvPr>
          <p:cNvCxnSpPr>
            <a:cxnSpLocks/>
          </p:cNvCxnSpPr>
          <p:nvPr/>
        </p:nvCxnSpPr>
        <p:spPr>
          <a:xfrm flipV="1">
            <a:off x="3356952" y="843333"/>
            <a:ext cx="0" cy="749696"/>
          </a:xfrm>
          <a:prstGeom prst="straightConnector1">
            <a:avLst/>
          </a:prstGeom>
          <a:ln>
            <a:solidFill>
              <a:schemeClr val="accent1">
                <a:shade val="95000"/>
                <a:satMod val="105000"/>
                <a:alpha val="9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B353D82-E084-442D-986A-025ED3A57A02}"/>
              </a:ext>
            </a:extLst>
          </p:cNvPr>
          <p:cNvCxnSpPr>
            <a:cxnSpLocks/>
            <a:endCxn id="3" idx="1"/>
          </p:cNvCxnSpPr>
          <p:nvPr/>
        </p:nvCxnSpPr>
        <p:spPr>
          <a:xfrm>
            <a:off x="4163913" y="2220897"/>
            <a:ext cx="809500" cy="0"/>
          </a:xfrm>
          <a:prstGeom prst="straightConnector1">
            <a:avLst/>
          </a:prstGeom>
          <a:ln>
            <a:solidFill>
              <a:schemeClr val="accent1">
                <a:shade val="95000"/>
                <a:satMod val="105000"/>
                <a:alpha val="28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7" name="Arrow: Right 36">
            <a:extLst>
              <a:ext uri="{FF2B5EF4-FFF2-40B4-BE49-F238E27FC236}">
                <a16:creationId xmlns:a16="http://schemas.microsoft.com/office/drawing/2014/main" id="{0A3D4D83-1E23-447B-A9C0-78DEA56427A5}"/>
              </a:ext>
            </a:extLst>
          </p:cNvPr>
          <p:cNvSpPr/>
          <p:nvPr/>
        </p:nvSpPr>
        <p:spPr>
          <a:xfrm>
            <a:off x="4202430" y="2198042"/>
            <a:ext cx="83820" cy="56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3EA7CFBE-7230-4E68-B341-F2F019475EB5}"/>
              </a:ext>
            </a:extLst>
          </p:cNvPr>
          <p:cNvSpPr/>
          <p:nvPr/>
        </p:nvSpPr>
        <p:spPr>
          <a:xfrm>
            <a:off x="5446641" y="2212569"/>
            <a:ext cx="12959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47B0E3A9-07CE-4B06-BF4A-09D23EC4C882}"/>
              </a:ext>
            </a:extLst>
          </p:cNvPr>
          <p:cNvCxnSpPr>
            <a:cxnSpLocks/>
          </p:cNvCxnSpPr>
          <p:nvPr/>
        </p:nvCxnSpPr>
        <p:spPr>
          <a:xfrm flipV="1">
            <a:off x="5462434" y="2232142"/>
            <a:ext cx="492285" cy="13231"/>
          </a:xfrm>
          <a:prstGeom prst="straightConnector1">
            <a:avLst/>
          </a:prstGeom>
          <a:ln>
            <a:solidFill>
              <a:schemeClr val="accent1">
                <a:shade val="95000"/>
                <a:satMod val="105000"/>
                <a:alpha val="26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47" name="Graphic 46">
            <a:extLst>
              <a:ext uri="{FF2B5EF4-FFF2-40B4-BE49-F238E27FC236}">
                <a16:creationId xmlns:a16="http://schemas.microsoft.com/office/drawing/2014/main" id="{AE3B5B0A-E3FC-4A50-835F-C1AF1026CBD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95994" y="1736593"/>
            <a:ext cx="733932" cy="949795"/>
          </a:xfrm>
          <a:prstGeom prst="rect">
            <a:avLst/>
          </a:prstGeom>
        </p:spPr>
      </p:pic>
      <p:cxnSp>
        <p:nvCxnSpPr>
          <p:cNvPr id="49" name="Straight Arrow Connector 48">
            <a:extLst>
              <a:ext uri="{FF2B5EF4-FFF2-40B4-BE49-F238E27FC236}">
                <a16:creationId xmlns:a16="http://schemas.microsoft.com/office/drawing/2014/main" id="{A4C70169-4514-4C27-8364-BAD3B6763556}"/>
              </a:ext>
            </a:extLst>
          </p:cNvPr>
          <p:cNvCxnSpPr>
            <a:cxnSpLocks/>
            <a:endCxn id="47" idx="1"/>
          </p:cNvCxnSpPr>
          <p:nvPr/>
        </p:nvCxnSpPr>
        <p:spPr>
          <a:xfrm>
            <a:off x="7033769" y="2211490"/>
            <a:ext cx="962225" cy="1"/>
          </a:xfrm>
          <a:prstGeom prst="straightConnector1">
            <a:avLst/>
          </a:prstGeom>
          <a:ln>
            <a:solidFill>
              <a:schemeClr val="accent1">
                <a:shade val="95000"/>
                <a:satMod val="105000"/>
                <a:alpha val="12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0701C00-02B1-4894-9AAF-0976AD4F9191}"/>
              </a:ext>
            </a:extLst>
          </p:cNvPr>
          <p:cNvSpPr txBox="1"/>
          <p:nvPr/>
        </p:nvSpPr>
        <p:spPr>
          <a:xfrm>
            <a:off x="586581" y="2582660"/>
            <a:ext cx="589935" cy="215444"/>
          </a:xfrm>
          <a:prstGeom prst="rect">
            <a:avLst/>
          </a:prstGeom>
          <a:noFill/>
        </p:spPr>
        <p:txBody>
          <a:bodyPr wrap="square" rtlCol="0">
            <a:spAutoFit/>
          </a:bodyPr>
          <a:lstStyle/>
          <a:p>
            <a:r>
              <a:rPr lang="en-US" sz="800" dirty="0"/>
              <a:t>User</a:t>
            </a:r>
          </a:p>
        </p:txBody>
      </p:sp>
      <p:sp>
        <p:nvSpPr>
          <p:cNvPr id="55" name="TextBox 54">
            <a:extLst>
              <a:ext uri="{FF2B5EF4-FFF2-40B4-BE49-F238E27FC236}">
                <a16:creationId xmlns:a16="http://schemas.microsoft.com/office/drawing/2014/main" id="{9A8E797F-730A-481F-9AF3-CCDDAB4C1F9F}"/>
              </a:ext>
            </a:extLst>
          </p:cNvPr>
          <p:cNvSpPr txBox="1"/>
          <p:nvPr/>
        </p:nvSpPr>
        <p:spPr>
          <a:xfrm>
            <a:off x="2779109" y="3168305"/>
            <a:ext cx="1201406" cy="215444"/>
          </a:xfrm>
          <a:prstGeom prst="rect">
            <a:avLst/>
          </a:prstGeom>
          <a:noFill/>
        </p:spPr>
        <p:txBody>
          <a:bodyPr wrap="square" rtlCol="0">
            <a:spAutoFit/>
          </a:bodyPr>
          <a:lstStyle/>
          <a:p>
            <a:pPr algn="ctr"/>
            <a:r>
              <a:rPr lang="en-US" sz="800" dirty="0"/>
              <a:t>Registration Service</a:t>
            </a:r>
          </a:p>
        </p:txBody>
      </p:sp>
      <p:sp>
        <p:nvSpPr>
          <p:cNvPr id="56" name="TextBox 55">
            <a:extLst>
              <a:ext uri="{FF2B5EF4-FFF2-40B4-BE49-F238E27FC236}">
                <a16:creationId xmlns:a16="http://schemas.microsoft.com/office/drawing/2014/main" id="{0ABECED7-E437-40C6-8869-8833388DD836}"/>
              </a:ext>
            </a:extLst>
          </p:cNvPr>
          <p:cNvSpPr txBox="1"/>
          <p:nvPr/>
        </p:nvSpPr>
        <p:spPr>
          <a:xfrm>
            <a:off x="2733389" y="29431"/>
            <a:ext cx="1201406" cy="246221"/>
          </a:xfrm>
          <a:prstGeom prst="rect">
            <a:avLst/>
          </a:prstGeom>
          <a:noFill/>
        </p:spPr>
        <p:txBody>
          <a:bodyPr wrap="square" rtlCol="0">
            <a:spAutoFit/>
          </a:bodyPr>
          <a:lstStyle/>
          <a:p>
            <a:pPr algn="ctr"/>
            <a:r>
              <a:rPr lang="en-US" sz="1000" dirty="0"/>
              <a:t>Registration Db</a:t>
            </a:r>
          </a:p>
        </p:txBody>
      </p:sp>
      <p:sp>
        <p:nvSpPr>
          <p:cNvPr id="57" name="TextBox 56">
            <a:extLst>
              <a:ext uri="{FF2B5EF4-FFF2-40B4-BE49-F238E27FC236}">
                <a16:creationId xmlns:a16="http://schemas.microsoft.com/office/drawing/2014/main" id="{96F44611-14BD-4137-859C-DE614E0FBCB2}"/>
              </a:ext>
            </a:extLst>
          </p:cNvPr>
          <p:cNvSpPr txBox="1"/>
          <p:nvPr/>
        </p:nvSpPr>
        <p:spPr>
          <a:xfrm>
            <a:off x="5838948" y="3137528"/>
            <a:ext cx="1307638" cy="215444"/>
          </a:xfrm>
          <a:prstGeom prst="rect">
            <a:avLst/>
          </a:prstGeom>
          <a:noFill/>
        </p:spPr>
        <p:txBody>
          <a:bodyPr wrap="square" rtlCol="0">
            <a:spAutoFit/>
          </a:bodyPr>
          <a:lstStyle/>
          <a:p>
            <a:pPr algn="ctr"/>
            <a:r>
              <a:rPr lang="en-US" sz="800" dirty="0"/>
              <a:t>Notification System</a:t>
            </a:r>
          </a:p>
        </p:txBody>
      </p:sp>
      <p:sp>
        <p:nvSpPr>
          <p:cNvPr id="58" name="TextBox 57">
            <a:extLst>
              <a:ext uri="{FF2B5EF4-FFF2-40B4-BE49-F238E27FC236}">
                <a16:creationId xmlns:a16="http://schemas.microsoft.com/office/drawing/2014/main" id="{6DC7C9F7-1223-454C-A3FC-5A10897358E4}"/>
              </a:ext>
            </a:extLst>
          </p:cNvPr>
          <p:cNvSpPr txBox="1"/>
          <p:nvPr/>
        </p:nvSpPr>
        <p:spPr>
          <a:xfrm>
            <a:off x="7762257" y="2679355"/>
            <a:ext cx="1201406" cy="215444"/>
          </a:xfrm>
          <a:prstGeom prst="rect">
            <a:avLst/>
          </a:prstGeom>
          <a:noFill/>
        </p:spPr>
        <p:txBody>
          <a:bodyPr wrap="square" rtlCol="0">
            <a:spAutoFit/>
          </a:bodyPr>
          <a:lstStyle/>
          <a:p>
            <a:pPr algn="ctr"/>
            <a:r>
              <a:rPr lang="en-US" sz="800" dirty="0" err="1"/>
              <a:t>Sendgrid</a:t>
            </a:r>
            <a:r>
              <a:rPr lang="en-US" sz="800" dirty="0"/>
              <a:t> Email</a:t>
            </a:r>
          </a:p>
        </p:txBody>
      </p:sp>
      <p:sp>
        <p:nvSpPr>
          <p:cNvPr id="59" name="TextBox 58">
            <a:extLst>
              <a:ext uri="{FF2B5EF4-FFF2-40B4-BE49-F238E27FC236}">
                <a16:creationId xmlns:a16="http://schemas.microsoft.com/office/drawing/2014/main" id="{5DEA0B0D-DF9E-4406-9DE2-077B028C8432}"/>
              </a:ext>
            </a:extLst>
          </p:cNvPr>
          <p:cNvSpPr txBox="1"/>
          <p:nvPr/>
        </p:nvSpPr>
        <p:spPr>
          <a:xfrm>
            <a:off x="6057208" y="0"/>
            <a:ext cx="1201406" cy="246221"/>
          </a:xfrm>
          <a:prstGeom prst="rect">
            <a:avLst/>
          </a:prstGeom>
          <a:noFill/>
        </p:spPr>
        <p:txBody>
          <a:bodyPr wrap="square" rtlCol="0">
            <a:spAutoFit/>
          </a:bodyPr>
          <a:lstStyle/>
          <a:p>
            <a:pPr algn="ctr"/>
            <a:r>
              <a:rPr lang="en-US" sz="1000" dirty="0"/>
              <a:t>Email Templates</a:t>
            </a:r>
          </a:p>
        </p:txBody>
      </p:sp>
      <p:sp>
        <p:nvSpPr>
          <p:cNvPr id="62" name="TextBox 61">
            <a:extLst>
              <a:ext uri="{FF2B5EF4-FFF2-40B4-BE49-F238E27FC236}">
                <a16:creationId xmlns:a16="http://schemas.microsoft.com/office/drawing/2014/main" id="{174B9AEB-97B4-4624-A935-C342AFAE4D58}"/>
              </a:ext>
            </a:extLst>
          </p:cNvPr>
          <p:cNvSpPr txBox="1"/>
          <p:nvPr/>
        </p:nvSpPr>
        <p:spPr>
          <a:xfrm>
            <a:off x="4673351" y="2433134"/>
            <a:ext cx="1201406" cy="215444"/>
          </a:xfrm>
          <a:prstGeom prst="rect">
            <a:avLst/>
          </a:prstGeom>
          <a:noFill/>
        </p:spPr>
        <p:txBody>
          <a:bodyPr wrap="square" rtlCol="0">
            <a:spAutoFit/>
          </a:bodyPr>
          <a:lstStyle/>
          <a:p>
            <a:pPr algn="ctr"/>
            <a:r>
              <a:rPr lang="en-US" sz="800" dirty="0"/>
              <a:t>Message Queue</a:t>
            </a:r>
          </a:p>
        </p:txBody>
      </p:sp>
      <p:cxnSp>
        <p:nvCxnSpPr>
          <p:cNvPr id="63" name="Straight Arrow Connector 62">
            <a:extLst>
              <a:ext uri="{FF2B5EF4-FFF2-40B4-BE49-F238E27FC236}">
                <a16:creationId xmlns:a16="http://schemas.microsoft.com/office/drawing/2014/main" id="{F862889D-541E-427B-B349-9A4123581099}"/>
              </a:ext>
            </a:extLst>
          </p:cNvPr>
          <p:cNvCxnSpPr>
            <a:cxnSpLocks/>
          </p:cNvCxnSpPr>
          <p:nvPr/>
        </p:nvCxnSpPr>
        <p:spPr>
          <a:xfrm>
            <a:off x="6592857" y="723891"/>
            <a:ext cx="0" cy="749697"/>
          </a:xfrm>
          <a:prstGeom prst="straightConnector1">
            <a:avLst/>
          </a:prstGeom>
          <a:ln>
            <a:solidFill>
              <a:schemeClr val="accent1">
                <a:shade val="95000"/>
                <a:satMod val="105000"/>
                <a:alpha val="18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8" name="Arrow: Right 127">
            <a:extLst>
              <a:ext uri="{FF2B5EF4-FFF2-40B4-BE49-F238E27FC236}">
                <a16:creationId xmlns:a16="http://schemas.microsoft.com/office/drawing/2014/main" id="{012435F6-A618-4AAE-A815-5DC6B4BF86C2}"/>
              </a:ext>
            </a:extLst>
          </p:cNvPr>
          <p:cNvSpPr/>
          <p:nvPr/>
        </p:nvSpPr>
        <p:spPr>
          <a:xfrm rot="5400000">
            <a:off x="6528062" y="820473"/>
            <a:ext cx="129590" cy="4571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Arrow: Right 128">
            <a:extLst>
              <a:ext uri="{FF2B5EF4-FFF2-40B4-BE49-F238E27FC236}">
                <a16:creationId xmlns:a16="http://schemas.microsoft.com/office/drawing/2014/main" id="{9802AFA3-B4A1-4D65-9FF4-DBB11746707F}"/>
              </a:ext>
            </a:extLst>
          </p:cNvPr>
          <p:cNvSpPr/>
          <p:nvPr/>
        </p:nvSpPr>
        <p:spPr>
          <a:xfrm>
            <a:off x="7016149" y="2190668"/>
            <a:ext cx="113797" cy="66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C2FDEF55-4E2D-4FE2-875F-8461B702F95B}"/>
              </a:ext>
            </a:extLst>
          </p:cNvPr>
          <p:cNvSpPr txBox="1"/>
          <p:nvPr/>
        </p:nvSpPr>
        <p:spPr>
          <a:xfrm>
            <a:off x="1631576" y="4192445"/>
            <a:ext cx="4961281" cy="307777"/>
          </a:xfrm>
          <a:prstGeom prst="rect">
            <a:avLst/>
          </a:prstGeom>
          <a:noFill/>
        </p:spPr>
        <p:txBody>
          <a:bodyPr wrap="square" rtlCol="0">
            <a:spAutoFit/>
          </a:bodyPr>
          <a:lstStyle/>
          <a:p>
            <a:pPr algn="ctr"/>
            <a:r>
              <a:rPr lang="en-US" dirty="0"/>
              <a:t>Registration and Notification </a:t>
            </a:r>
          </a:p>
        </p:txBody>
      </p:sp>
    </p:spTree>
    <p:extLst>
      <p:ext uri="{BB962C8B-B14F-4D97-AF65-F5344CB8AC3E}">
        <p14:creationId xmlns:p14="http://schemas.microsoft.com/office/powerpoint/2010/main" val="158968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05556E-6 -1.60494E-6 L 0.13194 -1.60494E-6 " pathEditMode="relative" rAng="0" ptsTypes="AA">
                                      <p:cBhvr>
                                        <p:cTn id="6" dur="2000" fill="hold"/>
                                        <p:tgtEl>
                                          <p:spTgt spid="9"/>
                                        </p:tgtEl>
                                        <p:attrNameLst>
                                          <p:attrName>ppt_x</p:attrName>
                                          <p:attrName>ppt_y</p:attrName>
                                        </p:attrNameLst>
                                      </p:cBhvr>
                                      <p:rCtr x="6597" y="0"/>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par>
                                <p:cTn id="10" presetID="42" presetClass="path" presetSubtype="0" accel="50000" decel="50000" fill="hold" grpId="1" nodeType="withEffect">
                                  <p:stCondLst>
                                    <p:cond delay="0"/>
                                  </p:stCondLst>
                                  <p:childTnLst>
                                    <p:animMotion origin="layout" path="M -2.77778E-7 -1.60494E-6 L -0.00069 -0.13148 " pathEditMode="relative" rAng="0" ptsTypes="AA">
                                      <p:cBhvr>
                                        <p:cTn id="11" dur="2000" fill="hold"/>
                                        <p:tgtEl>
                                          <p:spTgt spid="24"/>
                                        </p:tgtEl>
                                        <p:attrNameLst>
                                          <p:attrName>ppt_x</p:attrName>
                                          <p:attrName>ppt_y</p:attrName>
                                        </p:attrNameLst>
                                      </p:cBhvr>
                                      <p:rCtr x="-35" y="-6574"/>
                                    </p:animMotion>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par>
                                <p:cTn id="14" presetID="42" presetClass="path" presetSubtype="0" accel="50000" decel="50000" fill="hold" grpId="1" nodeType="withEffect">
                                  <p:stCondLst>
                                    <p:cond delay="0"/>
                                  </p:stCondLst>
                                  <p:childTnLst>
                                    <p:animMotion origin="layout" path="M -2.5E-6 3.95062E-6 L 0.07986 -0.00093 " pathEditMode="relative" rAng="0" ptsTypes="AA">
                                      <p:cBhvr>
                                        <p:cTn id="15" dur="2000" fill="hold"/>
                                        <p:tgtEl>
                                          <p:spTgt spid="37"/>
                                        </p:tgtEl>
                                        <p:attrNameLst>
                                          <p:attrName>ppt_x</p:attrName>
                                          <p:attrName>ppt_y</p:attrName>
                                        </p:attrNameLst>
                                      </p:cBhvr>
                                      <p:rCtr x="3993" y="-62"/>
                                    </p:animMotion>
                                  </p:childTnLst>
                                </p:cTn>
                              </p:par>
                            </p:childTnLst>
                          </p:cTn>
                        </p:par>
                        <p:par>
                          <p:cTn id="16" fill="hold">
                            <p:stCondLst>
                              <p:cond delay="4000"/>
                            </p:stCondLst>
                            <p:childTnLst>
                              <p:par>
                                <p:cTn id="17" presetID="1"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2.22222E-6 2.09877E-6 L 0.04635 -0.00062 " pathEditMode="relative" rAng="0" ptsTypes="AA">
                                      <p:cBhvr>
                                        <p:cTn id="22" dur="2000" fill="hold"/>
                                        <p:tgtEl>
                                          <p:spTgt spid="39"/>
                                        </p:tgtEl>
                                        <p:attrNameLst>
                                          <p:attrName>ppt_x</p:attrName>
                                          <p:attrName>ppt_y</p:attrName>
                                        </p:attrNameLst>
                                      </p:cBhvr>
                                      <p:rCtr x="2309" y="-31"/>
                                    </p:animMotion>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0"/>
                                          </p:stCondLst>
                                        </p:cTn>
                                        <p:tgtEl>
                                          <p:spTgt spid="128"/>
                                        </p:tgtEl>
                                        <p:attrNameLst>
                                          <p:attrName>style.visibility</p:attrName>
                                        </p:attrNameLst>
                                      </p:cBhvr>
                                      <p:to>
                                        <p:strVal val="visible"/>
                                      </p:to>
                                    </p:set>
                                  </p:childTnLst>
                                </p:cTn>
                              </p:par>
                            </p:childTnLst>
                          </p:cTn>
                        </p:par>
                        <p:par>
                          <p:cTn id="26" fill="hold">
                            <p:stCondLst>
                              <p:cond delay="2000"/>
                            </p:stCondLst>
                            <p:childTnLst>
                              <p:par>
                                <p:cTn id="27" presetID="42" presetClass="path" presetSubtype="0" accel="50000" decel="50000" fill="hold" grpId="1" nodeType="afterEffect">
                                  <p:stCondLst>
                                    <p:cond delay="0"/>
                                  </p:stCondLst>
                                  <p:childTnLst>
                                    <p:animMotion origin="layout" path="M -0.00243 1.11111E-6 L 3.05556E-6 0.11605 " pathEditMode="relative" rAng="0" ptsTypes="AA">
                                      <p:cBhvr>
                                        <p:cTn id="28" dur="2000" fill="hold"/>
                                        <p:tgtEl>
                                          <p:spTgt spid="128"/>
                                        </p:tgtEl>
                                        <p:attrNameLst>
                                          <p:attrName>ppt_x</p:attrName>
                                          <p:attrName>ppt_y</p:attrName>
                                        </p:attrNameLst>
                                      </p:cBhvr>
                                      <p:rCtr x="122" y="5802"/>
                                    </p:animMotion>
                                  </p:childTnLst>
                                </p:cTn>
                              </p:par>
                            </p:childTnLst>
                          </p:cTn>
                        </p:par>
                        <p:par>
                          <p:cTn id="29" fill="hold">
                            <p:stCondLst>
                              <p:cond delay="4000"/>
                            </p:stCondLst>
                            <p:childTnLst>
                              <p:par>
                                <p:cTn id="30" presetID="1" presetClass="entr" presetSubtype="0" fill="hold" grpId="0" nodeType="afterEffect">
                                  <p:stCondLst>
                                    <p:cond delay="0"/>
                                  </p:stCondLst>
                                  <p:childTnLst>
                                    <p:set>
                                      <p:cBhvr>
                                        <p:cTn id="31" dur="1" fill="hold">
                                          <p:stCondLst>
                                            <p:cond delay="0"/>
                                          </p:stCondLst>
                                        </p:cTn>
                                        <p:tgtEl>
                                          <p:spTgt spid="129"/>
                                        </p:tgtEl>
                                        <p:attrNameLst>
                                          <p:attrName>style.visibility</p:attrName>
                                        </p:attrNameLst>
                                      </p:cBhvr>
                                      <p:to>
                                        <p:strVal val="visible"/>
                                      </p:to>
                                    </p:set>
                                  </p:childTnLst>
                                </p:cTn>
                              </p:par>
                            </p:childTnLst>
                          </p:cTn>
                        </p:par>
                        <p:par>
                          <p:cTn id="32" fill="hold">
                            <p:stCondLst>
                              <p:cond delay="4000"/>
                            </p:stCondLst>
                            <p:childTnLst>
                              <p:par>
                                <p:cTn id="33" presetID="42" presetClass="path" presetSubtype="0" accel="50000" decel="50000" fill="hold" grpId="1" nodeType="afterEffect">
                                  <p:stCondLst>
                                    <p:cond delay="0"/>
                                  </p:stCondLst>
                                  <p:childTnLst>
                                    <p:animMotion origin="layout" path="M 2.5E-6 2.59259E-6 L 0.10104 0.00154 " pathEditMode="relative" rAng="0" ptsTypes="AA">
                                      <p:cBhvr>
                                        <p:cTn id="34" dur="2000" fill="hold"/>
                                        <p:tgtEl>
                                          <p:spTgt spid="129"/>
                                        </p:tgtEl>
                                        <p:attrNameLst>
                                          <p:attrName>ppt_x</p:attrName>
                                          <p:attrName>ppt_y</p:attrName>
                                        </p:attrNameLst>
                                      </p:cBhvr>
                                      <p:rCtr x="5052" y="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animBg="1"/>
      <p:bldP spid="24" grpId="1" animBg="1"/>
      <p:bldP spid="37" grpId="0" animBg="1"/>
      <p:bldP spid="37" grpId="1" animBg="1"/>
      <p:bldP spid="39" grpId="0" animBg="1"/>
      <p:bldP spid="39" grpId="1" animBg="1"/>
      <p:bldP spid="128" grpId="0" animBg="1"/>
      <p:bldP spid="128" grpId="1" animBg="1"/>
      <p:bldP spid="129" grpId="0" animBg="1"/>
      <p:bldP spid="12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5" name="Picture 4">
            <a:extLst>
              <a:ext uri="{FF2B5EF4-FFF2-40B4-BE49-F238E27FC236}">
                <a16:creationId xmlns:a16="http://schemas.microsoft.com/office/drawing/2014/main" id="{728C3763-648A-464D-8AED-2459695E2EAA}"/>
              </a:ext>
            </a:extLst>
          </p:cNvPr>
          <p:cNvPicPr>
            <a:picLocks noChangeAspect="1"/>
          </p:cNvPicPr>
          <p:nvPr/>
        </p:nvPicPr>
        <p:blipFill>
          <a:blip r:embed="rId3"/>
          <a:stretch>
            <a:fillRect/>
          </a:stretch>
        </p:blipFill>
        <p:spPr>
          <a:xfrm>
            <a:off x="0" y="0"/>
            <a:ext cx="2990155" cy="2087602"/>
          </a:xfrm>
          <a:prstGeom prst="rect">
            <a:avLst/>
          </a:prstGeom>
        </p:spPr>
      </p:pic>
      <p:pic>
        <p:nvPicPr>
          <p:cNvPr id="9" name="Picture 8">
            <a:extLst>
              <a:ext uri="{FF2B5EF4-FFF2-40B4-BE49-F238E27FC236}">
                <a16:creationId xmlns:a16="http://schemas.microsoft.com/office/drawing/2014/main" id="{849485D3-7D84-44F1-A6F5-65397A9FC232}"/>
              </a:ext>
            </a:extLst>
          </p:cNvPr>
          <p:cNvPicPr>
            <a:picLocks noChangeAspect="1"/>
          </p:cNvPicPr>
          <p:nvPr/>
        </p:nvPicPr>
        <p:blipFill>
          <a:blip r:embed="rId4"/>
          <a:stretch>
            <a:fillRect/>
          </a:stretch>
        </p:blipFill>
        <p:spPr>
          <a:xfrm>
            <a:off x="3044604" y="107022"/>
            <a:ext cx="5065909" cy="1590021"/>
          </a:xfrm>
          <a:prstGeom prst="rect">
            <a:avLst/>
          </a:prstGeom>
        </p:spPr>
      </p:pic>
      <p:pic>
        <p:nvPicPr>
          <p:cNvPr id="12" name="Picture 11">
            <a:extLst>
              <a:ext uri="{FF2B5EF4-FFF2-40B4-BE49-F238E27FC236}">
                <a16:creationId xmlns:a16="http://schemas.microsoft.com/office/drawing/2014/main" id="{12CD4685-3250-43C3-A8BF-155F49626C6D}"/>
              </a:ext>
            </a:extLst>
          </p:cNvPr>
          <p:cNvPicPr>
            <a:picLocks noChangeAspect="1"/>
          </p:cNvPicPr>
          <p:nvPr/>
        </p:nvPicPr>
        <p:blipFill>
          <a:blip r:embed="rId5"/>
          <a:stretch>
            <a:fillRect/>
          </a:stretch>
        </p:blipFill>
        <p:spPr>
          <a:xfrm>
            <a:off x="0" y="2087602"/>
            <a:ext cx="4610935" cy="1997163"/>
          </a:xfrm>
          <a:prstGeom prst="rect">
            <a:avLst/>
          </a:prstGeom>
        </p:spPr>
      </p:pic>
      <p:pic>
        <p:nvPicPr>
          <p:cNvPr id="14" name="Picture 13">
            <a:extLst>
              <a:ext uri="{FF2B5EF4-FFF2-40B4-BE49-F238E27FC236}">
                <a16:creationId xmlns:a16="http://schemas.microsoft.com/office/drawing/2014/main" id="{BC59274A-C1E8-4335-A2BC-B0C1D43BCCB4}"/>
              </a:ext>
            </a:extLst>
          </p:cNvPr>
          <p:cNvPicPr>
            <a:picLocks noChangeAspect="1"/>
          </p:cNvPicPr>
          <p:nvPr/>
        </p:nvPicPr>
        <p:blipFill>
          <a:blip r:embed="rId6"/>
          <a:stretch>
            <a:fillRect/>
          </a:stretch>
        </p:blipFill>
        <p:spPr>
          <a:xfrm>
            <a:off x="4258300" y="1697043"/>
            <a:ext cx="3906664" cy="2087602"/>
          </a:xfrm>
          <a:prstGeom prst="rect">
            <a:avLst/>
          </a:prstGeom>
        </p:spPr>
      </p:pic>
      <p:pic>
        <p:nvPicPr>
          <p:cNvPr id="17" name="Picture 16">
            <a:extLst>
              <a:ext uri="{FF2B5EF4-FFF2-40B4-BE49-F238E27FC236}">
                <a16:creationId xmlns:a16="http://schemas.microsoft.com/office/drawing/2014/main" id="{89A05AC8-E69A-4C6E-AD58-07182F5DC288}"/>
              </a:ext>
            </a:extLst>
          </p:cNvPr>
          <p:cNvPicPr>
            <a:picLocks noChangeAspect="1"/>
          </p:cNvPicPr>
          <p:nvPr/>
        </p:nvPicPr>
        <p:blipFill>
          <a:blip r:embed="rId3"/>
          <a:stretch>
            <a:fillRect/>
          </a:stretch>
        </p:blipFill>
        <p:spPr>
          <a:xfrm>
            <a:off x="0" y="0"/>
            <a:ext cx="8937092" cy="5143451"/>
          </a:xfrm>
          <a:prstGeom prst="rect">
            <a:avLst/>
          </a:prstGeom>
        </p:spPr>
      </p:pic>
      <p:pic>
        <p:nvPicPr>
          <p:cNvPr id="16" name="Picture 15">
            <a:extLst>
              <a:ext uri="{FF2B5EF4-FFF2-40B4-BE49-F238E27FC236}">
                <a16:creationId xmlns:a16="http://schemas.microsoft.com/office/drawing/2014/main" id="{1EB9D5A6-5323-4C45-889D-2A1180E08B82}"/>
              </a:ext>
            </a:extLst>
          </p:cNvPr>
          <p:cNvPicPr>
            <a:picLocks noChangeAspect="1"/>
          </p:cNvPicPr>
          <p:nvPr/>
        </p:nvPicPr>
        <p:blipFill>
          <a:blip r:embed="rId4"/>
          <a:stretch>
            <a:fillRect/>
          </a:stretch>
        </p:blipFill>
        <p:spPr>
          <a:xfrm>
            <a:off x="0" y="1"/>
            <a:ext cx="9144000" cy="5143450"/>
          </a:xfrm>
          <a:prstGeom prst="rect">
            <a:avLst/>
          </a:prstGeom>
        </p:spPr>
      </p:pic>
    </p:spTree>
    <p:extLst>
      <p:ext uri="{BB962C8B-B14F-4D97-AF65-F5344CB8AC3E}">
        <p14:creationId xmlns:p14="http://schemas.microsoft.com/office/powerpoint/2010/main" val="93702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ctrTitle"/>
          </p:nvPr>
        </p:nvSpPr>
        <p:spPr>
          <a:xfrm>
            <a:off x="1034300" y="1583350"/>
            <a:ext cx="8056304"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solidFill>
                  <a:schemeClr val="accent1"/>
                </a:solidFill>
              </a:rPr>
              <a:t>2.</a:t>
            </a:r>
            <a:endParaRPr dirty="0">
              <a:solidFill>
                <a:schemeClr val="accent1"/>
              </a:solidFill>
            </a:endParaRPr>
          </a:p>
          <a:p>
            <a:pPr marL="0" lvl="0" indent="0" algn="l" rtl="0">
              <a:spcBef>
                <a:spcPts val="0"/>
              </a:spcBef>
              <a:spcAft>
                <a:spcPts val="0"/>
              </a:spcAft>
              <a:buNone/>
            </a:pPr>
            <a:r>
              <a:rPr lang="en-US" dirty="0"/>
              <a:t>Serverless : </a:t>
            </a:r>
            <a:r>
              <a:rPr lang="en-US" dirty="0" err="1"/>
              <a:t>Url</a:t>
            </a:r>
            <a:r>
              <a:rPr lang="en-US" dirty="0"/>
              <a:t> </a:t>
            </a:r>
            <a:r>
              <a:rPr lang="en-US" dirty="0" err="1"/>
              <a:t>Shortner</a:t>
            </a:r>
            <a:endParaRPr dirty="0"/>
          </a:p>
        </p:txBody>
      </p:sp>
      <p:sp>
        <p:nvSpPr>
          <p:cNvPr id="113" name="Google Shape;113;p15"/>
          <p:cNvSpPr txBox="1">
            <a:spLocks noGrp="1"/>
          </p:cNvSpPr>
          <p:nvPr>
            <p:ph type="subTitle" idx="1"/>
          </p:nvPr>
        </p:nvSpPr>
        <p:spPr>
          <a:xfrm>
            <a:off x="1034300" y="2840052"/>
            <a:ext cx="6342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a:t>
            </a:r>
            <a:endParaRPr dirty="0"/>
          </a:p>
        </p:txBody>
      </p:sp>
    </p:spTree>
    <p:extLst>
      <p:ext uri="{BB962C8B-B14F-4D97-AF65-F5344CB8AC3E}">
        <p14:creationId xmlns:p14="http://schemas.microsoft.com/office/powerpoint/2010/main" val="3155135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1387722" y="1247399"/>
            <a:ext cx="6554284" cy="3147619"/>
          </a:xfrm>
          <a:prstGeom prst="rect">
            <a:avLst/>
          </a:prstGeom>
        </p:spPr>
        <p:txBody>
          <a:bodyPr spcFirstLastPara="1" wrap="square" lIns="0" tIns="0" rIns="0" bIns="0" anchor="t" anchorCtr="0">
            <a:noAutofit/>
          </a:bodyPr>
          <a:lstStyle/>
          <a:p>
            <a:pPr marL="0" lvl="0" indent="0">
              <a:buNone/>
            </a:pPr>
            <a:r>
              <a:rPr lang="en-US" b="1" dirty="0"/>
              <a:t>URL shortening</a:t>
            </a:r>
            <a:r>
              <a:rPr lang="en-US" dirty="0"/>
              <a:t> is a technique on the World Wide Web in which a Uniform Resource Locator (URL) may be made substantially shorter and still direct to the required page. This is achieved by using a redirect which links to the web page that has a long URL.</a:t>
            </a:r>
            <a:endParaRPr dirty="0"/>
          </a:p>
        </p:txBody>
      </p:sp>
      <p:sp>
        <p:nvSpPr>
          <p:cNvPr id="119" name="Google Shape;11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37849" y="517525"/>
            <a:ext cx="6842821" cy="744300"/>
          </a:xfrm>
          <a:prstGeom prst="rect">
            <a:avLst/>
          </a:prstGeom>
        </p:spPr>
        <p:txBody>
          <a:bodyPr spcFirstLastPara="1" wrap="square" lIns="0" tIns="0" rIns="0" bIns="0" anchor="b" anchorCtr="0">
            <a:noAutofit/>
          </a:bodyPr>
          <a:lstStyle/>
          <a:p>
            <a:r>
              <a:rPr lang="en-US" b="1" dirty="0"/>
              <a:t>Requirements and Goals of the System</a:t>
            </a:r>
          </a:p>
        </p:txBody>
      </p:sp>
      <p:sp>
        <p:nvSpPr>
          <p:cNvPr id="96" name="Google Shape;96;p13"/>
          <p:cNvSpPr txBox="1">
            <a:spLocks noGrp="1"/>
          </p:cNvSpPr>
          <p:nvPr>
            <p:ph type="body" idx="2"/>
          </p:nvPr>
        </p:nvSpPr>
        <p:spPr>
          <a:xfrm>
            <a:off x="737850" y="1388962"/>
            <a:ext cx="8052404" cy="492863"/>
          </a:xfrm>
          <a:prstGeom prst="rect">
            <a:avLst/>
          </a:prstGeom>
        </p:spPr>
        <p:txBody>
          <a:bodyPr spcFirstLastPara="1" wrap="square" lIns="0" tIns="0" rIns="0" bIns="0" anchor="t" anchorCtr="0">
            <a:noAutofit/>
          </a:bodyPr>
          <a:lstStyle/>
          <a:p>
            <a:pPr marL="0" lvl="0" indent="0" algn="just">
              <a:buClr>
                <a:schemeClr val="dk1"/>
              </a:buClr>
              <a:buSzPts val="1100"/>
              <a:buNone/>
            </a:pPr>
            <a:r>
              <a:rPr lang="en-US" sz="1200" dirty="0"/>
              <a:t>URL shortening system should meet the following requirements: </a:t>
            </a:r>
            <a:r>
              <a:rPr lang="en-US" sz="1200" b="1" dirty="0"/>
              <a:t>Functional Requirements:</a:t>
            </a:r>
            <a:endParaRPr sz="1200" dirty="0"/>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Rectangle 1">
            <a:extLst>
              <a:ext uri="{FF2B5EF4-FFF2-40B4-BE49-F238E27FC236}">
                <a16:creationId xmlns:a16="http://schemas.microsoft.com/office/drawing/2014/main" id="{1E6A2F8C-F31D-421D-821A-AC42D4B34EAF}"/>
              </a:ext>
            </a:extLst>
          </p:cNvPr>
          <p:cNvSpPr/>
          <p:nvPr/>
        </p:nvSpPr>
        <p:spPr>
          <a:xfrm>
            <a:off x="737848" y="1974705"/>
            <a:ext cx="7336893" cy="1569660"/>
          </a:xfrm>
          <a:prstGeom prst="rect">
            <a:avLst/>
          </a:prstGeom>
        </p:spPr>
        <p:txBody>
          <a:bodyPr wrap="square">
            <a:spAutoFit/>
          </a:bodyPr>
          <a:lstStyle/>
          <a:p>
            <a:pPr marL="171450" indent="-171450">
              <a:buFont typeface="Arial" panose="020B0604020202020204" pitchFamily="34" charset="0"/>
              <a:buChar char="•"/>
            </a:pPr>
            <a:r>
              <a:rPr lang="en-US" sz="1200" dirty="0"/>
              <a:t>Given a URL, our service should generate a shorter and unique alias of it. This is called a short link. This link should be short enough to be easily copied and pasted into applications.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When users access a short link, our service should redirect them to the original link.</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Users should optionally be able to pick a custom short link for their URL.</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Links will expire after a standard default timespan. Users should be able to specify the expiration time.</a:t>
            </a:r>
          </a:p>
        </p:txBody>
      </p:sp>
    </p:spTree>
    <p:extLst>
      <p:ext uri="{BB962C8B-B14F-4D97-AF65-F5344CB8AC3E}">
        <p14:creationId xmlns:p14="http://schemas.microsoft.com/office/powerpoint/2010/main" val="2188300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body" idx="1"/>
          </p:nvPr>
        </p:nvSpPr>
        <p:spPr>
          <a:xfrm>
            <a:off x="737850" y="1475700"/>
            <a:ext cx="2891700" cy="2936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Non Functionals</a:t>
            </a:r>
            <a:endParaRPr b="1" dirty="0"/>
          </a:p>
          <a:p>
            <a:r>
              <a:rPr lang="en-US" sz="1000" dirty="0"/>
              <a:t>The system should be highly available. This is required because, if our service is down, all the URL redirection will start failing.</a:t>
            </a:r>
          </a:p>
          <a:p>
            <a:r>
              <a:rPr lang="en-US" sz="1000" dirty="0"/>
              <a:t>URL redirection should happen in real-time with minimal latency.</a:t>
            </a:r>
          </a:p>
          <a:p>
            <a:r>
              <a:rPr lang="en-US" sz="1000" dirty="0"/>
              <a:t>Shortened links should not be guessable (not predictable).</a:t>
            </a:r>
          </a:p>
        </p:txBody>
      </p:sp>
      <p:sp>
        <p:nvSpPr>
          <p:cNvPr id="152" name="Google Shape;152;p19"/>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Other Requirements</a:t>
            </a:r>
            <a:endParaRPr dirty="0"/>
          </a:p>
        </p:txBody>
      </p:sp>
      <p:sp>
        <p:nvSpPr>
          <p:cNvPr id="153" name="Google Shape;153;p19"/>
          <p:cNvSpPr txBox="1">
            <a:spLocks noGrp="1"/>
          </p:cNvSpPr>
          <p:nvPr>
            <p:ph type="body" idx="2"/>
          </p:nvPr>
        </p:nvSpPr>
        <p:spPr>
          <a:xfrm>
            <a:off x="3955979" y="1475700"/>
            <a:ext cx="2891700" cy="2936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Extended</a:t>
            </a:r>
            <a:endParaRPr b="1" dirty="0"/>
          </a:p>
          <a:p>
            <a:r>
              <a:rPr lang="en-US" sz="1000" dirty="0"/>
              <a:t>Analytics; e.g., how many times a redirection happened?</a:t>
            </a:r>
          </a:p>
          <a:p>
            <a:r>
              <a:rPr lang="en-US" sz="1000" dirty="0"/>
              <a:t>Our service should also be accessible through REST APIs by other services.</a:t>
            </a:r>
          </a:p>
        </p:txBody>
      </p:sp>
      <p:sp>
        <p:nvSpPr>
          <p:cNvPr id="154" name="Google Shape;154;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idx="4294967295"/>
          </p:nvPr>
        </p:nvSpPr>
        <p:spPr>
          <a:xfrm>
            <a:off x="1034300" y="758900"/>
            <a:ext cx="6593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a:solidFill>
                  <a:schemeClr val="accent4"/>
                </a:solidFill>
              </a:rPr>
              <a:t>Hello!</a:t>
            </a:r>
            <a:endParaRPr sz="6000">
              <a:solidFill>
                <a:schemeClr val="accent4"/>
              </a:solidFill>
            </a:endParaRPr>
          </a:p>
        </p:txBody>
      </p:sp>
      <p:sp>
        <p:nvSpPr>
          <p:cNvPr id="105" name="Google Shape;105;p14"/>
          <p:cNvSpPr txBox="1">
            <a:spLocks noGrp="1"/>
          </p:cNvSpPr>
          <p:nvPr>
            <p:ph type="subTitle" idx="4294967295"/>
          </p:nvPr>
        </p:nvSpPr>
        <p:spPr>
          <a:xfrm>
            <a:off x="1034300" y="1958520"/>
            <a:ext cx="6593700" cy="1883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latin typeface="Lato"/>
                <a:ea typeface="Lato"/>
                <a:cs typeface="Lato"/>
                <a:sym typeface="Lato"/>
              </a:rPr>
              <a:t>I am </a:t>
            </a:r>
            <a:r>
              <a:rPr lang="en-US" sz="3600" b="1" dirty="0">
                <a:latin typeface="Lato"/>
                <a:ea typeface="Lato"/>
                <a:cs typeface="Lato"/>
                <a:sym typeface="Lato"/>
              </a:rPr>
              <a:t>Abhishek Shukla</a:t>
            </a:r>
            <a:endParaRPr sz="3600" b="1" dirty="0">
              <a:latin typeface="Lato"/>
              <a:ea typeface="Lato"/>
              <a:cs typeface="Lato"/>
              <a:sym typeface="Lato"/>
            </a:endParaRPr>
          </a:p>
          <a:p>
            <a:pPr marL="0" lvl="0" indent="0" algn="l" rtl="0">
              <a:spcBef>
                <a:spcPts val="600"/>
              </a:spcBef>
              <a:spcAft>
                <a:spcPts val="0"/>
              </a:spcAft>
              <a:buClr>
                <a:schemeClr val="dk1"/>
              </a:buClr>
              <a:buSzPts val="1100"/>
              <a:buFont typeface="Arial"/>
              <a:buNone/>
            </a:pPr>
            <a:r>
              <a:rPr lang="en" dirty="0"/>
              <a:t>I am here because I </a:t>
            </a:r>
            <a:r>
              <a:rPr lang="en-US" dirty="0"/>
              <a:t>done Two POC’s in POC 2020 for serverless</a:t>
            </a:r>
            <a:endParaRPr sz="3600" b="1" dirty="0"/>
          </a:p>
        </p:txBody>
      </p:sp>
      <p:sp>
        <p:nvSpPr>
          <p:cNvPr id="106" name="Google Shape;106;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07" name="Google Shape;107;p14"/>
          <p:cNvSpPr/>
          <p:nvPr/>
        </p:nvSpPr>
        <p:spPr>
          <a:xfrm>
            <a:off x="3247416" y="584305"/>
            <a:ext cx="1068077" cy="971530"/>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graphicFrame>
        <p:nvGraphicFramePr>
          <p:cNvPr id="6" name="Table 5">
            <a:extLst>
              <a:ext uri="{FF2B5EF4-FFF2-40B4-BE49-F238E27FC236}">
                <a16:creationId xmlns:a16="http://schemas.microsoft.com/office/drawing/2014/main" id="{EDFA8277-32FC-4A1C-982B-9C8ED2CBEB4C}"/>
              </a:ext>
            </a:extLst>
          </p:cNvPr>
          <p:cNvGraphicFramePr>
            <a:graphicFrameLocks noGrp="1"/>
          </p:cNvGraphicFramePr>
          <p:nvPr>
            <p:extLst>
              <p:ext uri="{D42A27DB-BD31-4B8C-83A1-F6EECF244321}">
                <p14:modId xmlns:p14="http://schemas.microsoft.com/office/powerpoint/2010/main" val="129381826"/>
              </p:ext>
            </p:extLst>
          </p:nvPr>
        </p:nvGraphicFramePr>
        <p:xfrm>
          <a:off x="627574" y="788686"/>
          <a:ext cx="7742136" cy="1889760"/>
        </p:xfrm>
        <a:graphic>
          <a:graphicData uri="http://schemas.openxmlformats.org/drawingml/2006/table">
            <a:tbl>
              <a:tblPr/>
              <a:tblGrid>
                <a:gridCol w="2580712">
                  <a:extLst>
                    <a:ext uri="{9D8B030D-6E8A-4147-A177-3AD203B41FA5}">
                      <a16:colId xmlns:a16="http://schemas.microsoft.com/office/drawing/2014/main" val="2584708474"/>
                    </a:ext>
                  </a:extLst>
                </a:gridCol>
                <a:gridCol w="2580712">
                  <a:extLst>
                    <a:ext uri="{9D8B030D-6E8A-4147-A177-3AD203B41FA5}">
                      <a16:colId xmlns:a16="http://schemas.microsoft.com/office/drawing/2014/main" val="3966037241"/>
                    </a:ext>
                  </a:extLst>
                </a:gridCol>
                <a:gridCol w="2580712">
                  <a:extLst>
                    <a:ext uri="{9D8B030D-6E8A-4147-A177-3AD203B41FA5}">
                      <a16:colId xmlns:a16="http://schemas.microsoft.com/office/drawing/2014/main" val="1672520783"/>
                    </a:ext>
                  </a:extLst>
                </a:gridCol>
              </a:tblGrid>
              <a:tr h="0">
                <a:tc>
                  <a:txBody>
                    <a:bodyPr/>
                    <a:lstStyle/>
                    <a:p>
                      <a:pPr algn="l"/>
                      <a:r>
                        <a:rPr lang="en-US" dirty="0"/>
                        <a:t># Case</a:t>
                      </a:r>
                    </a:p>
                  </a:txBody>
                  <a:tcPr anchor="ctr">
                    <a:lnL>
                      <a:noFill/>
                    </a:lnL>
                    <a:lnR>
                      <a:noFill/>
                    </a:lnR>
                    <a:lnT>
                      <a:noFill/>
                    </a:lnT>
                    <a:lnB>
                      <a:noFill/>
                    </a:lnB>
                    <a:solidFill>
                      <a:schemeClr val="bg2">
                        <a:lumMod val="25000"/>
                        <a:lumOff val="75000"/>
                      </a:schemeClr>
                    </a:solidFill>
                  </a:tcPr>
                </a:tc>
                <a:tc>
                  <a:txBody>
                    <a:bodyPr/>
                    <a:lstStyle/>
                    <a:p>
                      <a:pPr algn="ctr"/>
                      <a:r>
                        <a:rPr lang="en-US"/>
                        <a:t># Input Json</a:t>
                      </a:r>
                    </a:p>
                  </a:txBody>
                  <a:tcPr anchor="ctr">
                    <a:lnL>
                      <a:noFill/>
                    </a:lnL>
                    <a:lnR>
                      <a:noFill/>
                    </a:lnR>
                    <a:lnT>
                      <a:noFill/>
                    </a:lnT>
                    <a:lnB>
                      <a:noFill/>
                    </a:lnB>
                  </a:tcPr>
                </a:tc>
                <a:tc>
                  <a:txBody>
                    <a:bodyPr/>
                    <a:lstStyle/>
                    <a:p>
                      <a:pPr algn="ctr"/>
                      <a:r>
                        <a:rPr lang="en-US"/>
                        <a:t># Response</a:t>
                      </a:r>
                    </a:p>
                  </a:txBody>
                  <a:tcPr anchor="ctr">
                    <a:lnL>
                      <a:noFill/>
                    </a:lnL>
                    <a:lnR>
                      <a:noFill/>
                    </a:lnR>
                    <a:lnT>
                      <a:noFill/>
                    </a:lnT>
                    <a:lnB>
                      <a:noFill/>
                    </a:lnB>
                  </a:tcPr>
                </a:tc>
                <a:extLst>
                  <a:ext uri="{0D108BD9-81ED-4DB2-BD59-A6C34878D82A}">
                    <a16:rowId xmlns:a16="http://schemas.microsoft.com/office/drawing/2014/main" val="2569537509"/>
                  </a:ext>
                </a:extLst>
              </a:tr>
              <a:tr h="0">
                <a:tc>
                  <a:txBody>
                    <a:bodyPr/>
                    <a:lstStyle/>
                    <a:p>
                      <a:pPr algn="l"/>
                      <a:r>
                        <a:rPr lang="en-US" dirty="0" err="1"/>
                        <a:t>Url</a:t>
                      </a:r>
                      <a:r>
                        <a:rPr lang="en-US" dirty="0"/>
                        <a:t> without any user assigned </a:t>
                      </a:r>
                      <a:r>
                        <a:rPr lang="en-US" dirty="0" err="1"/>
                        <a:t>shortcode</a:t>
                      </a:r>
                      <a:endParaRPr lang="en-US" dirty="0"/>
                    </a:p>
                  </a:txBody>
                  <a:tcPr anchor="ctr">
                    <a:lnL>
                      <a:noFill/>
                    </a:lnL>
                    <a:lnR>
                      <a:noFill/>
                    </a:lnR>
                    <a:lnT>
                      <a:noFill/>
                    </a:lnT>
                    <a:lnB>
                      <a:noFill/>
                    </a:lnB>
                    <a:solidFill>
                      <a:schemeClr val="bg1">
                        <a:lumMod val="95000"/>
                      </a:schemeClr>
                    </a:solidFill>
                  </a:tcPr>
                </a:tc>
                <a:tc>
                  <a:txBody>
                    <a:bodyPr/>
                    <a:lstStyle/>
                    <a:p>
                      <a:pPr algn="ctr"/>
                      <a:r>
                        <a:rPr lang="en-US" dirty="0"/>
                        <a:t>{ "</a:t>
                      </a:r>
                      <a:r>
                        <a:rPr lang="en-US" dirty="0" err="1"/>
                        <a:t>Url</a:t>
                      </a:r>
                      <a:r>
                        <a:rPr lang="en-US" dirty="0"/>
                        <a:t>": "</a:t>
                      </a:r>
                      <a:r>
                        <a:rPr lang="en-US" dirty="0">
                          <a:hlinkClick r:id="rId3"/>
                        </a:rPr>
                        <a:t>http://maniappan.blogspot.com</a:t>
                      </a:r>
                      <a:r>
                        <a:rPr lang="en-US" dirty="0"/>
                        <a:t>", "</a:t>
                      </a:r>
                      <a:r>
                        <a:rPr lang="en-US" dirty="0" err="1"/>
                        <a:t>RequestedShortCode</a:t>
                      </a:r>
                      <a:r>
                        <a:rPr lang="en-US" dirty="0"/>
                        <a:t>": "", "Country": "</a:t>
                      </a:r>
                      <a:r>
                        <a:rPr lang="en-US" dirty="0" err="1"/>
                        <a:t>india</a:t>
                      </a:r>
                      <a:r>
                        <a:rPr lang="en-US" dirty="0"/>
                        <a:t>", "</a:t>
                      </a:r>
                      <a:r>
                        <a:rPr lang="en-US" dirty="0" err="1"/>
                        <a:t>IpAddress</a:t>
                      </a:r>
                      <a:r>
                        <a:rPr lang="en-US" dirty="0"/>
                        <a:t>": "yes", "</a:t>
                      </a:r>
                      <a:r>
                        <a:rPr lang="en-US" dirty="0" err="1"/>
                        <a:t>UserName</a:t>
                      </a:r>
                      <a:r>
                        <a:rPr lang="en-US" dirty="0"/>
                        <a:t>": "Abhishek Shukla"}</a:t>
                      </a:r>
                    </a:p>
                  </a:txBody>
                  <a:tcPr anchor="ctr">
                    <a:lnL>
                      <a:noFill/>
                    </a:lnL>
                    <a:lnR>
                      <a:noFill/>
                    </a:lnR>
                    <a:lnT>
                      <a:noFill/>
                    </a:lnT>
                    <a:lnB>
                      <a:noFill/>
                    </a:lnB>
                    <a:solidFill>
                      <a:schemeClr val="bg1">
                        <a:lumMod val="95000"/>
                      </a:schemeClr>
                    </a:solidFill>
                  </a:tcPr>
                </a:tc>
                <a:tc>
                  <a:txBody>
                    <a:bodyPr/>
                    <a:lstStyle/>
                    <a:p>
                      <a:r>
                        <a:rPr lang="en-US" dirty="0"/>
                        <a:t>{"</a:t>
                      </a:r>
                      <a:r>
                        <a:rPr lang="en-US" dirty="0" err="1"/>
                        <a:t>Url</a:t>
                      </a:r>
                      <a:r>
                        <a:rPr lang="en-US" dirty="0"/>
                        <a:t>":"http://maniappan.blogspot.com","ShortCode":"cf57f","OperationStatus":"UrlShortned","Message":"Short</a:t>
                      </a:r>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4119286295"/>
                  </a:ext>
                </a:extLst>
              </a:tr>
            </a:tbl>
          </a:graphicData>
        </a:graphic>
      </p:graphicFrame>
      <p:graphicFrame>
        <p:nvGraphicFramePr>
          <p:cNvPr id="7" name="Table 6">
            <a:extLst>
              <a:ext uri="{FF2B5EF4-FFF2-40B4-BE49-F238E27FC236}">
                <a16:creationId xmlns:a16="http://schemas.microsoft.com/office/drawing/2014/main" id="{8350F264-1AB5-4E9E-9BEF-84F53B00E793}"/>
              </a:ext>
            </a:extLst>
          </p:cNvPr>
          <p:cNvGraphicFramePr>
            <a:graphicFrameLocks noGrp="1"/>
          </p:cNvGraphicFramePr>
          <p:nvPr>
            <p:extLst>
              <p:ext uri="{D42A27DB-BD31-4B8C-83A1-F6EECF244321}">
                <p14:modId xmlns:p14="http://schemas.microsoft.com/office/powerpoint/2010/main" val="103429665"/>
              </p:ext>
            </p:extLst>
          </p:nvPr>
        </p:nvGraphicFramePr>
        <p:xfrm>
          <a:off x="609008" y="2769854"/>
          <a:ext cx="7779267" cy="1584960"/>
        </p:xfrm>
        <a:graphic>
          <a:graphicData uri="http://schemas.openxmlformats.org/drawingml/2006/table">
            <a:tbl>
              <a:tblPr/>
              <a:tblGrid>
                <a:gridCol w="2593089">
                  <a:extLst>
                    <a:ext uri="{9D8B030D-6E8A-4147-A177-3AD203B41FA5}">
                      <a16:colId xmlns:a16="http://schemas.microsoft.com/office/drawing/2014/main" val="4134795122"/>
                    </a:ext>
                  </a:extLst>
                </a:gridCol>
                <a:gridCol w="2593089">
                  <a:extLst>
                    <a:ext uri="{9D8B030D-6E8A-4147-A177-3AD203B41FA5}">
                      <a16:colId xmlns:a16="http://schemas.microsoft.com/office/drawing/2014/main" val="2056862943"/>
                    </a:ext>
                  </a:extLst>
                </a:gridCol>
                <a:gridCol w="2593089">
                  <a:extLst>
                    <a:ext uri="{9D8B030D-6E8A-4147-A177-3AD203B41FA5}">
                      <a16:colId xmlns:a16="http://schemas.microsoft.com/office/drawing/2014/main" val="1016944062"/>
                    </a:ext>
                  </a:extLst>
                </a:gridCol>
              </a:tblGrid>
              <a:tr h="0">
                <a:tc>
                  <a:txBody>
                    <a:bodyPr/>
                    <a:lstStyle/>
                    <a:p>
                      <a:pPr algn="l"/>
                      <a:r>
                        <a:rPr lang="en-US" dirty="0"/>
                        <a:t>Already </a:t>
                      </a:r>
                      <a:r>
                        <a:rPr lang="en-US" dirty="0" err="1"/>
                        <a:t>registerd</a:t>
                      </a:r>
                      <a:endParaRPr lang="en-US" dirty="0"/>
                    </a:p>
                  </a:txBody>
                  <a:tcPr anchor="ctr">
                    <a:lnL>
                      <a:noFill/>
                    </a:lnL>
                    <a:lnR>
                      <a:noFill/>
                    </a:lnR>
                    <a:lnT>
                      <a:noFill/>
                    </a:lnT>
                    <a:lnB>
                      <a:noFill/>
                    </a:lnB>
                  </a:tcPr>
                </a:tc>
                <a:tc>
                  <a:txBody>
                    <a:bodyPr/>
                    <a:lstStyle/>
                    <a:p>
                      <a:pPr algn="ctr"/>
                      <a:r>
                        <a:rPr lang="en-US" dirty="0"/>
                        <a:t>{ "</a:t>
                      </a:r>
                      <a:r>
                        <a:rPr lang="en-US" dirty="0" err="1"/>
                        <a:t>Url</a:t>
                      </a:r>
                      <a:r>
                        <a:rPr lang="en-US" dirty="0"/>
                        <a:t>": "</a:t>
                      </a:r>
                      <a:r>
                        <a:rPr lang="en-US" dirty="0">
                          <a:hlinkClick r:id="rId3"/>
                        </a:rPr>
                        <a:t>http://maniappan.blogspot.com</a:t>
                      </a:r>
                      <a:r>
                        <a:rPr lang="en-US" dirty="0"/>
                        <a:t>", "</a:t>
                      </a:r>
                      <a:r>
                        <a:rPr lang="en-US" dirty="0" err="1"/>
                        <a:t>RequestedShortCode</a:t>
                      </a:r>
                      <a:r>
                        <a:rPr lang="en-US" dirty="0"/>
                        <a:t>": "", "Country": "</a:t>
                      </a:r>
                      <a:r>
                        <a:rPr lang="en-US" dirty="0" err="1"/>
                        <a:t>india</a:t>
                      </a:r>
                      <a:r>
                        <a:rPr lang="en-US" dirty="0"/>
                        <a:t>", "</a:t>
                      </a:r>
                      <a:r>
                        <a:rPr lang="en-US" dirty="0" err="1"/>
                        <a:t>IpAddress</a:t>
                      </a:r>
                      <a:r>
                        <a:rPr lang="en-US" dirty="0"/>
                        <a:t>": "yes", "</a:t>
                      </a:r>
                      <a:r>
                        <a:rPr lang="en-US" dirty="0" err="1"/>
                        <a:t>UserName</a:t>
                      </a:r>
                      <a:r>
                        <a:rPr lang="en-US" dirty="0"/>
                        <a:t>": "Abhishek Shukla"}</a:t>
                      </a:r>
                    </a:p>
                  </a:txBody>
                  <a:tcPr anchor="ctr">
                    <a:lnL>
                      <a:noFill/>
                    </a:lnL>
                    <a:lnR>
                      <a:noFill/>
                    </a:lnR>
                    <a:lnT>
                      <a:noFill/>
                    </a:lnT>
                    <a:lnB>
                      <a:noFill/>
                    </a:lnB>
                  </a:tcPr>
                </a:tc>
                <a:tc>
                  <a:txBody>
                    <a:bodyPr/>
                    <a:lstStyle/>
                    <a:p>
                      <a:r>
                        <a:rPr lang="en-US" dirty="0"/>
                        <a:t>{"</a:t>
                      </a:r>
                      <a:r>
                        <a:rPr lang="en-US" dirty="0" err="1"/>
                        <a:t>Url</a:t>
                      </a:r>
                      <a:r>
                        <a:rPr lang="en-US" dirty="0"/>
                        <a:t>":"http://maniappan.blogspot.com","ShortCode":"cf57f","OperationStatus":"UrlExistsWithOtherShortCode","Message":"Url</a:t>
                      </a:r>
                    </a:p>
                  </a:txBody>
                  <a:tcPr anchor="ctr">
                    <a:lnL>
                      <a:noFill/>
                    </a:lnL>
                    <a:lnR>
                      <a:noFill/>
                    </a:lnR>
                    <a:lnT>
                      <a:noFill/>
                    </a:lnT>
                    <a:lnB>
                      <a:noFill/>
                    </a:lnB>
                  </a:tcPr>
                </a:tc>
                <a:extLst>
                  <a:ext uri="{0D108BD9-81ED-4DB2-BD59-A6C34878D82A}">
                    <a16:rowId xmlns:a16="http://schemas.microsoft.com/office/drawing/2014/main" val="3616151409"/>
                  </a:ext>
                </a:extLst>
              </a:tr>
            </a:tbl>
          </a:graphicData>
        </a:graphic>
      </p:graphicFrame>
      <p:sp>
        <p:nvSpPr>
          <p:cNvPr id="14" name="Google Shape;152;p19">
            <a:extLst>
              <a:ext uri="{FF2B5EF4-FFF2-40B4-BE49-F238E27FC236}">
                <a16:creationId xmlns:a16="http://schemas.microsoft.com/office/drawing/2014/main" id="{3C2A2700-7B2B-4D15-893E-5361A75C1753}"/>
              </a:ext>
            </a:extLst>
          </p:cNvPr>
          <p:cNvSpPr txBox="1">
            <a:spLocks noGrp="1"/>
          </p:cNvSpPr>
          <p:nvPr>
            <p:ph type="title"/>
          </p:nvPr>
        </p:nvSpPr>
        <p:spPr>
          <a:xfrm>
            <a:off x="627574" y="0"/>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Use Cases</a:t>
            </a:r>
            <a:endParaRPr dirty="0"/>
          </a:p>
        </p:txBody>
      </p:sp>
    </p:spTree>
    <p:extLst>
      <p:ext uri="{BB962C8B-B14F-4D97-AF65-F5344CB8AC3E}">
        <p14:creationId xmlns:p14="http://schemas.microsoft.com/office/powerpoint/2010/main" val="3673875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Code Walk Through</a:t>
            </a:r>
            <a:endParaRPr dirty="0"/>
          </a:p>
        </p:txBody>
      </p:sp>
      <p:sp>
        <p:nvSpPr>
          <p:cNvPr id="96" name="Google Shape;96;p13"/>
          <p:cNvSpPr txBox="1">
            <a:spLocks noGrp="1"/>
          </p:cNvSpPr>
          <p:nvPr>
            <p:ph type="body" idx="2"/>
          </p:nvPr>
        </p:nvSpPr>
        <p:spPr>
          <a:xfrm>
            <a:off x="796844" y="2229620"/>
            <a:ext cx="4254479" cy="492863"/>
          </a:xfrm>
          <a:prstGeom prst="rect">
            <a:avLst/>
          </a:prstGeom>
        </p:spPr>
        <p:txBody>
          <a:bodyPr spcFirstLastPara="1" wrap="square" lIns="0" tIns="0" rIns="0" bIns="0" anchor="t" anchorCtr="0">
            <a:noAutofit/>
          </a:bodyPr>
          <a:lstStyle/>
          <a:p>
            <a:pPr marL="0" lvl="0" indent="0" algn="just">
              <a:buClr>
                <a:schemeClr val="dk1"/>
              </a:buClr>
              <a:buSzPts val="1100"/>
              <a:buNone/>
            </a:pPr>
            <a:r>
              <a:rPr lang="en-US" sz="1200" dirty="0">
                <a:hlinkClick r:id="rId3"/>
              </a:rPr>
              <a:t>https://github.com/ERS-HCL/Serverless-UrlShortner</a:t>
            </a:r>
            <a:endParaRPr sz="1200" dirty="0"/>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2608169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Azure Vs AWS</a:t>
            </a:r>
            <a:endParaRPr dirty="0"/>
          </a:p>
        </p:txBody>
      </p:sp>
      <p:graphicFrame>
        <p:nvGraphicFramePr>
          <p:cNvPr id="199" name="Google Shape;199;p24"/>
          <p:cNvGraphicFramePr/>
          <p:nvPr>
            <p:extLst>
              <p:ext uri="{D42A27DB-BD31-4B8C-83A1-F6EECF244321}">
                <p14:modId xmlns:p14="http://schemas.microsoft.com/office/powerpoint/2010/main" val="2066365340"/>
              </p:ext>
            </p:extLst>
          </p:nvPr>
        </p:nvGraphicFramePr>
        <p:xfrm>
          <a:off x="737800" y="1716881"/>
          <a:ext cx="6034500" cy="2532300"/>
        </p:xfrm>
        <a:graphic>
          <a:graphicData uri="http://schemas.openxmlformats.org/drawingml/2006/table">
            <a:tbl>
              <a:tblPr>
                <a:noFill/>
                <a:tableStyleId>{C301E64C-4356-492E-8BBB-E6F0B06C22C7}</a:tableStyleId>
              </a:tblPr>
              <a:tblGrid>
                <a:gridCol w="1508625">
                  <a:extLst>
                    <a:ext uri="{9D8B030D-6E8A-4147-A177-3AD203B41FA5}">
                      <a16:colId xmlns:a16="http://schemas.microsoft.com/office/drawing/2014/main" val="20000"/>
                    </a:ext>
                  </a:extLst>
                </a:gridCol>
                <a:gridCol w="1508625">
                  <a:extLst>
                    <a:ext uri="{9D8B030D-6E8A-4147-A177-3AD203B41FA5}">
                      <a16:colId xmlns:a16="http://schemas.microsoft.com/office/drawing/2014/main" val="20001"/>
                    </a:ext>
                  </a:extLst>
                </a:gridCol>
                <a:gridCol w="3017250">
                  <a:extLst>
                    <a:ext uri="{9D8B030D-6E8A-4147-A177-3AD203B41FA5}">
                      <a16:colId xmlns:a16="http://schemas.microsoft.com/office/drawing/2014/main" val="20002"/>
                    </a:ext>
                  </a:extLst>
                </a:gridCol>
              </a:tblGrid>
              <a:tr h="633075">
                <a:tc>
                  <a:txBody>
                    <a:bodyPr/>
                    <a:lstStyle/>
                    <a:p>
                      <a:pPr marL="0" marR="0" lvl="0" indent="0" algn="ctr" rtl="0">
                        <a:lnSpc>
                          <a:spcPct val="100000"/>
                        </a:lnSpc>
                        <a:spcBef>
                          <a:spcPts val="0"/>
                        </a:spcBef>
                        <a:spcAft>
                          <a:spcPts val="0"/>
                        </a:spcAft>
                        <a:buClr>
                          <a:srgbClr val="000000"/>
                        </a:buClr>
                        <a:buFont typeface="Arial"/>
                        <a:buNone/>
                      </a:pPr>
                      <a:endParaRPr sz="1200" b="0" i="0" u="none" strike="noStrike" cap="none" dirty="0">
                        <a:solidFill>
                          <a:srgbClr val="000000"/>
                        </a:solidFill>
                        <a:latin typeface="Lato Light"/>
                        <a:ea typeface="Lato Light"/>
                        <a:cs typeface="Lato Light"/>
                        <a:sym typeface="Lato Light"/>
                      </a:endParaRPr>
                    </a:p>
                  </a:txBody>
                  <a:tcPr marL="91425" marR="91425" marT="68575" marB="68575" anchor="ctr">
                    <a:lnL w="28575" cap="flat" cmpd="sng">
                      <a:solidFill>
                        <a:schemeClr val="accent1"/>
                      </a:solidFill>
                      <a:prstDash val="solid"/>
                      <a:round/>
                      <a:headEnd type="none" w="sm" len="sm"/>
                      <a:tailEnd type="none" w="sm" len="sm"/>
                    </a:lnL>
                    <a:lnR w="9525" cap="flat" cmpd="sng">
                      <a:solidFill>
                        <a:schemeClr val="accent6"/>
                      </a:solidFill>
                      <a:prstDash val="solid"/>
                      <a:round/>
                      <a:headEnd type="none" w="sm" len="sm"/>
                      <a:tailEnd type="none" w="sm" len="sm"/>
                    </a:lnR>
                    <a:lnT w="28575" cap="flat" cmpd="sng">
                      <a:solidFill>
                        <a:schemeClr val="accent1"/>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1200" b="0" i="0" u="none" strike="noStrike" cap="none" dirty="0">
                          <a:solidFill>
                            <a:srgbClr val="000000"/>
                          </a:solidFill>
                          <a:latin typeface="Lato Light"/>
                          <a:ea typeface="Lato Light"/>
                          <a:cs typeface="Lato Light"/>
                          <a:sym typeface="Lato Light"/>
                        </a:rPr>
                        <a:t>A</a:t>
                      </a:r>
                      <a:r>
                        <a:rPr lang="en-US" sz="1200" b="0" i="0" u="none" strike="noStrike" cap="none" dirty="0" err="1">
                          <a:solidFill>
                            <a:srgbClr val="000000"/>
                          </a:solidFill>
                          <a:latin typeface="Lato Light"/>
                          <a:ea typeface="Lato Light"/>
                          <a:cs typeface="Lato Light"/>
                          <a:sym typeface="Lato Light"/>
                        </a:rPr>
                        <a:t>zure</a:t>
                      </a:r>
                      <a:endParaRPr sz="1200" b="0" i="0" u="none" strike="noStrike" cap="none" dirty="0">
                        <a:solidFill>
                          <a:srgbClr val="000000"/>
                        </a:solidFill>
                        <a:latin typeface="Lato Light"/>
                        <a:ea typeface="Lato Light"/>
                        <a:cs typeface="Lato Light"/>
                        <a:sym typeface="Lato Light"/>
                      </a:endParaRPr>
                    </a:p>
                  </a:txBody>
                  <a:tcPr marL="91425" marR="91425" marT="68575" marB="6857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28575" cap="flat" cmpd="sng">
                      <a:solidFill>
                        <a:schemeClr val="accent1"/>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200" b="0" i="0" u="none" strike="noStrike" cap="none" dirty="0">
                          <a:solidFill>
                            <a:srgbClr val="000000"/>
                          </a:solidFill>
                          <a:latin typeface="Lato Light"/>
                          <a:ea typeface="Lato Light"/>
                          <a:cs typeface="Lato Light"/>
                          <a:sym typeface="Lato Light"/>
                        </a:rPr>
                        <a:t>AWS</a:t>
                      </a:r>
                      <a:endParaRPr sz="1200" b="0" i="0" u="none" strike="noStrike" cap="none" dirty="0">
                        <a:solidFill>
                          <a:srgbClr val="000000"/>
                        </a:solidFill>
                        <a:latin typeface="Lato Light"/>
                        <a:ea typeface="Lato Light"/>
                        <a:cs typeface="Lato Light"/>
                        <a:sym typeface="Lato Light"/>
                      </a:endParaRPr>
                    </a:p>
                  </a:txBody>
                  <a:tcPr marL="91425" marR="91425" marT="68575" marB="68575" anchor="ctr">
                    <a:lnL w="9525" cap="flat" cmpd="sng">
                      <a:solidFill>
                        <a:schemeClr val="accent6"/>
                      </a:solidFill>
                      <a:prstDash val="solid"/>
                      <a:round/>
                      <a:headEnd type="none" w="sm" len="sm"/>
                      <a:tailEnd type="none" w="sm" len="sm"/>
                    </a:lnL>
                    <a:lnR w="28575" cap="flat" cmpd="sng" algn="ctr">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633075">
                <a:tc>
                  <a:txBody>
                    <a:bodyPr/>
                    <a:lstStyle/>
                    <a:p>
                      <a:pPr marL="0" marR="0" lvl="0" indent="0" algn="ctr" rtl="0">
                        <a:lnSpc>
                          <a:spcPct val="100000"/>
                        </a:lnSpc>
                        <a:spcBef>
                          <a:spcPts val="0"/>
                        </a:spcBef>
                        <a:spcAft>
                          <a:spcPts val="0"/>
                        </a:spcAft>
                        <a:buClr>
                          <a:srgbClr val="000000"/>
                        </a:buClr>
                        <a:buFont typeface="Arial"/>
                        <a:buNone/>
                      </a:pPr>
                      <a:r>
                        <a:rPr lang="en-US" sz="1200" b="0" i="0" u="none" strike="noStrike" cap="none" dirty="0">
                          <a:solidFill>
                            <a:srgbClr val="000000"/>
                          </a:solidFill>
                          <a:latin typeface="Lato Light"/>
                          <a:ea typeface="Lato Light"/>
                          <a:cs typeface="Lato Light"/>
                          <a:sym typeface="Lato Light"/>
                        </a:rPr>
                        <a:t>No SQL Storage</a:t>
                      </a:r>
                      <a:endParaRPr sz="1200" b="0" i="0" u="none" strike="noStrike" cap="none" dirty="0">
                        <a:solidFill>
                          <a:srgbClr val="000000"/>
                        </a:solidFill>
                        <a:latin typeface="Lato Light"/>
                        <a:ea typeface="Lato Light"/>
                        <a:cs typeface="Lato Light"/>
                        <a:sym typeface="Lato Light"/>
                      </a:endParaRPr>
                    </a:p>
                  </a:txBody>
                  <a:tcPr marL="91425" marR="91425" marT="68575" marB="68575" anchor="ctr">
                    <a:lnL w="28575" cap="flat" cmpd="sng">
                      <a:solidFill>
                        <a:schemeClr val="accent1"/>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200" b="0" i="0" u="none" strike="noStrike" cap="none" dirty="0">
                          <a:solidFill>
                            <a:srgbClr val="000000"/>
                          </a:solidFill>
                          <a:latin typeface="Lato Light"/>
                          <a:ea typeface="Lato"/>
                          <a:cs typeface="Lato"/>
                          <a:sym typeface="Lato"/>
                        </a:rPr>
                        <a:t>Table Storage</a:t>
                      </a:r>
                      <a:endParaRPr sz="1200" b="0" i="0" u="none" strike="noStrike" cap="none" dirty="0">
                        <a:solidFill>
                          <a:srgbClr val="000000"/>
                        </a:solidFill>
                        <a:latin typeface="Lato Light"/>
                        <a:ea typeface="Lato"/>
                        <a:cs typeface="Lato"/>
                        <a:sym typeface="Lato"/>
                      </a:endParaRPr>
                    </a:p>
                  </a:txBody>
                  <a:tcPr marL="91425" marR="91425" marT="68575" marB="68575" anchor="ctr">
                    <a:lnL w="9525" cap="flat" cmpd="sng">
                      <a:solidFill>
                        <a:schemeClr val="accent6"/>
                      </a:solidFill>
                      <a:prstDash val="solid"/>
                      <a:round/>
                      <a:headEnd type="none" w="sm" len="sm"/>
                      <a:tailEnd type="none" w="sm" len="sm"/>
                    </a:lnL>
                    <a:lnR w="9525" cap="flat" cmpd="sng" algn="ctr">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latin typeface="Lato Light"/>
                          <a:ea typeface="Lato"/>
                          <a:cs typeface="Lato"/>
                          <a:sym typeface="Lato"/>
                        </a:rPr>
                        <a:t>Simple Db</a:t>
                      </a:r>
                    </a:p>
                    <a:p>
                      <a:pPr marL="0" marR="0" lvl="0" indent="0" algn="ctr" rtl="0">
                        <a:lnSpc>
                          <a:spcPct val="100000"/>
                        </a:lnSpc>
                        <a:spcBef>
                          <a:spcPts val="0"/>
                        </a:spcBef>
                        <a:spcAft>
                          <a:spcPts val="0"/>
                        </a:spcAft>
                        <a:buClr>
                          <a:srgbClr val="000000"/>
                        </a:buClr>
                        <a:buFont typeface="Arial"/>
                        <a:buNone/>
                      </a:pPr>
                      <a:endParaRPr sz="1200" b="0" i="0" u="none" strike="noStrike" cap="none" dirty="0">
                        <a:solidFill>
                          <a:srgbClr val="000000"/>
                        </a:solidFill>
                        <a:latin typeface="Lato Light"/>
                        <a:ea typeface="Lato"/>
                        <a:cs typeface="Lato"/>
                        <a:sym typeface="Lato"/>
                      </a:endParaRPr>
                    </a:p>
                  </a:txBody>
                  <a:tcPr marL="91425" marR="91425" marT="68575" marB="68575" anchor="ctr">
                    <a:lnL w="9525" cap="flat" cmpd="sng" algn="ctr">
                      <a:solidFill>
                        <a:schemeClr val="accent6"/>
                      </a:solidFill>
                      <a:prstDash val="solid"/>
                      <a:round/>
                      <a:headEnd type="none" w="sm" len="sm"/>
                      <a:tailEnd type="none" w="sm" len="sm"/>
                    </a:lnL>
                    <a:lnR w="28575" cap="flat" cmpd="sng" algn="ctr">
                      <a:solidFill>
                        <a:schemeClr val="accent1"/>
                      </a:solidFill>
                      <a:prstDash val="solid"/>
                      <a:round/>
                      <a:headEnd type="none" w="sm" len="sm"/>
                      <a:tailEnd type="none" w="sm" len="sm"/>
                    </a:lnR>
                    <a:lnT w="28575" cap="flat" cmpd="sng" algn="ctr">
                      <a:solidFill>
                        <a:schemeClr val="accent1"/>
                      </a:solidFill>
                      <a:prstDash val="solid"/>
                      <a:round/>
                      <a:headEnd type="none" w="sm" len="sm"/>
                      <a:tailEnd type="none" w="sm" len="sm"/>
                    </a:lnT>
                    <a:lnB w="2857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633075">
                <a:tc>
                  <a:txBody>
                    <a:bodyPr/>
                    <a:lstStyle/>
                    <a:p>
                      <a:pPr marL="0" marR="0" lvl="0" indent="0" algn="ctr" rtl="0">
                        <a:lnSpc>
                          <a:spcPct val="100000"/>
                        </a:lnSpc>
                        <a:spcBef>
                          <a:spcPts val="0"/>
                        </a:spcBef>
                        <a:spcAft>
                          <a:spcPts val="0"/>
                        </a:spcAft>
                        <a:buClr>
                          <a:srgbClr val="000000"/>
                        </a:buClr>
                        <a:buFont typeface="Arial"/>
                        <a:buNone/>
                      </a:pPr>
                      <a:r>
                        <a:rPr lang="en-US" sz="1200" b="0" i="0" u="none" strike="noStrike" cap="none" dirty="0">
                          <a:solidFill>
                            <a:srgbClr val="000000"/>
                          </a:solidFill>
                          <a:latin typeface="Lato Light"/>
                          <a:ea typeface="Lato Light"/>
                          <a:cs typeface="Lato Light"/>
                          <a:sym typeface="Lato Light"/>
                        </a:rPr>
                        <a:t>Compute</a:t>
                      </a:r>
                      <a:endParaRPr sz="1200" b="0" i="0" u="none" strike="noStrike" cap="none" dirty="0">
                        <a:solidFill>
                          <a:srgbClr val="000000"/>
                        </a:solidFill>
                        <a:latin typeface="Lato Light"/>
                        <a:ea typeface="Lato Light"/>
                        <a:cs typeface="Lato Light"/>
                        <a:sym typeface="Lato Light"/>
                      </a:endParaRPr>
                    </a:p>
                  </a:txBody>
                  <a:tcPr marL="91425" marR="91425" marT="68575" marB="68575" anchor="ctr">
                    <a:lnL w="28575" cap="flat" cmpd="sng">
                      <a:solidFill>
                        <a:schemeClr val="accent1"/>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200" b="0" i="0" u="none" strike="noStrike" cap="none" dirty="0">
                          <a:solidFill>
                            <a:srgbClr val="000000"/>
                          </a:solidFill>
                          <a:latin typeface="Lato Light"/>
                          <a:ea typeface="Lato"/>
                          <a:cs typeface="Lato"/>
                          <a:sym typeface="Lato"/>
                        </a:rPr>
                        <a:t>Azure Function</a:t>
                      </a:r>
                      <a:endParaRPr sz="1200" b="0" i="0" u="none" strike="noStrike" cap="none" dirty="0">
                        <a:solidFill>
                          <a:srgbClr val="000000"/>
                        </a:solidFill>
                        <a:latin typeface="Lato Light"/>
                        <a:ea typeface="Lato"/>
                        <a:cs typeface="Lato"/>
                        <a:sym typeface="Lato"/>
                      </a:endParaRPr>
                    </a:p>
                  </a:txBody>
                  <a:tcPr marL="91425" marR="91425" marT="68575" marB="68575" anchor="ctr">
                    <a:lnL w="9525" cap="flat" cmpd="sng">
                      <a:solidFill>
                        <a:schemeClr val="accent6"/>
                      </a:solidFill>
                      <a:prstDash val="solid"/>
                      <a:round/>
                      <a:headEnd type="none" w="sm" len="sm"/>
                      <a:tailEnd type="none" w="sm" len="sm"/>
                    </a:lnL>
                    <a:lnR w="9525" cap="flat" cmpd="sng" algn="ctr">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200" b="0" i="0" u="none" strike="noStrike" cap="none" dirty="0">
                          <a:solidFill>
                            <a:srgbClr val="000000"/>
                          </a:solidFill>
                          <a:latin typeface="Lato Light"/>
                          <a:ea typeface="Lato"/>
                          <a:cs typeface="Lato"/>
                          <a:sym typeface="Lato"/>
                        </a:rPr>
                        <a:t>AWS Lambda</a:t>
                      </a:r>
                      <a:endParaRPr sz="1200" b="0" i="0" u="none" strike="noStrike" cap="none" dirty="0">
                        <a:solidFill>
                          <a:srgbClr val="000000"/>
                        </a:solidFill>
                        <a:latin typeface="Lato Light"/>
                        <a:ea typeface="Lato"/>
                        <a:cs typeface="Lato"/>
                        <a:sym typeface="Lato"/>
                      </a:endParaRPr>
                    </a:p>
                  </a:txBody>
                  <a:tcPr marL="91425" marR="91425" marT="68575" marB="68575" anchor="ctr">
                    <a:lnL w="9525" cap="flat" cmpd="sng" algn="ctr">
                      <a:solidFill>
                        <a:schemeClr val="accent6"/>
                      </a:solidFill>
                      <a:prstDash val="solid"/>
                      <a:round/>
                      <a:headEnd type="none" w="sm" len="sm"/>
                      <a:tailEnd type="none" w="sm" len="sm"/>
                    </a:lnL>
                    <a:lnR w="28575" cap="flat" cmpd="sng" algn="ctr">
                      <a:solidFill>
                        <a:schemeClr val="accent1"/>
                      </a:solidFill>
                      <a:prstDash val="solid"/>
                      <a:round/>
                      <a:headEnd type="none" w="sm" len="sm"/>
                      <a:tailEnd type="none" w="sm" len="sm"/>
                    </a:lnR>
                    <a:lnT w="28575" cap="flat" cmpd="sng" algn="ctr">
                      <a:solidFill>
                        <a:schemeClr val="accent1"/>
                      </a:solidFill>
                      <a:prstDash val="solid"/>
                      <a:round/>
                      <a:headEnd type="none" w="sm" len="sm"/>
                      <a:tailEnd type="none" w="sm" len="sm"/>
                    </a:lnT>
                    <a:lnB w="2857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633075">
                <a:tc>
                  <a:txBody>
                    <a:bodyPr/>
                    <a:lstStyle/>
                    <a:p>
                      <a:pPr marL="0" marR="0" lvl="0" indent="0" algn="ctr" rtl="0">
                        <a:lnSpc>
                          <a:spcPct val="100000"/>
                        </a:lnSpc>
                        <a:spcBef>
                          <a:spcPts val="0"/>
                        </a:spcBef>
                        <a:spcAft>
                          <a:spcPts val="0"/>
                        </a:spcAft>
                        <a:buClr>
                          <a:srgbClr val="000000"/>
                        </a:buClr>
                        <a:buFont typeface="Arial"/>
                        <a:buNone/>
                      </a:pPr>
                      <a:r>
                        <a:rPr lang="en-US" sz="1200" b="0" i="0" u="none" strike="noStrike" cap="none" dirty="0">
                          <a:solidFill>
                            <a:srgbClr val="000000"/>
                          </a:solidFill>
                          <a:latin typeface="Lato Light"/>
                          <a:ea typeface="Lato Light"/>
                          <a:cs typeface="Lato Light"/>
                          <a:sym typeface="Lato Light"/>
                        </a:rPr>
                        <a:t>Storage</a:t>
                      </a:r>
                      <a:endParaRPr sz="1200" b="0" i="0" u="none" strike="noStrike" cap="none" dirty="0">
                        <a:solidFill>
                          <a:srgbClr val="000000"/>
                        </a:solidFill>
                        <a:latin typeface="Lato Light"/>
                        <a:ea typeface="Lato Light"/>
                        <a:cs typeface="Lato Light"/>
                        <a:sym typeface="Lato Light"/>
                      </a:endParaRPr>
                    </a:p>
                  </a:txBody>
                  <a:tcPr marL="91425" marR="91425" marT="68575" marB="68575" anchor="ctr">
                    <a:lnL w="28575" cap="flat" cmpd="sng">
                      <a:solidFill>
                        <a:schemeClr val="accent1"/>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200" b="0" i="0" u="none" strike="noStrike" cap="none" dirty="0">
                          <a:solidFill>
                            <a:srgbClr val="000000"/>
                          </a:solidFill>
                          <a:latin typeface="Lato Light"/>
                          <a:ea typeface="Lato"/>
                          <a:cs typeface="Lato"/>
                          <a:sym typeface="Lato"/>
                        </a:rPr>
                        <a:t>Blob Storage</a:t>
                      </a:r>
                      <a:endParaRPr sz="1200" b="0" i="0" u="none" strike="noStrike" cap="none" dirty="0">
                        <a:solidFill>
                          <a:srgbClr val="000000"/>
                        </a:solidFill>
                        <a:latin typeface="Lato Light"/>
                        <a:ea typeface="Lato"/>
                        <a:cs typeface="Lato"/>
                        <a:sym typeface="Lato"/>
                      </a:endParaRPr>
                    </a:p>
                  </a:txBody>
                  <a:tcPr marL="91425" marR="91425" marT="68575" marB="68575" anchor="ctr">
                    <a:lnL w="9525" cap="flat" cmpd="sng">
                      <a:solidFill>
                        <a:schemeClr val="accent6"/>
                      </a:solidFill>
                      <a:prstDash val="solid"/>
                      <a:round/>
                      <a:headEnd type="none" w="sm" len="sm"/>
                      <a:tailEnd type="none" w="sm" len="sm"/>
                    </a:lnL>
                    <a:lnR w="9525" cap="flat" cmpd="sng" algn="ctr">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200" b="0" i="0" u="none" strike="noStrike" cap="none" dirty="0">
                          <a:solidFill>
                            <a:srgbClr val="000000"/>
                          </a:solidFill>
                          <a:latin typeface="Lato Light"/>
                          <a:ea typeface="Lato"/>
                          <a:cs typeface="Lato"/>
                          <a:sym typeface="Lato"/>
                        </a:rPr>
                        <a:t>S3 Bucket</a:t>
                      </a:r>
                      <a:endParaRPr sz="1200" b="0" i="0" u="none" strike="noStrike" cap="none" dirty="0">
                        <a:solidFill>
                          <a:srgbClr val="000000"/>
                        </a:solidFill>
                        <a:latin typeface="Lato Light"/>
                        <a:ea typeface="Lato"/>
                        <a:cs typeface="Lato"/>
                        <a:sym typeface="Lato"/>
                      </a:endParaRPr>
                    </a:p>
                  </a:txBody>
                  <a:tcPr marL="91425" marR="91425" marT="68575" marB="68575" anchor="ctr">
                    <a:lnL w="9525" cap="flat" cmpd="sng" algn="ctr">
                      <a:solidFill>
                        <a:schemeClr val="accent6"/>
                      </a:solidFill>
                      <a:prstDash val="solid"/>
                      <a:round/>
                      <a:headEnd type="none" w="sm" len="sm"/>
                      <a:tailEnd type="none" w="sm" len="sm"/>
                    </a:lnL>
                    <a:lnR w="28575" cap="flat" cmpd="sng" algn="ctr">
                      <a:solidFill>
                        <a:schemeClr val="accent1"/>
                      </a:solidFill>
                      <a:prstDash val="solid"/>
                      <a:round/>
                      <a:headEnd type="none" w="sm" len="sm"/>
                      <a:tailEnd type="none" w="sm" len="sm"/>
                    </a:lnR>
                    <a:lnT w="28575" cap="flat" cmpd="sng" algn="ctr">
                      <a:solidFill>
                        <a:schemeClr val="accent1"/>
                      </a:solidFill>
                      <a:prstDash val="solid"/>
                      <a:round/>
                      <a:headEnd type="none" w="sm" len="sm"/>
                      <a:tailEnd type="none" w="sm" len="sm"/>
                    </a:lnT>
                    <a:lnB w="2857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00" name="Google Shape;200;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327" name="Google Shape;327;p34"/>
          <p:cNvSpPr txBox="1">
            <a:spLocks noGrp="1"/>
          </p:cNvSpPr>
          <p:nvPr>
            <p:ph type="ctrTitle" idx="4294967295"/>
          </p:nvPr>
        </p:nvSpPr>
        <p:spPr>
          <a:xfrm>
            <a:off x="1034300" y="758900"/>
            <a:ext cx="6593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a:solidFill>
                  <a:schemeClr val="accent4"/>
                </a:solidFill>
              </a:rPr>
              <a:t>Thanks!</a:t>
            </a:r>
            <a:endParaRPr sz="6000">
              <a:solidFill>
                <a:schemeClr val="accent4"/>
              </a:solidFill>
            </a:endParaRPr>
          </a:p>
        </p:txBody>
      </p:sp>
      <p:sp>
        <p:nvSpPr>
          <p:cNvPr id="328" name="Google Shape;328;p34"/>
          <p:cNvSpPr txBox="1">
            <a:spLocks noGrp="1"/>
          </p:cNvSpPr>
          <p:nvPr>
            <p:ph type="subTitle" idx="4294967295"/>
          </p:nvPr>
        </p:nvSpPr>
        <p:spPr>
          <a:xfrm>
            <a:off x="1034300" y="1958520"/>
            <a:ext cx="6593700" cy="1883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latin typeface="Lato"/>
                <a:ea typeface="Lato"/>
                <a:cs typeface="Lato"/>
                <a:sym typeface="Lato"/>
              </a:rPr>
              <a:t>Any questions?</a:t>
            </a:r>
            <a:endParaRPr sz="3600" b="1" dirty="0">
              <a:latin typeface="Lato"/>
              <a:ea typeface="Lato"/>
              <a:cs typeface="Lato"/>
              <a:sym typeface="Lato"/>
            </a:endParaRPr>
          </a:p>
          <a:p>
            <a:pPr marL="0" lvl="0" indent="0" algn="l" rtl="0">
              <a:spcBef>
                <a:spcPts val="600"/>
              </a:spcBef>
              <a:spcAft>
                <a:spcPts val="0"/>
              </a:spcAft>
              <a:buClr>
                <a:schemeClr val="dk1"/>
              </a:buClr>
              <a:buSzPts val="1100"/>
              <a:buFont typeface="Arial"/>
              <a:buNone/>
            </a:pPr>
            <a:r>
              <a:rPr lang="en" dirty="0"/>
              <a:t>You can find me at:</a:t>
            </a:r>
            <a:endParaRPr dirty="0"/>
          </a:p>
          <a:p>
            <a:pPr marL="457200" lvl="0" indent="-381000" algn="l" rtl="0">
              <a:spcBef>
                <a:spcPts val="600"/>
              </a:spcBef>
              <a:spcAft>
                <a:spcPts val="0"/>
              </a:spcAft>
              <a:buSzPts val="2400"/>
              <a:buChar char="◦"/>
            </a:pPr>
            <a:r>
              <a:rPr lang="en-US" dirty="0"/>
              <a:t>Abhishek-shu@hcl.com</a:t>
            </a:r>
            <a:endParaRPr dirty="0"/>
          </a:p>
        </p:txBody>
      </p:sp>
      <p:sp>
        <p:nvSpPr>
          <p:cNvPr id="329" name="Google Shape;329;p34"/>
          <p:cNvSpPr/>
          <p:nvPr/>
        </p:nvSpPr>
        <p:spPr>
          <a:xfrm>
            <a:off x="3975391" y="584305"/>
            <a:ext cx="1068077" cy="971530"/>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How serverless is different</a:t>
            </a:r>
            <a:endParaRPr dirty="0"/>
          </a:p>
        </p:txBody>
      </p:sp>
      <p:sp>
        <p:nvSpPr>
          <p:cNvPr id="96" name="Google Shape;96;p13"/>
          <p:cNvSpPr txBox="1">
            <a:spLocks noGrp="1"/>
          </p:cNvSpPr>
          <p:nvPr>
            <p:ph type="body" idx="2"/>
          </p:nvPr>
        </p:nvSpPr>
        <p:spPr>
          <a:xfrm>
            <a:off x="737850" y="1388962"/>
            <a:ext cx="8052404" cy="492863"/>
          </a:xfrm>
          <a:prstGeom prst="rect">
            <a:avLst/>
          </a:prstGeom>
        </p:spPr>
        <p:txBody>
          <a:bodyPr spcFirstLastPara="1" wrap="square" lIns="0" tIns="0" rIns="0" bIns="0" anchor="t" anchorCtr="0">
            <a:noAutofit/>
          </a:bodyPr>
          <a:lstStyle/>
          <a:p>
            <a:pPr marL="0" lvl="0" indent="0" algn="just">
              <a:buClr>
                <a:schemeClr val="dk1"/>
              </a:buClr>
              <a:buSzPts val="1100"/>
              <a:buNone/>
            </a:pPr>
            <a:r>
              <a:rPr lang="en-US" sz="1200" dirty="0"/>
              <a:t>Serverless Functions have three important properties, each of them having a significant impact on the way we deal with the cost of an application:</a:t>
            </a:r>
            <a:endParaRPr sz="1200" dirty="0"/>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9" name="Google Shape;96;p13">
            <a:extLst>
              <a:ext uri="{FF2B5EF4-FFF2-40B4-BE49-F238E27FC236}">
                <a16:creationId xmlns:a16="http://schemas.microsoft.com/office/drawing/2014/main" id="{34DAAC3A-A285-482B-9D76-4CC0054DAE60}"/>
              </a:ext>
            </a:extLst>
          </p:cNvPr>
          <p:cNvSpPr txBox="1">
            <a:spLocks/>
          </p:cNvSpPr>
          <p:nvPr/>
        </p:nvSpPr>
        <p:spPr>
          <a:xfrm>
            <a:off x="737850" y="1913143"/>
            <a:ext cx="8052404" cy="4928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200" b="1" dirty="0"/>
              <a:t>Low management overhead </a:t>
            </a:r>
            <a:r>
              <a:rPr lang="en-US" sz="1200" dirty="0"/>
              <a:t>The cloud provider manages the service. The total cost of ownership is minimal: developers create code to solve business problems—the rest is taken care of.</a:t>
            </a:r>
          </a:p>
        </p:txBody>
      </p:sp>
      <p:sp>
        <p:nvSpPr>
          <p:cNvPr id="10" name="Google Shape;96;p13">
            <a:extLst>
              <a:ext uri="{FF2B5EF4-FFF2-40B4-BE49-F238E27FC236}">
                <a16:creationId xmlns:a16="http://schemas.microsoft.com/office/drawing/2014/main" id="{9C4B5692-F6CF-4EA4-A936-824E289B684F}"/>
              </a:ext>
            </a:extLst>
          </p:cNvPr>
          <p:cNvSpPr txBox="1">
            <a:spLocks/>
          </p:cNvSpPr>
          <p:nvPr/>
        </p:nvSpPr>
        <p:spPr>
          <a:xfrm>
            <a:off x="737850" y="2417252"/>
            <a:ext cx="8052404" cy="4928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200" b="1" dirty="0"/>
              <a:t>Pay-per-use </a:t>
            </a:r>
            <a:r>
              <a:rPr lang="en-US" sz="1200" dirty="0"/>
              <a:t>Functions are charged per actual executions. Nothing is reserved in advance, so the cost of running a Function App grows linearly with the application demand.</a:t>
            </a:r>
          </a:p>
        </p:txBody>
      </p:sp>
      <p:sp>
        <p:nvSpPr>
          <p:cNvPr id="13" name="Google Shape;96;p13">
            <a:extLst>
              <a:ext uri="{FF2B5EF4-FFF2-40B4-BE49-F238E27FC236}">
                <a16:creationId xmlns:a16="http://schemas.microsoft.com/office/drawing/2014/main" id="{D07E58FD-1D52-4A02-84EE-17E8CA9E2B4B}"/>
              </a:ext>
            </a:extLst>
          </p:cNvPr>
          <p:cNvSpPr txBox="1">
            <a:spLocks/>
          </p:cNvSpPr>
          <p:nvPr/>
        </p:nvSpPr>
        <p:spPr>
          <a:xfrm>
            <a:off x="737850" y="3062684"/>
            <a:ext cx="8052404" cy="4928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200" b="1" dirty="0"/>
              <a:t>Elastically scalable </a:t>
            </a:r>
            <a:r>
              <a:rPr lang="en-US" sz="1200" dirty="0"/>
              <a:t>When a Function is idle, Azure scales the infrastructure down to zero with no associated cost. Whenever the workload grows, Azure brings enough capacity to serve all the demand.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Billing model of consumption plan</a:t>
            </a:r>
            <a:endParaRPr dirty="0"/>
          </a:p>
        </p:txBody>
      </p:sp>
      <p:sp>
        <p:nvSpPr>
          <p:cNvPr id="96" name="Google Shape;96;p13"/>
          <p:cNvSpPr txBox="1">
            <a:spLocks noGrp="1"/>
          </p:cNvSpPr>
          <p:nvPr>
            <p:ph type="body" idx="2"/>
          </p:nvPr>
        </p:nvSpPr>
        <p:spPr>
          <a:xfrm>
            <a:off x="737850" y="1388962"/>
            <a:ext cx="8052404" cy="492863"/>
          </a:xfrm>
          <a:prstGeom prst="rect">
            <a:avLst/>
          </a:prstGeom>
        </p:spPr>
        <p:txBody>
          <a:bodyPr spcFirstLastPara="1" wrap="square" lIns="0" tIns="0" rIns="0" bIns="0" anchor="t" anchorCtr="0">
            <a:noAutofit/>
          </a:bodyPr>
          <a:lstStyle/>
          <a:p>
            <a:pPr marL="0" lvl="0" indent="0" algn="just">
              <a:buClr>
                <a:schemeClr val="dk1"/>
              </a:buClr>
              <a:buSzPts val="1100"/>
              <a:buNone/>
            </a:pPr>
            <a:r>
              <a:rPr lang="en-US" sz="1200" dirty="0"/>
              <a:t>The structure of the Consumption plan. There are two core components of the cost of serverless Functions in Azure: </a:t>
            </a:r>
            <a:r>
              <a:rPr lang="en-US" sz="1200" b="1" dirty="0"/>
              <a:t>Execution Count</a:t>
            </a:r>
            <a:r>
              <a:rPr lang="en-US" sz="1200" dirty="0"/>
              <a:t> and </a:t>
            </a:r>
            <a:r>
              <a:rPr lang="en-US" sz="1200" b="1" dirty="0"/>
              <a:t>Execution Time</a:t>
            </a:r>
            <a:r>
              <a:rPr lang="en-US" sz="1200" dirty="0"/>
              <a:t>.</a:t>
            </a:r>
            <a:endParaRPr sz="1200" dirty="0"/>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9" name="Google Shape;96;p13">
            <a:extLst>
              <a:ext uri="{FF2B5EF4-FFF2-40B4-BE49-F238E27FC236}">
                <a16:creationId xmlns:a16="http://schemas.microsoft.com/office/drawing/2014/main" id="{34DAAC3A-A285-482B-9D76-4CC0054DAE60}"/>
              </a:ext>
            </a:extLst>
          </p:cNvPr>
          <p:cNvSpPr txBox="1">
            <a:spLocks/>
          </p:cNvSpPr>
          <p:nvPr/>
        </p:nvSpPr>
        <p:spPr>
          <a:xfrm>
            <a:off x="737850" y="1913143"/>
            <a:ext cx="8052404" cy="79267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000" b="1" i="1" dirty="0"/>
              <a:t>Execution Count</a:t>
            </a:r>
            <a:r>
              <a:rPr lang="en-US" sz="1000" b="1" dirty="0"/>
              <a:t> </a:t>
            </a:r>
            <a:r>
              <a:rPr lang="en-US" sz="1000" dirty="0"/>
              <a:t>is straightforward. Each Function defines a trigger—an event which causes the code to execute. It can be an incoming HTTP request or a message in a given queue. Every call counts: you get charged $0.20 per million executions. This component of the cost can be substantially reduced if you batch events: process several events in a single execution.</a:t>
            </a:r>
          </a:p>
        </p:txBody>
      </p:sp>
      <p:sp>
        <p:nvSpPr>
          <p:cNvPr id="10" name="Google Shape;96;p13">
            <a:extLst>
              <a:ext uri="{FF2B5EF4-FFF2-40B4-BE49-F238E27FC236}">
                <a16:creationId xmlns:a16="http://schemas.microsoft.com/office/drawing/2014/main" id="{9C4B5692-F6CF-4EA4-A936-824E289B684F}"/>
              </a:ext>
            </a:extLst>
          </p:cNvPr>
          <p:cNvSpPr txBox="1">
            <a:spLocks/>
          </p:cNvSpPr>
          <p:nvPr/>
        </p:nvSpPr>
        <p:spPr>
          <a:xfrm>
            <a:off x="737850" y="3414315"/>
            <a:ext cx="8052404" cy="4928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000" dirty="0"/>
              <a:t>The memory consumption is always rounded up to the next 128 MB, and the minimum time charge is 100 milliseconds. Therefore, the minimal time charge is again $0.20 per million executions.</a:t>
            </a:r>
          </a:p>
        </p:txBody>
      </p:sp>
      <p:sp>
        <p:nvSpPr>
          <p:cNvPr id="13" name="Google Shape;96;p13">
            <a:extLst>
              <a:ext uri="{FF2B5EF4-FFF2-40B4-BE49-F238E27FC236}">
                <a16:creationId xmlns:a16="http://schemas.microsoft.com/office/drawing/2014/main" id="{D07E58FD-1D52-4A02-84EE-17E8CA9E2B4B}"/>
              </a:ext>
            </a:extLst>
          </p:cNvPr>
          <p:cNvSpPr txBox="1">
            <a:spLocks/>
          </p:cNvSpPr>
          <p:nvPr/>
        </p:nvSpPr>
        <p:spPr>
          <a:xfrm>
            <a:off x="737850" y="2596646"/>
            <a:ext cx="8052404" cy="62473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000" b="1" i="1" dirty="0"/>
              <a:t>Execution Time</a:t>
            </a:r>
            <a:r>
              <a:rPr lang="en-US" sz="1000" b="1" dirty="0"/>
              <a:t> </a:t>
            </a:r>
            <a:r>
              <a:rPr lang="en-US" sz="1000" dirty="0"/>
              <a:t>on the pricing page, which isn't exactly correct: it depends on both completion time and memory consumption and is metered in </a:t>
            </a:r>
            <a:r>
              <a:rPr lang="en-US" sz="1000" i="1" dirty="0"/>
              <a:t>GB-seconds</a:t>
            </a:r>
            <a:r>
              <a:rPr lang="en-US" sz="1000" dirty="0"/>
              <a:t>. You pay $16 per million GB-seconds. That is, if a Function runs 1 million times, it always consumes 1 GB of memory and completes in 1 second, you pay $16.</a:t>
            </a:r>
          </a:p>
        </p:txBody>
      </p:sp>
    </p:spTree>
    <p:extLst>
      <p:ext uri="{BB962C8B-B14F-4D97-AF65-F5344CB8AC3E}">
        <p14:creationId xmlns:p14="http://schemas.microsoft.com/office/powerpoint/2010/main" val="163690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37850" y="414331"/>
            <a:ext cx="6034500" cy="47675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Billing and cost analysis</a:t>
            </a:r>
            <a:endParaRPr dirty="0"/>
          </a:p>
        </p:txBody>
      </p:sp>
      <p:sp>
        <p:nvSpPr>
          <p:cNvPr id="96" name="Google Shape;96;p13"/>
          <p:cNvSpPr txBox="1">
            <a:spLocks noGrp="1"/>
          </p:cNvSpPr>
          <p:nvPr>
            <p:ph type="body" idx="2"/>
          </p:nvPr>
        </p:nvSpPr>
        <p:spPr>
          <a:xfrm>
            <a:off x="737850" y="1033067"/>
            <a:ext cx="8052404" cy="492863"/>
          </a:xfrm>
          <a:prstGeom prst="rect">
            <a:avLst/>
          </a:prstGeom>
        </p:spPr>
        <p:txBody>
          <a:bodyPr spcFirstLastPara="1" wrap="square" lIns="0" tIns="0" rIns="0" bIns="0" anchor="t" anchorCtr="0">
            <a:noAutofit/>
          </a:bodyPr>
          <a:lstStyle/>
          <a:p>
            <a:pPr marL="0" lvl="0" indent="0" algn="just">
              <a:buClr>
                <a:schemeClr val="dk1"/>
              </a:buClr>
              <a:buSzPts val="1100"/>
              <a:buNone/>
            </a:pPr>
            <a:r>
              <a:rPr lang="en-US" sz="1000" dirty="0"/>
              <a:t>Open the Azure portal and navigate to your subscription's page, choose </a:t>
            </a:r>
            <a:r>
              <a:rPr lang="en-US" sz="1000" i="1" dirty="0"/>
              <a:t>Invoices</a:t>
            </a:r>
            <a:r>
              <a:rPr lang="en-US" sz="1000" dirty="0"/>
              <a:t> and then a period to look at. Here's a sample report from a subscription :</a:t>
            </a:r>
            <a:endParaRPr sz="1000" dirty="0"/>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9" name="Google Shape;96;p13">
            <a:extLst>
              <a:ext uri="{FF2B5EF4-FFF2-40B4-BE49-F238E27FC236}">
                <a16:creationId xmlns:a16="http://schemas.microsoft.com/office/drawing/2014/main" id="{34DAAC3A-A285-482B-9D76-4CC0054DAE60}"/>
              </a:ext>
            </a:extLst>
          </p:cNvPr>
          <p:cNvSpPr txBox="1">
            <a:spLocks/>
          </p:cNvSpPr>
          <p:nvPr/>
        </p:nvSpPr>
        <p:spPr>
          <a:xfrm>
            <a:off x="702530" y="3205251"/>
            <a:ext cx="8052404" cy="79267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000" b="1" i="1" dirty="0"/>
              <a:t>Execution Count</a:t>
            </a:r>
            <a:r>
              <a:rPr lang="en-US" sz="1000" b="1" dirty="0"/>
              <a:t> </a:t>
            </a:r>
            <a:r>
              <a:rPr lang="en-US" sz="1000" dirty="0"/>
              <a:t>is straightforward. Each Function defines a trigger—an event which causes the code to execute. It can be an incoming HTTP request or a message in a given queue. Every call counts: you get charged $0.20 per million executions. This component of the cost can be substantially reduced if you batch events: process several events in a single execution.</a:t>
            </a:r>
          </a:p>
        </p:txBody>
      </p:sp>
      <p:sp>
        <p:nvSpPr>
          <p:cNvPr id="13" name="Google Shape;96;p13">
            <a:extLst>
              <a:ext uri="{FF2B5EF4-FFF2-40B4-BE49-F238E27FC236}">
                <a16:creationId xmlns:a16="http://schemas.microsoft.com/office/drawing/2014/main" id="{D07E58FD-1D52-4A02-84EE-17E8CA9E2B4B}"/>
              </a:ext>
            </a:extLst>
          </p:cNvPr>
          <p:cNvSpPr txBox="1">
            <a:spLocks/>
          </p:cNvSpPr>
          <p:nvPr/>
        </p:nvSpPr>
        <p:spPr>
          <a:xfrm>
            <a:off x="737850" y="4221326"/>
            <a:ext cx="8052404" cy="62473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000" b="1" i="1" dirty="0"/>
              <a:t>Execution Time</a:t>
            </a:r>
            <a:r>
              <a:rPr lang="en-US" sz="1000" b="1" dirty="0"/>
              <a:t> </a:t>
            </a:r>
            <a:r>
              <a:rPr lang="en-US" sz="1000" dirty="0"/>
              <a:t>on the pricing page, which isn't exactly correct: it depends on both completion time and memory consumption and is metered in </a:t>
            </a:r>
            <a:r>
              <a:rPr lang="en-US" sz="1000" i="1" dirty="0"/>
              <a:t>GB-seconds</a:t>
            </a:r>
            <a:r>
              <a:rPr lang="en-US" sz="1000" dirty="0"/>
              <a:t>. You pay $16 per million GB-seconds. That is, if a Function runs 1 million times, it always consumes 1 GB of memory and completes in 1 second, you pay $16.</a:t>
            </a:r>
          </a:p>
        </p:txBody>
      </p:sp>
      <p:pic>
        <p:nvPicPr>
          <p:cNvPr id="3" name="Picture 2">
            <a:extLst>
              <a:ext uri="{FF2B5EF4-FFF2-40B4-BE49-F238E27FC236}">
                <a16:creationId xmlns:a16="http://schemas.microsoft.com/office/drawing/2014/main" id="{BBB02763-F726-4D04-A4E1-480325D1315C}"/>
              </a:ext>
            </a:extLst>
          </p:cNvPr>
          <p:cNvPicPr>
            <a:picLocks noChangeAspect="1"/>
          </p:cNvPicPr>
          <p:nvPr/>
        </p:nvPicPr>
        <p:blipFill>
          <a:blip r:embed="rId3"/>
          <a:stretch>
            <a:fillRect/>
          </a:stretch>
        </p:blipFill>
        <p:spPr>
          <a:xfrm>
            <a:off x="627062" y="1564465"/>
            <a:ext cx="8229938" cy="2295845"/>
          </a:xfrm>
          <a:prstGeom prst="rect">
            <a:avLst/>
          </a:prstGeom>
        </p:spPr>
      </p:pic>
    </p:spTree>
    <p:extLst>
      <p:ext uri="{BB962C8B-B14F-4D97-AF65-F5344CB8AC3E}">
        <p14:creationId xmlns:p14="http://schemas.microsoft.com/office/powerpoint/2010/main" val="3265513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Cost Beyond functions</a:t>
            </a:r>
            <a:endParaRPr dirty="0"/>
          </a:p>
        </p:txBody>
      </p:sp>
      <p:sp>
        <p:nvSpPr>
          <p:cNvPr id="96" name="Google Shape;96;p13"/>
          <p:cNvSpPr txBox="1">
            <a:spLocks noGrp="1"/>
          </p:cNvSpPr>
          <p:nvPr>
            <p:ph type="body" idx="2"/>
          </p:nvPr>
        </p:nvSpPr>
        <p:spPr>
          <a:xfrm>
            <a:off x="737850" y="1388962"/>
            <a:ext cx="8052404" cy="492863"/>
          </a:xfrm>
          <a:prstGeom prst="rect">
            <a:avLst/>
          </a:prstGeom>
        </p:spPr>
        <p:txBody>
          <a:bodyPr spcFirstLastPara="1" wrap="square" lIns="0" tIns="0" rIns="0" bIns="0" anchor="t" anchorCtr="0">
            <a:noAutofit/>
          </a:bodyPr>
          <a:lstStyle/>
          <a:p>
            <a:pPr marL="0" lvl="0" indent="0" algn="just">
              <a:buClr>
                <a:schemeClr val="dk1"/>
              </a:buClr>
              <a:buSzPts val="1100"/>
              <a:buNone/>
            </a:pPr>
            <a:r>
              <a:rPr lang="en-US" sz="1200" dirty="0"/>
              <a:t>There are several other potential costs associated with running an Azure Function App:</a:t>
            </a:r>
            <a:endParaRPr sz="1200" dirty="0"/>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9" name="Google Shape;96;p13">
            <a:extLst>
              <a:ext uri="{FF2B5EF4-FFF2-40B4-BE49-F238E27FC236}">
                <a16:creationId xmlns:a16="http://schemas.microsoft.com/office/drawing/2014/main" id="{34DAAC3A-A285-482B-9D76-4CC0054DAE60}"/>
              </a:ext>
            </a:extLst>
          </p:cNvPr>
          <p:cNvSpPr txBox="1">
            <a:spLocks/>
          </p:cNvSpPr>
          <p:nvPr/>
        </p:nvSpPr>
        <p:spPr>
          <a:xfrm>
            <a:off x="737850" y="1806873"/>
            <a:ext cx="8052404" cy="4905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000" b="1" dirty="0"/>
              <a:t>Application Insights</a:t>
            </a:r>
            <a:r>
              <a:rPr lang="en-US" sz="1000" dirty="0"/>
              <a:t> Depending on the event volume and sampling settings, the cost of this monitoring service can become quite substantial and exceed the cost of Azure Functions themselves. Be careful and test your configuration before and soon after going to production.</a:t>
            </a:r>
          </a:p>
        </p:txBody>
      </p:sp>
      <p:sp>
        <p:nvSpPr>
          <p:cNvPr id="10" name="Google Shape;96;p13">
            <a:extLst>
              <a:ext uri="{FF2B5EF4-FFF2-40B4-BE49-F238E27FC236}">
                <a16:creationId xmlns:a16="http://schemas.microsoft.com/office/drawing/2014/main" id="{9C4B5692-F6CF-4EA4-A936-824E289B684F}"/>
              </a:ext>
            </a:extLst>
          </p:cNvPr>
          <p:cNvSpPr txBox="1">
            <a:spLocks/>
          </p:cNvSpPr>
          <p:nvPr/>
        </p:nvSpPr>
        <p:spPr>
          <a:xfrm>
            <a:off x="737850" y="3001122"/>
            <a:ext cx="8052404" cy="4928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000" b="1" dirty="0"/>
              <a:t>Storage</a:t>
            </a:r>
            <a:r>
              <a:rPr lang="en-US" sz="1000" dirty="0"/>
              <a:t> Azure Functions use a Storage Account for internal state and coordination. In my experience, these costs are negligible.</a:t>
            </a:r>
          </a:p>
        </p:txBody>
      </p:sp>
      <p:sp>
        <p:nvSpPr>
          <p:cNvPr id="13" name="Google Shape;96;p13">
            <a:extLst>
              <a:ext uri="{FF2B5EF4-FFF2-40B4-BE49-F238E27FC236}">
                <a16:creationId xmlns:a16="http://schemas.microsoft.com/office/drawing/2014/main" id="{D07E58FD-1D52-4A02-84EE-17E8CA9E2B4B}"/>
              </a:ext>
            </a:extLst>
          </p:cNvPr>
          <p:cNvSpPr txBox="1">
            <a:spLocks/>
          </p:cNvSpPr>
          <p:nvPr/>
        </p:nvSpPr>
        <p:spPr>
          <a:xfrm>
            <a:off x="737850" y="2402983"/>
            <a:ext cx="8052404" cy="62473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171450" indent="-171450" algn="just">
              <a:buClr>
                <a:schemeClr val="dk1"/>
              </a:buClr>
              <a:buSzPts val="1100"/>
            </a:pPr>
            <a:r>
              <a:rPr lang="en-US" sz="1000" b="1" dirty="0"/>
              <a:t>Network traffic</a:t>
            </a:r>
            <a:r>
              <a:rPr lang="en-US" sz="1000" dirty="0"/>
              <a:t> If your Functions serve the traffic to the outside world, the networking fees apply. They are usually relatively low, but the cost may build up for high-volume Functions serving bulk data.</a:t>
            </a:r>
          </a:p>
        </p:txBody>
      </p:sp>
    </p:spTree>
    <p:extLst>
      <p:ext uri="{BB962C8B-B14F-4D97-AF65-F5344CB8AC3E}">
        <p14:creationId xmlns:p14="http://schemas.microsoft.com/office/powerpoint/2010/main" val="3218908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37849" y="517525"/>
            <a:ext cx="7331563"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Other hosting plan for Azure functions</a:t>
            </a:r>
            <a:endParaRPr dirty="0"/>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4" name="Rectangle 3">
            <a:extLst>
              <a:ext uri="{FF2B5EF4-FFF2-40B4-BE49-F238E27FC236}">
                <a16:creationId xmlns:a16="http://schemas.microsoft.com/office/drawing/2014/main" id="{59D854C1-1D23-4727-9FAA-7FD668D4D941}"/>
              </a:ext>
            </a:extLst>
          </p:cNvPr>
          <p:cNvSpPr/>
          <p:nvPr/>
        </p:nvSpPr>
        <p:spPr>
          <a:xfrm>
            <a:off x="737849" y="1633229"/>
            <a:ext cx="7542131" cy="1077218"/>
          </a:xfrm>
          <a:prstGeom prst="rect">
            <a:avLst/>
          </a:prstGeom>
        </p:spPr>
        <p:txBody>
          <a:bodyPr wrap="square">
            <a:spAutoFit/>
          </a:bodyPr>
          <a:lstStyle/>
          <a:p>
            <a:r>
              <a:rPr lang="en-US" b="1" dirty="0"/>
              <a:t>Azure Functions can be hosted in other ways:</a:t>
            </a:r>
          </a:p>
          <a:p>
            <a:endParaRPr lang="en-US" b="1" dirty="0"/>
          </a:p>
          <a:p>
            <a:pPr marL="285750" indent="-285750">
              <a:buFont typeface="Arial" panose="020B0604020202020204" pitchFamily="34" charset="0"/>
              <a:buChar char="•"/>
            </a:pPr>
            <a:r>
              <a:rPr lang="en-US" sz="1200" dirty="0"/>
              <a:t>App Service plan with a fixed cost per hour,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Premium plan with both fixed and variable price components, </a:t>
            </a:r>
          </a:p>
        </p:txBody>
      </p:sp>
    </p:spTree>
    <p:extLst>
      <p:ext uri="{BB962C8B-B14F-4D97-AF65-F5344CB8AC3E}">
        <p14:creationId xmlns:p14="http://schemas.microsoft.com/office/powerpoint/2010/main" val="502665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ctrTitle"/>
          </p:nvPr>
        </p:nvSpPr>
        <p:spPr>
          <a:xfrm>
            <a:off x="1034300" y="1583350"/>
            <a:ext cx="8056304"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solidFill>
                  <a:schemeClr val="accent1"/>
                </a:solidFill>
              </a:rPr>
              <a:t>1.</a:t>
            </a:r>
            <a:endParaRPr dirty="0">
              <a:solidFill>
                <a:schemeClr val="accent1"/>
              </a:solidFill>
            </a:endParaRPr>
          </a:p>
          <a:p>
            <a:pPr marL="0" lvl="0" indent="0" algn="l" rtl="0">
              <a:spcBef>
                <a:spcPts val="0"/>
              </a:spcBef>
              <a:spcAft>
                <a:spcPts val="0"/>
              </a:spcAft>
              <a:buNone/>
            </a:pPr>
            <a:r>
              <a:rPr lang="en-US" dirty="0"/>
              <a:t>Serverless : Contact us Form</a:t>
            </a:r>
            <a:endParaRPr dirty="0"/>
          </a:p>
        </p:txBody>
      </p:sp>
      <p:sp>
        <p:nvSpPr>
          <p:cNvPr id="113" name="Google Shape;113;p15"/>
          <p:cNvSpPr txBox="1">
            <a:spLocks noGrp="1"/>
          </p:cNvSpPr>
          <p:nvPr>
            <p:ph type="subTitle" idx="1"/>
          </p:nvPr>
        </p:nvSpPr>
        <p:spPr>
          <a:xfrm>
            <a:off x="1034300" y="2840052"/>
            <a:ext cx="6342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start with the </a:t>
            </a:r>
            <a:r>
              <a:rPr lang="en-US" dirty="0"/>
              <a:t>architecture first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9" name="Google Shape;11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5" name="Picture 4">
            <a:extLst>
              <a:ext uri="{FF2B5EF4-FFF2-40B4-BE49-F238E27FC236}">
                <a16:creationId xmlns:a16="http://schemas.microsoft.com/office/drawing/2014/main" id="{E4614208-3515-4A14-8332-F5753529C6AE}"/>
              </a:ext>
            </a:extLst>
          </p:cNvPr>
          <p:cNvPicPr>
            <a:picLocks noChangeAspect="1"/>
          </p:cNvPicPr>
          <p:nvPr/>
        </p:nvPicPr>
        <p:blipFill>
          <a:blip r:embed="rId3"/>
          <a:stretch>
            <a:fillRect/>
          </a:stretch>
        </p:blipFill>
        <p:spPr>
          <a:xfrm>
            <a:off x="3706124" y="138120"/>
            <a:ext cx="4843847" cy="4867259"/>
          </a:xfrm>
          <a:prstGeom prst="rect">
            <a:avLst/>
          </a:prstGeom>
        </p:spPr>
      </p:pic>
      <p:sp>
        <p:nvSpPr>
          <p:cNvPr id="8" name="Google Shape;96;p13">
            <a:extLst>
              <a:ext uri="{FF2B5EF4-FFF2-40B4-BE49-F238E27FC236}">
                <a16:creationId xmlns:a16="http://schemas.microsoft.com/office/drawing/2014/main" id="{D0420978-0311-487E-B531-BC61D01FA600}"/>
              </a:ext>
            </a:extLst>
          </p:cNvPr>
          <p:cNvSpPr txBox="1">
            <a:spLocks/>
          </p:cNvSpPr>
          <p:nvPr/>
        </p:nvSpPr>
        <p:spPr>
          <a:xfrm>
            <a:off x="692171" y="374415"/>
            <a:ext cx="2891700" cy="421760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Level 1: System Context diagram</a:t>
            </a:r>
          </a:p>
          <a:p>
            <a:pPr algn="just">
              <a:spcBef>
                <a:spcPts val="600"/>
              </a:spcBef>
            </a:pPr>
            <a:r>
              <a:rPr lang="en-US" sz="1200" dirty="0"/>
              <a:t>A big picture of the system landscape. The focus should be on people (actors, roles, personas, </a:t>
            </a:r>
            <a:r>
              <a:rPr lang="en-US" sz="1200" dirty="0" err="1"/>
              <a:t>etc</a:t>
            </a:r>
            <a:r>
              <a:rPr lang="en-US" sz="1200" dirty="0"/>
              <a:t>) and software systems rather than technologies, protocols and other low-level details. It's the sort of diagram that you could show to non-technical people. </a:t>
            </a:r>
            <a:endParaRPr lang="en-US" sz="1200" b="1" dirty="0"/>
          </a:p>
        </p:txBody>
      </p:sp>
    </p:spTree>
    <p:extLst>
      <p:ext uri="{BB962C8B-B14F-4D97-AF65-F5344CB8AC3E}">
        <p14:creationId xmlns:p14="http://schemas.microsoft.com/office/powerpoint/2010/main" val="3385339834"/>
      </p:ext>
    </p:extLst>
  </p:cSld>
  <p:clrMapOvr>
    <a:masterClrMapping/>
  </p:clrMapOvr>
</p:sld>
</file>

<file path=ppt/theme/theme1.xml><?xml version="1.0" encoding="utf-8"?>
<a:theme xmlns:a="http://schemas.openxmlformats.org/drawingml/2006/main" name="Silvia template">
  <a:themeElements>
    <a:clrScheme name="Custom 347">
      <a:dk1>
        <a:srgbClr val="222222"/>
      </a:dk1>
      <a:lt1>
        <a:srgbClr val="FFFFFF"/>
      </a:lt1>
      <a:dk2>
        <a:srgbClr val="111111"/>
      </a:dk2>
      <a:lt2>
        <a:srgbClr val="FFFFFF"/>
      </a:lt2>
      <a:accent1>
        <a:srgbClr val="F20122"/>
      </a:accent1>
      <a:accent2>
        <a:srgbClr val="CA0000"/>
      </a:accent2>
      <a:accent3>
        <a:srgbClr val="FF6A00"/>
      </a:accent3>
      <a:accent4>
        <a:srgbClr val="FF9F00"/>
      </a:accent4>
      <a:accent5>
        <a:srgbClr val="999999"/>
      </a:accent5>
      <a:accent6>
        <a:srgbClr val="D9D9D9"/>
      </a:accent6>
      <a:hlink>
        <a:srgbClr val="F2012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TotalTime>
  <Words>1328</Words>
  <Application>Microsoft Office PowerPoint</Application>
  <PresentationFormat>On-screen Show (16:9)</PresentationFormat>
  <Paragraphs>121</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Lato Black</vt:lpstr>
      <vt:lpstr>Lato Light</vt:lpstr>
      <vt:lpstr>Calibri</vt:lpstr>
      <vt:lpstr>Lato</vt:lpstr>
      <vt:lpstr>Arial</vt:lpstr>
      <vt:lpstr>Silvia template</vt:lpstr>
      <vt:lpstr>POC 2020</vt:lpstr>
      <vt:lpstr>Hello!</vt:lpstr>
      <vt:lpstr>How serverless is different</vt:lpstr>
      <vt:lpstr>Billing model of consumption plan</vt:lpstr>
      <vt:lpstr>Billing and cost analysis</vt:lpstr>
      <vt:lpstr>Cost Beyond functions</vt:lpstr>
      <vt:lpstr>Other hosting plan for Azure functions</vt:lpstr>
      <vt:lpstr>1. Serverless : Contact us Form</vt:lpstr>
      <vt:lpstr>PowerPoint Presentation</vt:lpstr>
      <vt:lpstr>PowerPoint Presentation</vt:lpstr>
      <vt:lpstr>PowerPoint Presentation</vt:lpstr>
      <vt:lpstr>PowerPoint Presentation</vt:lpstr>
      <vt:lpstr>Code Walkthrough and Demo</vt:lpstr>
      <vt:lpstr>PowerPoint Presentation</vt:lpstr>
      <vt:lpstr>PowerPoint Presentation</vt:lpstr>
      <vt:lpstr>2. Serverless : Url Shortner</vt:lpstr>
      <vt:lpstr>PowerPoint Presentation</vt:lpstr>
      <vt:lpstr>Requirements and Goals of the System</vt:lpstr>
      <vt:lpstr>Other Requirements</vt:lpstr>
      <vt:lpstr>Use Cases</vt:lpstr>
      <vt:lpstr>Code Walk Through</vt:lpstr>
      <vt:lpstr>Azure Vs AWS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POC 2020</dc:title>
  <dc:creator>aa</dc:creator>
  <cp:lastModifiedBy>aa</cp:lastModifiedBy>
  <cp:revision>37</cp:revision>
  <dcterms:modified xsi:type="dcterms:W3CDTF">2019-08-16T10:14:53Z</dcterms:modified>
</cp:coreProperties>
</file>