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1" r:id="rId1"/>
  </p:sldMasterIdLst>
  <p:notesMasterIdLst>
    <p:notesMasterId r:id="rId16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5637" autoAdjust="0"/>
  </p:normalViewPr>
  <p:slideViewPr>
    <p:cSldViewPr snapToGrid="0">
      <p:cViewPr>
        <p:scale>
          <a:sx n="66" d="100"/>
          <a:sy n="66" d="100"/>
        </p:scale>
        <p:origin x="-81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2B17B-0CAF-444E-89BC-5EBD99270548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4CFBB-4459-4AC8-922B-EFE121B4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5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Scene retrieval:</a:t>
            </a:r>
            <a:r>
              <a:rPr lang="en-US" baseline="0" dirty="0" smtClean="0"/>
              <a:t> Nearest neighbors are found using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Euclidean distance of GIST and spatial pyramid histogram intersection of HOG.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Dense scene alignment: Sift</a:t>
            </a:r>
            <a:r>
              <a:rPr lang="en-US" baseline="0" dirty="0" smtClean="0"/>
              <a:t> flow is used and sift flow is able to establish semantically meaningful matches between 2 images.. M voting candidates are chosen.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Label transfer: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final step is to parse the input image by transferring the labels obtained from the M voting candidates to the input image. The M voting images which are chosen by the SIFT flow algorithm are combined and the input image is parsed and labelled accordingly.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CFBB-4459-4AC8-922B-EFE121B4F4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2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datsetLMO</a:t>
            </a:r>
            <a:r>
              <a:rPr lang="en-IN" baseline="0" dirty="0" smtClean="0"/>
              <a:t> has 2688 images, divided into 2488 training and 200 testing. All outdoor images.</a:t>
            </a:r>
          </a:p>
          <a:p>
            <a:r>
              <a:rPr lang="en-IN" baseline="0" dirty="0" err="1" smtClean="0"/>
              <a:t>datasetSUN</a:t>
            </a:r>
            <a:r>
              <a:rPr lang="en-IN" baseline="0" dirty="0" smtClean="0"/>
              <a:t> has 9556 </a:t>
            </a:r>
            <a:r>
              <a:rPr lang="en-IN" baseline="0" dirty="0" err="1" smtClean="0"/>
              <a:t>imges</a:t>
            </a:r>
            <a:r>
              <a:rPr lang="en-IN" baseline="0" dirty="0" smtClean="0"/>
              <a:t> divided into 8556 for training and 1000 for testing. Both indoor and </a:t>
            </a:r>
            <a:r>
              <a:rPr lang="en-IN" baseline="0" smtClean="0"/>
              <a:t>outdoor images.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CFBB-4459-4AC8-922B-EFE121B4F4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7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Overall the results</a:t>
            </a:r>
            <a:r>
              <a:rPr lang="en-IN" baseline="0" dirty="0" smtClean="0"/>
              <a:t> increase when increasing K(nearest neighbours) and M(voting candidates) but after a certain point reduces because might include  noise to </a:t>
            </a:r>
            <a:r>
              <a:rPr lang="en-IN" baseline="0" smtClean="0"/>
              <a:t>label transfer.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CFBB-4459-4AC8-922B-EFE121B4F4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23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MRF: Markov random field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CFBB-4459-4AC8-922B-EFE121B4F4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48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CFBB-4459-4AC8-922B-EFE121B4F4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1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2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6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0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9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0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2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0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2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4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3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4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570" y="3018971"/>
            <a:ext cx="10784115" cy="2299960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>
                <a:effectLst/>
                <a:latin typeface="Calibri" panose="020F0502020204030204" pitchFamily="34" charset="0"/>
              </a:rPr>
              <a:t>Nonparametric Scene Parsing via Label Transfer</a:t>
            </a:r>
            <a:endParaRPr lang="en-US" sz="4800" b="1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5342875"/>
            <a:ext cx="9144000" cy="754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                                                    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Abhishek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Manoj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 Kumar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3245" y="685806"/>
            <a:ext cx="10972800" cy="539568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Experiment 4: Recognition rate by Varying K and M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2400" dirty="0" smtClean="0"/>
              <a:t>Figure 6: results mentioned in the paper vs the result obtained by me.</a:t>
            </a:r>
            <a:endParaRPr lang="en-IN" sz="2400" dirty="0"/>
          </a:p>
        </p:txBody>
      </p:sp>
      <p:pic>
        <p:nvPicPr>
          <p:cNvPr id="7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2020704"/>
            <a:ext cx="4397829" cy="2716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abhishek\Desktop\Graph koop\Figure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58" y="2020704"/>
            <a:ext cx="5384800" cy="266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29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9" y="217714"/>
            <a:ext cx="10715171" cy="65024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It can be observed in both the plots that the recognition rate is lower without MRF(prior and spatial smoothness). 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dirty="0" smtClean="0"/>
              <a:t>Figure 7:  Recognition rate with MRF and without MRF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3" y="1407887"/>
            <a:ext cx="4615543" cy="335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:\Users\abhishek\Desktop\Graph koop\Figure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13" y="1407887"/>
            <a:ext cx="4383315" cy="335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2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609600"/>
            <a:ext cx="10972800" cy="551656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Figure which I could not reproduce.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dirty="0" smtClean="0"/>
              <a:t>Figure 8:</a:t>
            </a:r>
            <a:r>
              <a:rPr lang="en-IN" sz="2400" dirty="0"/>
              <a:t>This figure compares each object recognition rates of the non-parametric approach of the paper vs the classier based system of human </a:t>
            </a:r>
            <a:r>
              <a:rPr lang="en-IN" sz="2400" dirty="0" smtClean="0"/>
              <a:t>detection.</a:t>
            </a:r>
            <a:endParaRPr lang="en-IN" sz="2400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1476419"/>
            <a:ext cx="10583863" cy="3070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461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171" y="1567545"/>
            <a:ext cx="10671629" cy="4818743"/>
          </a:xfrm>
        </p:spPr>
        <p:txBody>
          <a:bodyPr/>
          <a:lstStyle/>
          <a:p>
            <a:r>
              <a:rPr lang="en-IN" dirty="0"/>
              <a:t>I think proper documentation and availability of code and data contributed most towards </a:t>
            </a:r>
            <a:r>
              <a:rPr lang="en-IN" dirty="0" smtClean="0"/>
              <a:t>reproducibility.</a:t>
            </a:r>
          </a:p>
          <a:p>
            <a:r>
              <a:rPr lang="en-IN" smtClean="0"/>
              <a:t>After </a:t>
            </a:r>
            <a:r>
              <a:rPr lang="en-IN" dirty="0"/>
              <a:t>trying to reproduce, I think the paper has all the right results as many of the results could be reproduced and were similar.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738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C. Liu, J. Yuen, A. </a:t>
            </a:r>
            <a:r>
              <a:rPr lang="en-IN" dirty="0" err="1"/>
              <a:t>Torralba</a:t>
            </a:r>
            <a:r>
              <a:rPr lang="en-IN" dirty="0"/>
              <a:t>, "Nonparametric scene parsing via label transfer", </a:t>
            </a:r>
            <a:r>
              <a:rPr lang="en-IN" i="1" dirty="0"/>
              <a:t>IEEE Transactions on Pattern Analysis and Machine Intelligence</a:t>
            </a:r>
            <a:r>
              <a:rPr lang="en-IN" dirty="0"/>
              <a:t>, vol. 33, no. 12, pp. 2368, </a:t>
            </a:r>
            <a:r>
              <a:rPr lang="en-IN" dirty="0" smtClean="0"/>
              <a:t>2011</a:t>
            </a:r>
          </a:p>
          <a:p>
            <a:r>
              <a:rPr lang="it-IT" dirty="0"/>
              <a:t>C. Liu, J. Yuen, and A. Torralba, “Nonparametric Scene </a:t>
            </a:r>
            <a:r>
              <a:rPr lang="it-IT" dirty="0" smtClean="0"/>
              <a:t>Parsing: </a:t>
            </a:r>
            <a:r>
              <a:rPr lang="en-IN" dirty="0" smtClean="0"/>
              <a:t>Label </a:t>
            </a:r>
            <a:r>
              <a:rPr lang="en-IN" dirty="0"/>
              <a:t>Transfer via Dense Scene Alignment,” Proc. IEEE </a:t>
            </a:r>
            <a:r>
              <a:rPr lang="en-IN" dirty="0" smtClean="0"/>
              <a:t>Conf. Computer </a:t>
            </a:r>
            <a:r>
              <a:rPr lang="en-IN" dirty="0"/>
              <a:t>Vision and Pattern Recognition, 2009</a:t>
            </a:r>
            <a:r>
              <a:rPr lang="en-IN" dirty="0" smtClean="0"/>
              <a:t>.</a:t>
            </a:r>
          </a:p>
          <a:p>
            <a:pPr lvl="0"/>
            <a:r>
              <a:rPr lang="en-IN" dirty="0"/>
              <a:t>N. </a:t>
            </a:r>
            <a:r>
              <a:rPr lang="en-IN" dirty="0" err="1"/>
              <a:t>Dalal</a:t>
            </a:r>
            <a:r>
              <a:rPr lang="en-IN" dirty="0"/>
              <a:t> and B. </a:t>
            </a:r>
            <a:r>
              <a:rPr lang="en-IN" dirty="0" err="1"/>
              <a:t>Triggs</a:t>
            </a:r>
            <a:r>
              <a:rPr lang="en-IN" dirty="0"/>
              <a:t>, “Histograms of Oriented Gradients for Human Detection,” Proc. IEEE Conf. Computer Vision and Pattern Recognition, 2005.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9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Overview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1260764"/>
            <a:ext cx="11637819" cy="5140036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360217" y="2951018"/>
            <a:ext cx="18426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Input /query image</a:t>
            </a:r>
            <a:endParaRPr lang="en-IN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757738" y="2951018"/>
            <a:ext cx="136652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Scene Retrieval</a:t>
            </a:r>
            <a:endParaRPr lang="en-IN" b="1" dirty="0"/>
          </a:p>
        </p:txBody>
      </p:sp>
      <p:sp>
        <p:nvSpPr>
          <p:cNvPr id="15" name="Oval 14"/>
          <p:cNvSpPr/>
          <p:nvPr/>
        </p:nvSpPr>
        <p:spPr>
          <a:xfrm>
            <a:off x="4639513" y="2951018"/>
            <a:ext cx="196734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Nearest </a:t>
            </a:r>
            <a:r>
              <a:rPr lang="en-IN" b="1" dirty="0" err="1" smtClean="0"/>
              <a:t>neighbors</a:t>
            </a:r>
            <a:r>
              <a:rPr lang="en-IN" b="1" dirty="0" smtClean="0"/>
              <a:t> </a:t>
            </a:r>
            <a:endParaRPr lang="en-IN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7169069" y="2951018"/>
            <a:ext cx="133179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Dense scene alignment</a:t>
            </a:r>
            <a:endParaRPr lang="en-IN" b="1" dirty="0"/>
          </a:p>
        </p:txBody>
      </p:sp>
      <p:sp>
        <p:nvSpPr>
          <p:cNvPr id="17" name="Oval 16"/>
          <p:cNvSpPr/>
          <p:nvPr/>
        </p:nvSpPr>
        <p:spPr>
          <a:xfrm>
            <a:off x="9102437" y="2951018"/>
            <a:ext cx="192578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M voting candidates</a:t>
            </a:r>
            <a:endParaRPr lang="en-IN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9365672" y="4516583"/>
            <a:ext cx="139930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Label Transfer</a:t>
            </a:r>
            <a:endParaRPr lang="en-IN" b="1" dirty="0"/>
          </a:p>
        </p:txBody>
      </p:sp>
      <p:sp>
        <p:nvSpPr>
          <p:cNvPr id="19" name="Oval 18"/>
          <p:cNvSpPr/>
          <p:nvPr/>
        </p:nvSpPr>
        <p:spPr>
          <a:xfrm>
            <a:off x="7025133" y="4516583"/>
            <a:ext cx="161966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Parsing result</a:t>
            </a:r>
            <a:endParaRPr lang="en-IN" b="1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2720906" y="1343893"/>
            <a:ext cx="1440191" cy="119453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Annotated image database</a:t>
            </a:r>
            <a:endParaRPr lang="en-IN" b="1" dirty="0"/>
          </a:p>
        </p:txBody>
      </p:sp>
      <p:cxnSp>
        <p:nvCxnSpPr>
          <p:cNvPr id="22" name="Straight Arrow Connector 21"/>
          <p:cNvCxnSpPr>
            <a:stCxn id="13" idx="6"/>
            <a:endCxn id="14" idx="1"/>
          </p:cNvCxnSpPr>
          <p:nvPr/>
        </p:nvCxnSpPr>
        <p:spPr>
          <a:xfrm>
            <a:off x="2202874" y="3408218"/>
            <a:ext cx="55486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5" idx="2"/>
          </p:cNvCxnSpPr>
          <p:nvPr/>
        </p:nvCxnSpPr>
        <p:spPr>
          <a:xfrm>
            <a:off x="4161097" y="3408218"/>
            <a:ext cx="4784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6" idx="1"/>
          </p:cNvCxnSpPr>
          <p:nvPr/>
        </p:nvCxnSpPr>
        <p:spPr>
          <a:xfrm>
            <a:off x="6705601" y="3408218"/>
            <a:ext cx="4634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</p:cNvCxnSpPr>
          <p:nvPr/>
        </p:nvCxnSpPr>
        <p:spPr>
          <a:xfrm>
            <a:off x="8500860" y="3408218"/>
            <a:ext cx="6015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4"/>
            <a:endCxn id="18" idx="0"/>
          </p:cNvCxnSpPr>
          <p:nvPr/>
        </p:nvCxnSpPr>
        <p:spPr>
          <a:xfrm>
            <a:off x="10065327" y="3865420"/>
            <a:ext cx="0" cy="651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6"/>
          </p:cNvCxnSpPr>
          <p:nvPr/>
        </p:nvCxnSpPr>
        <p:spPr>
          <a:xfrm flipH="1">
            <a:off x="8644794" y="4973783"/>
            <a:ext cx="7208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3"/>
            <a:endCxn id="14" idx="0"/>
          </p:cNvCxnSpPr>
          <p:nvPr/>
        </p:nvCxnSpPr>
        <p:spPr>
          <a:xfrm>
            <a:off x="3441001" y="2538430"/>
            <a:ext cx="0" cy="412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3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</a:rPr>
              <a:t>Reproducibility Elements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</a:rPr>
              <a:t>Code:  Made available and mostly is </a:t>
            </a:r>
            <a:r>
              <a:rPr lang="en-IN" dirty="0" err="1" smtClean="0">
                <a:latin typeface="Calibri" panose="020F0502020204030204" pitchFamily="34" charset="0"/>
              </a:rPr>
              <a:t>MatLab</a:t>
            </a:r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Dataset: 2 datasets, </a:t>
            </a:r>
            <a:r>
              <a:rPr lang="en-IN" dirty="0" err="1" smtClean="0">
                <a:latin typeface="Calibri" panose="020F0502020204030204" pitchFamily="34" charset="0"/>
              </a:rPr>
              <a:t>datasetLMO</a:t>
            </a:r>
            <a:r>
              <a:rPr lang="en-IN" dirty="0" smtClean="0">
                <a:latin typeface="Calibri" panose="020F0502020204030204" pitchFamily="34" charset="0"/>
              </a:rPr>
              <a:t> and </a:t>
            </a:r>
            <a:r>
              <a:rPr lang="en-IN" dirty="0" err="1" smtClean="0">
                <a:latin typeface="Calibri" panose="020F0502020204030204" pitchFamily="34" charset="0"/>
              </a:rPr>
              <a:t>datasetSUN</a:t>
            </a:r>
            <a:r>
              <a:rPr lang="en-IN" dirty="0" smtClean="0">
                <a:latin typeface="Calibri" panose="020F0502020204030204" pitchFamily="34" charset="0"/>
              </a:rPr>
              <a:t> created using the </a:t>
            </a:r>
            <a:r>
              <a:rPr lang="en-IN" dirty="0" err="1" smtClean="0">
                <a:latin typeface="Calibri" panose="020F0502020204030204" pitchFamily="34" charset="0"/>
              </a:rPr>
              <a:t>LabelMe</a:t>
            </a:r>
            <a:r>
              <a:rPr lang="en-IN" dirty="0" smtClean="0">
                <a:latin typeface="Calibri" panose="020F0502020204030204" pitchFamily="34" charset="0"/>
              </a:rPr>
              <a:t> tool. </a:t>
            </a:r>
          </a:p>
          <a:p>
            <a:r>
              <a:rPr lang="en-IN" dirty="0" smtClean="0">
                <a:latin typeface="Calibri" panose="020F0502020204030204" pitchFamily="34" charset="0"/>
              </a:rPr>
              <a:t>Documentation</a:t>
            </a:r>
            <a:r>
              <a:rPr lang="en-IN" smtClean="0">
                <a:latin typeface="Calibri" panose="020F0502020204030204" pitchFamily="34" charset="0"/>
              </a:rPr>
              <a:t>: </a:t>
            </a:r>
            <a:r>
              <a:rPr lang="en-IN" smtClean="0">
                <a:latin typeface="Calibri" panose="020F0502020204030204" pitchFamily="34" charset="0"/>
              </a:rPr>
              <a:t>good</a:t>
            </a:r>
            <a:r>
              <a:rPr lang="en-IN" smtClean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documentation for execution.</a:t>
            </a:r>
          </a:p>
        </p:txBody>
      </p:sp>
    </p:spTree>
    <p:extLst>
      <p:ext uri="{BB962C8B-B14F-4D97-AF65-F5344CB8AC3E}">
        <p14:creationId xmlns:p14="http://schemas.microsoft.com/office/powerpoint/2010/main" val="18284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</a:rPr>
              <a:t>Initial problems while trying to run the code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1026" name="Picture 1" descr="outpu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86" y="2510971"/>
            <a:ext cx="4491843" cy="312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" descr="output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58" y="2510971"/>
            <a:ext cx="4426856" cy="312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30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5" y="180108"/>
            <a:ext cx="11568545" cy="667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latin typeface="Calibri" panose="020F0502020204030204" pitchFamily="34" charset="0"/>
              </a:rPr>
              <a:t>Experiment 1: Images with high recognition rates.</a:t>
            </a:r>
          </a:p>
          <a:p>
            <a:pPr marL="0" indent="0">
              <a:buNone/>
            </a:pPr>
            <a:r>
              <a:rPr lang="en-IN" sz="4000" dirty="0" smtClean="0">
                <a:latin typeface="Calibri" panose="020F0502020204030204" pitchFamily="34" charset="0"/>
              </a:rPr>
              <a:t>   </a:t>
            </a:r>
            <a:r>
              <a:rPr lang="en-IN" sz="2400" dirty="0" smtClean="0">
                <a:latin typeface="Calibri" panose="020F0502020204030204" pitchFamily="34" charset="0"/>
              </a:rPr>
              <a:t>(</a:t>
            </a:r>
            <a:r>
              <a:rPr lang="en-IN" sz="2400" dirty="0">
                <a:latin typeface="Calibri" panose="020F0502020204030204" pitchFamily="34" charset="0"/>
              </a:rPr>
              <a:t>a)       </a:t>
            </a:r>
            <a:r>
              <a:rPr lang="en-IN" sz="2400" dirty="0" smtClean="0">
                <a:latin typeface="Calibri" panose="020F0502020204030204" pitchFamily="34" charset="0"/>
              </a:rPr>
              <a:t>(</a:t>
            </a:r>
            <a:r>
              <a:rPr lang="en-IN" sz="2400" dirty="0">
                <a:latin typeface="Calibri" panose="020F0502020204030204" pitchFamily="34" charset="0"/>
              </a:rPr>
              <a:t>b)   </a:t>
            </a:r>
            <a:r>
              <a:rPr lang="en-IN" sz="2400" dirty="0" smtClean="0">
                <a:latin typeface="Calibri" panose="020F0502020204030204" pitchFamily="34" charset="0"/>
              </a:rPr>
              <a:t>    (</a:t>
            </a:r>
            <a:r>
              <a:rPr lang="en-IN" sz="2400" dirty="0">
                <a:latin typeface="Calibri" panose="020F0502020204030204" pitchFamily="34" charset="0"/>
              </a:rPr>
              <a:t>c)   </a:t>
            </a:r>
            <a:r>
              <a:rPr lang="en-IN" sz="2400" dirty="0" smtClean="0">
                <a:latin typeface="Calibri" panose="020F0502020204030204" pitchFamily="34" charset="0"/>
              </a:rPr>
              <a:t>    (</a:t>
            </a:r>
            <a:r>
              <a:rPr lang="en-IN" sz="2400" dirty="0">
                <a:latin typeface="Calibri" panose="020F0502020204030204" pitchFamily="34" charset="0"/>
              </a:rPr>
              <a:t>d)  </a:t>
            </a:r>
            <a:r>
              <a:rPr lang="en-IN" sz="2400" dirty="0" smtClean="0">
                <a:latin typeface="Calibri" panose="020F0502020204030204" pitchFamily="34" charset="0"/>
              </a:rPr>
              <a:t>     (</a:t>
            </a:r>
            <a:r>
              <a:rPr lang="en-IN" sz="2400" dirty="0">
                <a:latin typeface="Calibri" panose="020F0502020204030204" pitchFamily="34" charset="0"/>
              </a:rPr>
              <a:t>e)   </a:t>
            </a:r>
            <a:r>
              <a:rPr lang="en-IN" sz="2400" dirty="0" smtClean="0">
                <a:latin typeface="Calibri" panose="020F0502020204030204" pitchFamily="34" charset="0"/>
              </a:rPr>
              <a:t>   (</a:t>
            </a:r>
            <a:r>
              <a:rPr lang="en-IN" sz="2400" dirty="0">
                <a:latin typeface="Calibri" panose="020F0502020204030204" pitchFamily="34" charset="0"/>
              </a:rPr>
              <a:t>f)</a:t>
            </a:r>
          </a:p>
          <a:p>
            <a:pPr marL="0" indent="0">
              <a:buNone/>
            </a:pPr>
            <a:r>
              <a:rPr lang="en-IN" sz="4000" dirty="0" smtClean="0"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IN" sz="4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sz="40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sz="4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sz="40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Calibri" panose="020F0502020204030204" pitchFamily="34" charset="0"/>
              </a:rPr>
              <a:t>Figure 1: Images mentioned on the paper vs the images obtained on my system. Similar results were obtained.</a:t>
            </a: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</a:rPr>
              <a:t> </a:t>
            </a:r>
            <a:r>
              <a:rPr lang="en-IN" sz="2000" dirty="0" smtClean="0">
                <a:latin typeface="Calibri" panose="020F0502020204030204" pitchFamily="34" charset="0"/>
              </a:rPr>
              <a:t>      </a:t>
            </a:r>
            <a:endParaRPr lang="en-IN" sz="40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53" y="1337107"/>
            <a:ext cx="5375275" cy="1891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53" y="3377565"/>
            <a:ext cx="5375275" cy="1741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66" y="3015615"/>
            <a:ext cx="529526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217" y="2188845"/>
            <a:ext cx="5279391" cy="826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218" y="1337107"/>
            <a:ext cx="5255895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66" y="3834765"/>
            <a:ext cx="5335271" cy="826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90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14" y="219883"/>
            <a:ext cx="11450351" cy="6276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latin typeface="Calibri" panose="020F0502020204030204" pitchFamily="34" charset="0"/>
              </a:rPr>
              <a:t>Experiment </a:t>
            </a:r>
            <a:r>
              <a:rPr lang="en-IN" smtClean="0">
                <a:latin typeface="Calibri" panose="020F0502020204030204" pitchFamily="34" charset="0"/>
              </a:rPr>
              <a:t>2: Images </a:t>
            </a:r>
            <a:r>
              <a:rPr lang="en-IN" dirty="0" smtClean="0">
                <a:latin typeface="Calibri" panose="020F0502020204030204" pitchFamily="34" charset="0"/>
              </a:rPr>
              <a:t>with low recognition rates.</a:t>
            </a:r>
          </a:p>
          <a:p>
            <a:pPr marL="0" indent="0">
              <a:buNone/>
            </a:pPr>
            <a:endParaRPr lang="en-IN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alibri" panose="020F0502020204030204" pitchFamily="34" charset="0"/>
              </a:rPr>
              <a:t>     (</a:t>
            </a:r>
            <a:r>
              <a:rPr lang="en-IN" sz="2400" dirty="0">
                <a:latin typeface="Calibri" panose="020F0502020204030204" pitchFamily="34" charset="0"/>
              </a:rPr>
              <a:t>a)       </a:t>
            </a:r>
            <a:r>
              <a:rPr lang="en-IN" sz="2400" dirty="0" smtClean="0">
                <a:latin typeface="Calibri" panose="020F0502020204030204" pitchFamily="34" charset="0"/>
              </a:rPr>
              <a:t> (</a:t>
            </a:r>
            <a:r>
              <a:rPr lang="en-IN" sz="2400" dirty="0">
                <a:latin typeface="Calibri" panose="020F0502020204030204" pitchFamily="34" charset="0"/>
              </a:rPr>
              <a:t>b)        </a:t>
            </a:r>
            <a:r>
              <a:rPr lang="en-IN" sz="2400" dirty="0" smtClean="0">
                <a:latin typeface="Calibri" panose="020F0502020204030204" pitchFamily="34" charset="0"/>
              </a:rPr>
              <a:t>(</a:t>
            </a:r>
            <a:r>
              <a:rPr lang="en-IN" sz="2400" dirty="0">
                <a:latin typeface="Calibri" panose="020F0502020204030204" pitchFamily="34" charset="0"/>
              </a:rPr>
              <a:t>c)        (d)        (e)        </a:t>
            </a:r>
            <a:r>
              <a:rPr lang="en-IN" sz="2400" dirty="0" smtClean="0">
                <a:latin typeface="Calibri" panose="020F0502020204030204" pitchFamily="34" charset="0"/>
              </a:rPr>
              <a:t>(</a:t>
            </a:r>
            <a:r>
              <a:rPr lang="en-IN" sz="2400" dirty="0">
                <a:latin typeface="Calibri" panose="020F0502020204030204" pitchFamily="34" charset="0"/>
              </a:rPr>
              <a:t>f</a:t>
            </a:r>
            <a:r>
              <a:rPr lang="en-IN" sz="2400" dirty="0" smtClean="0">
                <a:latin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alibri" panose="020F0502020204030204" pitchFamily="34" charset="0"/>
              </a:rPr>
              <a:t>Figure 2: Images with bad recognition rates(No good matches). Result mentioned on the paper vs results obtained on my system.</a:t>
            </a:r>
            <a:endParaRPr lang="en-IN" sz="2400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339" y="2547044"/>
            <a:ext cx="5303520" cy="810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339" y="1694555"/>
            <a:ext cx="531939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41" y="1694557"/>
            <a:ext cx="52863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73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2" y="346366"/>
            <a:ext cx="10771909" cy="6179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Experiment 3: Performance of system on various parameters.</a:t>
            </a:r>
          </a:p>
          <a:p>
            <a:pPr marL="0" indent="0">
              <a:buNone/>
            </a:pPr>
            <a:endParaRPr lang="en-IN" sz="32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4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4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4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Figure 3: Highest recognition rate mentioned in the paper for GIST method with optimal parameters and the recognition rate I could obtain on the same parameters.</a:t>
            </a:r>
            <a:endParaRPr lang="en-IN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4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7" y="1075689"/>
            <a:ext cx="4223658" cy="3336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830" y="1075692"/>
            <a:ext cx="4049486" cy="3336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320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362857"/>
            <a:ext cx="10233800" cy="6154057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alibri" panose="020F0502020204030204" pitchFamily="34" charset="0"/>
              </a:rPr>
              <a:t>Figure 4: Recognition rate without MRF i.e. the prior and spatial terms.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44" y="892106"/>
            <a:ext cx="4238171" cy="357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23430" y="892107"/>
            <a:ext cx="4223657" cy="328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420916"/>
            <a:ext cx="10233800" cy="6023429"/>
          </a:xfrm>
        </p:spPr>
        <p:txBody>
          <a:bodyPr/>
          <a:lstStyle/>
          <a:p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sz="2400" dirty="0" smtClean="0">
                <a:latin typeface="Calibri" panose="020F0502020204030204" pitchFamily="34" charset="0"/>
              </a:rPr>
              <a:t>Figure 5: The upper limit recognition rate of the system given in the paper vs the recognition rate obtained for ‘all’ method.</a:t>
            </a:r>
            <a:endParaRPr lang="en-IN" sz="24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14" y="841829"/>
            <a:ext cx="4572000" cy="3991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28229" y="841832"/>
            <a:ext cx="4223657" cy="359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4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</TotalTime>
  <Words>576</Words>
  <Application>Microsoft Office PowerPoint</Application>
  <PresentationFormat>Custom</PresentationFormat>
  <Paragraphs>119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Nonparametric Scene Parsing via Label Transfer</vt:lpstr>
      <vt:lpstr>Overview</vt:lpstr>
      <vt:lpstr>Reproducibility Elements</vt:lpstr>
      <vt:lpstr>Experiments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 mining  and  processing  on Jupyter  notebook  using   NLTK</dc:title>
  <dc:creator>chetan kumar</dc:creator>
  <cp:lastModifiedBy>abhishek</cp:lastModifiedBy>
  <cp:revision>53</cp:revision>
  <dcterms:created xsi:type="dcterms:W3CDTF">2016-12-06T02:40:11Z</dcterms:created>
  <dcterms:modified xsi:type="dcterms:W3CDTF">2016-12-20T20:39:07Z</dcterms:modified>
</cp:coreProperties>
</file>