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sldIdLst>
    <p:sldId id="257" r:id="rId3"/>
    <p:sldId id="258" r:id="rId4"/>
    <p:sldId id="259" r:id="rId5"/>
    <p:sldId id="260" r:id="rId6"/>
    <p:sldId id="270" r:id="rId7"/>
    <p:sldId id="265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A9A84-C138-8CB0-62EE-A587062B92E7}" v="72" dt="2022-11-28T06:38:10.541"/>
    <p1510:client id="{19AE28A8-D302-4DB6-A30D-2DE3954F52E1}" v="340" dt="2022-11-27T13:27:19.935"/>
    <p1510:client id="{4B1E37A7-03D6-CC5C-28D7-D283CADA4898}" v="366" dt="2023-03-25T07:30:37.235"/>
    <p1510:client id="{4D64CDA8-1D70-6891-4FF4-85773028B1A0}" v="782" dt="2022-11-27T18:08:29.552"/>
    <p1510:client id="{D1BBB0C5-0AEE-F797-575C-CE6946AD035D}" v="209" dt="2022-11-28T09:20:02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2203372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527" y="-1281"/>
            <a:ext cx="1007771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06150"/>
            <a:ext cx="12178303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5714" y="-1480"/>
            <a:ext cx="1306287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332822" y="1028840"/>
            <a:ext cx="11690849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72" y="1132413"/>
            <a:ext cx="5718139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872" y="1613044"/>
            <a:ext cx="5718139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25167"/>
            <a:ext cx="565616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13044"/>
            <a:ext cx="565616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5714" y="-1480"/>
            <a:ext cx="1306287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5714" y="-1480"/>
            <a:ext cx="1306287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85218" y="2971801"/>
            <a:ext cx="3270249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/>
              <a:t>Thanks…</a:t>
            </a:r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794033" y="3619535"/>
            <a:ext cx="2679404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07006" y="1474030"/>
            <a:ext cx="10688977" cy="2726137"/>
          </a:xfrm>
        </p:spPr>
        <p:txBody>
          <a:bodyPr>
            <a:normAutofit fontScale="90000"/>
          </a:bodyPr>
          <a:lstStyle>
            <a:lvl1pPr algn="ctr">
              <a:defRPr sz="2800" b="1">
                <a:latin typeface="+mn-lt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rial"/>
                <a:cs typeface="Arial"/>
              </a:rPr>
              <a:t>Implementing Stokes Theorem to find flux through Surface using SYCL</a:t>
            </a:r>
            <a:br>
              <a:rPr lang="en-US" sz="2400" dirty="0">
                <a:solidFill>
                  <a:srgbClr val="0000CC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rgbClr val="0000CC"/>
                </a:solidFill>
                <a:latin typeface="Arial"/>
                <a:cs typeface="Arial"/>
              </a:rPr>
              <a:t>   </a:t>
            </a:r>
            <a:r>
              <a:rPr lang="en-US" sz="2000" dirty="0">
                <a:solidFill>
                  <a:srgbClr val="0000CC"/>
                </a:solidFill>
                <a:latin typeface="Arial"/>
                <a:cs typeface="Arial"/>
              </a:rPr>
              <a:t>Abhishek Verma, Sriman </a:t>
            </a:r>
            <a:br>
              <a:rPr lang="en-US" sz="2000" b="0" dirty="0">
                <a:solidFill>
                  <a:srgbClr val="0000CC"/>
                </a:solidFill>
                <a:latin typeface="Arial"/>
                <a:cs typeface="Arial"/>
              </a:rPr>
            </a:br>
            <a:r>
              <a:rPr lang="en-US" sz="2000" b="0" dirty="0">
                <a:solidFill>
                  <a:srgbClr val="0000CC"/>
                </a:solidFill>
                <a:latin typeface="Arial"/>
                <a:cs typeface="Arial"/>
              </a:rPr>
              <a:t>To</a:t>
            </a:r>
            <a:br>
              <a:rPr lang="en-US" sz="2000" b="0" dirty="0">
                <a:latin typeface="Arial"/>
                <a:cs typeface="Arial"/>
              </a:rPr>
            </a:br>
            <a:r>
              <a:rPr lang="en-US" sz="2000" b="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/>
                <a:cs typeface="Arial"/>
              </a:rPr>
              <a:t>Instructor</a:t>
            </a:r>
            <a:br>
              <a:rPr lang="en-US" sz="2000" b="0" dirty="0">
                <a:solidFill>
                  <a:srgbClr val="0000CC"/>
                </a:solidFill>
                <a:latin typeface="Arial"/>
                <a:cs typeface="Arial"/>
              </a:rPr>
            </a:br>
            <a:r>
              <a:rPr lang="en-US" sz="1800" dirty="0"/>
              <a:t>Abhishek Nandy</a:t>
            </a:r>
            <a:br>
              <a:rPr lang="en-US" sz="1800" dirty="0"/>
            </a:br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A4254-2210-4EC6-93FD-B4A0A62B3A36}"/>
              </a:ext>
            </a:extLst>
          </p:cNvPr>
          <p:cNvSpPr/>
          <p:nvPr/>
        </p:nvSpPr>
        <p:spPr>
          <a:xfrm>
            <a:off x="1847871" y="795056"/>
            <a:ext cx="763264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INTEL </a:t>
            </a:r>
            <a:r>
              <a:rPr lang="en-US" dirty="0" err="1">
                <a:latin typeface="Arial"/>
                <a:cs typeface="Arial"/>
              </a:rPr>
              <a:t>oneAPI</a:t>
            </a:r>
          </a:p>
          <a:p>
            <a:pPr algn="ctr"/>
            <a:r>
              <a:rPr lang="en-US" dirty="0">
                <a:latin typeface="Arial"/>
                <a:cs typeface="Arial"/>
              </a:rPr>
              <a:t> Presentation on</a:t>
            </a:r>
            <a:endParaRPr lang="en-I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936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948F-48F0-EEFF-3C12-A41A4E93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05" y="202991"/>
            <a:ext cx="9169307" cy="554587"/>
          </a:xfrm>
        </p:spPr>
        <p:txBody>
          <a:bodyPr/>
          <a:lstStyle/>
          <a:p>
            <a:r>
              <a:rPr lang="en-US" dirty="0">
                <a:cs typeface="Calibri"/>
              </a:rPr>
              <a:t>Stoke Theorem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AB24-88A7-7B59-D395-351DA5050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 circulation of a vector field around a closed curve in space to the flux of the curl of the vector field through a surface bounded by the curve.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E508F5-862E-FDF4-BA32-ECE8423E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933" y="1990977"/>
            <a:ext cx="4766733" cy="27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5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5570-F217-22F5-838E-98AE5912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2" y="202991"/>
            <a:ext cx="9211640" cy="554587"/>
          </a:xfrm>
        </p:spPr>
        <p:txBody>
          <a:bodyPr/>
          <a:lstStyle/>
          <a:p>
            <a:r>
              <a:rPr lang="en-US" dirty="0" err="1">
                <a:cs typeface="Calibri"/>
              </a:rPr>
              <a:t>OneAPI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09FA-2A6D-F58A-15F1-995EE9586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822" y="1037307"/>
            <a:ext cx="11690849" cy="521480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Comprehensive and unified portfolio of developer tools which include range of performance libraries spanning several workload domains to </a:t>
            </a:r>
            <a:r>
              <a:rPr lang="en-US" dirty="0" err="1">
                <a:latin typeface="Arial"/>
                <a:cs typeface="Arial"/>
              </a:rPr>
              <a:t>traget</a:t>
            </a:r>
            <a:r>
              <a:rPr lang="en-US" dirty="0">
                <a:latin typeface="Arial"/>
                <a:cs typeface="Arial"/>
              </a:rPr>
              <a:t> Hardware.</a:t>
            </a:r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unified and simplified language and libraries for expressing </a:t>
            </a:r>
            <a:r>
              <a:rPr lang="en-US" b="1" dirty="0">
                <a:latin typeface="Arial"/>
                <a:cs typeface="Arial"/>
              </a:rPr>
              <a:t>parallelism</a:t>
            </a:r>
            <a:endParaRPr lang="en-US" dirty="0">
              <a:latin typeface="Arial"/>
              <a:cs typeface="Arial"/>
            </a:endParaRPr>
          </a:p>
          <a:p>
            <a:endParaRPr lang="en-US" b="1" dirty="0"/>
          </a:p>
          <a:p>
            <a:r>
              <a:rPr lang="en-US" dirty="0">
                <a:latin typeface="Arial"/>
                <a:cs typeface="Arial"/>
              </a:rPr>
              <a:t>delivers uncompromised native high-level language performance across a range of hardware including __CPUs, GPUs, FPGAs.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B7F3-7583-64FB-6B92-D5A653D3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05" y="202991"/>
            <a:ext cx="9093107" cy="554587"/>
          </a:xfrm>
        </p:spPr>
        <p:txBody>
          <a:bodyPr/>
          <a:lstStyle/>
          <a:p>
            <a:r>
              <a:rPr lang="en-US" dirty="0">
                <a:cs typeface="Calibri"/>
              </a:rPr>
              <a:t>WHY SYCL?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3D58-3142-B93C-94D8-370B78EE2B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data-parallel programming for C++</a:t>
            </a:r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enables code for heterogeneous processors to be written in a “single source”</a:t>
            </a:r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host code and </a:t>
            </a:r>
            <a:r>
              <a:rPr lang="en-US" b="1" dirty="0">
                <a:latin typeface="Arial"/>
                <a:cs typeface="Arial"/>
              </a:rPr>
              <a:t>heterogeneous accelerator kernels</a:t>
            </a:r>
            <a:r>
              <a:rPr lang="en-US" dirty="0">
                <a:latin typeface="Arial"/>
                <a:cs typeface="Arial"/>
              </a:rPr>
              <a:t> can be mixed in same source files</a:t>
            </a:r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Added Functionality-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   queue</a:t>
            </a:r>
            <a:r>
              <a:rPr lang="en-US" dirty="0">
                <a:latin typeface="Arial"/>
                <a:cs typeface="Arial"/>
              </a:rPr>
              <a:t> for work targeting, </a:t>
            </a: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   buffer</a:t>
            </a:r>
            <a:r>
              <a:rPr lang="en-US" dirty="0">
                <a:latin typeface="Arial"/>
                <a:cs typeface="Arial"/>
              </a:rPr>
              <a:t> for data management,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   </a:t>
            </a:r>
            <a:r>
              <a:rPr lang="en-US" b="1" dirty="0" err="1">
                <a:latin typeface="Arial"/>
                <a:cs typeface="Arial"/>
              </a:rPr>
              <a:t>parallel_for</a:t>
            </a:r>
            <a:r>
              <a:rPr lang="en-US" dirty="0">
                <a:latin typeface="Arial"/>
                <a:cs typeface="Arial"/>
              </a:rPr>
              <a:t> for parallelism to direct which parts of the computation and data should be offloaded.</a:t>
            </a:r>
            <a:endParaRPr lang="en-US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 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C477-4454-0F9E-02C7-FF530B46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MY PROJECT-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A4464A9-0031-4DDE-8AA0-964D0E9809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1917" y="1028840"/>
            <a:ext cx="9372660" cy="5223272"/>
          </a:xfrm>
        </p:spPr>
      </p:pic>
    </p:spTree>
    <p:extLst>
      <p:ext uri="{BB962C8B-B14F-4D97-AF65-F5344CB8AC3E}">
        <p14:creationId xmlns:p14="http://schemas.microsoft.com/office/powerpoint/2010/main" val="113481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CC44-9F43-A4B6-AEA9-9DFD6094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5" y="202991"/>
            <a:ext cx="9270907" cy="554587"/>
          </a:xfrm>
        </p:spPr>
        <p:txBody>
          <a:bodyPr/>
          <a:lstStyle/>
          <a:p>
            <a:endParaRPr lang="en-US" b="0">
              <a:cs typeface="Calibri"/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4E41674-1EBE-B1A4-167F-1DC25738F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8513" y="1028840"/>
            <a:ext cx="9579467" cy="5223272"/>
          </a:xfrm>
        </p:spPr>
      </p:pic>
    </p:spTree>
    <p:extLst>
      <p:ext uri="{BB962C8B-B14F-4D97-AF65-F5344CB8AC3E}">
        <p14:creationId xmlns:p14="http://schemas.microsoft.com/office/powerpoint/2010/main" val="416844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44EA-4DF7-63AB-00A9-52801DC6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console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53E71A-02A7-F354-C789-ABA498D92B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2822" y="1127404"/>
            <a:ext cx="11690849" cy="5026145"/>
          </a:xfrm>
        </p:spPr>
      </p:pic>
    </p:spTree>
    <p:extLst>
      <p:ext uri="{BB962C8B-B14F-4D97-AF65-F5344CB8AC3E}">
        <p14:creationId xmlns:p14="http://schemas.microsoft.com/office/powerpoint/2010/main" val="225939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16257A6-CEC2-7768-6EBE-27421191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218" y="2971801"/>
            <a:ext cx="3270249" cy="711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IITR_PPT_Template</vt:lpstr>
      <vt:lpstr>Implementing Stokes Theorem to find flux through Surface using SYCL    Abhishek Verma, Sriman  To  Instructor Abhishek Nandy </vt:lpstr>
      <vt:lpstr>Stoke Theorem </vt:lpstr>
      <vt:lpstr>OneAPI</vt:lpstr>
      <vt:lpstr>WHY SYCL?</vt:lpstr>
      <vt:lpstr>MY PROJECT-</vt:lpstr>
      <vt:lpstr>PowerPoint Presentation</vt:lpstr>
      <vt:lpstr> console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523</cp:revision>
  <dcterms:created xsi:type="dcterms:W3CDTF">2022-11-27T12:13:06Z</dcterms:created>
  <dcterms:modified xsi:type="dcterms:W3CDTF">2023-03-25T07:33:51Z</dcterms:modified>
</cp:coreProperties>
</file>