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2" r:id="rId19"/>
    <p:sldId id="273" r:id="rId20"/>
    <p:sldId id="274" r:id="rId21"/>
    <p:sldId id="275" r:id="rId22"/>
    <p:sldId id="276" r:id="rId23"/>
    <p:sldId id="277"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0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00972-ECE0-41E7-8EC8-C2E4D42E8E2B}" v="615" dt="2024-02-14T07:04:16.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958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5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187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4384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369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423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670588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584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83948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55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1887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982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187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754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4093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164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6747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type="subTitle" idx="1"/>
          </p:nvPr>
        </p:nvSpPr>
        <p:spPr>
          <a:xfrm>
            <a:off x="1507067" y="4050833"/>
            <a:ext cx="7766936" cy="1096899"/>
          </a:xfrm>
        </p:spPr>
        <p:txBody>
          <a:bodyPr>
            <a:normAutofit/>
          </a:bodyPr>
          <a:lstStyle/>
          <a:p>
            <a:r>
              <a:rPr lang="en-US" b="1" i="1">
                <a:solidFill>
                  <a:schemeClr val="tx1"/>
                </a:solidFill>
                <a:latin typeface="Angsana New"/>
                <a:ea typeface="+mn-lt"/>
                <a:cs typeface="+mn-lt"/>
              </a:rPr>
              <a:t>An Exploration of Movie Success Factors</a:t>
            </a:r>
            <a:endParaRPr lang="en-US" b="1" i="1">
              <a:solidFill>
                <a:schemeClr val="tx1"/>
              </a:solidFill>
              <a:latin typeface="Angsana New"/>
              <a:cs typeface="Angsana New"/>
            </a:endParaRPr>
          </a:p>
        </p:txBody>
      </p:sp>
      <p:sp>
        <p:nvSpPr>
          <p:cNvPr id="2" name="Title 1"/>
          <p:cNvSpPr>
            <a:spLocks noGrp="1"/>
          </p:cNvSpPr>
          <p:nvPr>
            <p:ph type="ctrTitle"/>
          </p:nvPr>
        </p:nvSpPr>
        <p:spPr>
          <a:xfrm>
            <a:off x="1507067" y="2404534"/>
            <a:ext cx="7766936" cy="1646302"/>
          </a:xfrm>
        </p:spPr>
        <p:txBody>
          <a:bodyPr>
            <a:normAutofit/>
          </a:bodyPr>
          <a:lstStyle/>
          <a:p>
            <a:r>
              <a:rPr lang="en-US" b="1" i="1">
                <a:latin typeface="Angsana New"/>
                <a:cs typeface="Calibri Light"/>
              </a:rPr>
              <a:t>IMDB MOVIE ANALYSIS</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0985-1A79-6F31-D7F4-865AB282AEF8}"/>
              </a:ext>
            </a:extLst>
          </p:cNvPr>
          <p:cNvSpPr>
            <a:spLocks noGrp="1"/>
          </p:cNvSpPr>
          <p:nvPr>
            <p:ph type="title"/>
          </p:nvPr>
        </p:nvSpPr>
        <p:spPr/>
        <p:txBody>
          <a:bodyPr/>
          <a:lstStyle/>
          <a:p>
            <a:r>
              <a:rPr lang="en-US" sz="4400" b="1" i="1" dirty="0">
                <a:solidFill>
                  <a:srgbClr val="F707BF"/>
                </a:solidFill>
                <a:latin typeface="Angsana New"/>
                <a:cs typeface="Angsana New"/>
              </a:rPr>
              <a:t>Duration-wise Rating </a:t>
            </a:r>
            <a:endParaRPr lang="en-US" i="1">
              <a:solidFill>
                <a:srgbClr val="EB3D9F"/>
              </a:solidFill>
            </a:endParaRPr>
          </a:p>
          <a:p>
            <a:endParaRPr lang="en-US" dirty="0"/>
          </a:p>
        </p:txBody>
      </p:sp>
      <p:sp>
        <p:nvSpPr>
          <p:cNvPr id="3" name="Content Placeholder 2">
            <a:extLst>
              <a:ext uri="{FF2B5EF4-FFF2-40B4-BE49-F238E27FC236}">
                <a16:creationId xmlns:a16="http://schemas.microsoft.com/office/drawing/2014/main" id="{00D8158B-244C-08CE-A83F-E817C7EF4114}"/>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Bar chart illustrating duration-wise ratings with mean and median.</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Analyzing the relationship between movie duration and IMDB ratings.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Identifying patterns in ratings based on movie lengths.</a:t>
            </a:r>
            <a:endParaRPr lang="en-US" sz="2400">
              <a:latin typeface="Angsana New"/>
              <a:cs typeface="Angsana New"/>
            </a:endParaRPr>
          </a:p>
          <a:p>
            <a:pPr marL="0" indent="0">
              <a:buClr>
                <a:srgbClr val="EB3D9F"/>
              </a:buClr>
              <a:buNone/>
            </a:pPr>
            <a:endParaRPr lang="en-US" sz="3600" dirty="0">
              <a:latin typeface="Angsana New"/>
              <a:cs typeface="Angsana New"/>
            </a:endParaRPr>
          </a:p>
        </p:txBody>
      </p:sp>
    </p:spTree>
    <p:extLst>
      <p:ext uri="{BB962C8B-B14F-4D97-AF65-F5344CB8AC3E}">
        <p14:creationId xmlns:p14="http://schemas.microsoft.com/office/powerpoint/2010/main" val="2294275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159-40E8-0E96-64EA-F19C1F64EA0F}"/>
              </a:ext>
            </a:extLst>
          </p:cNvPr>
          <p:cNvSpPr>
            <a:spLocks noGrp="1"/>
          </p:cNvSpPr>
          <p:nvPr>
            <p:ph type="title"/>
          </p:nvPr>
        </p:nvSpPr>
        <p:spPr/>
        <p:txBody>
          <a:bodyPr/>
          <a:lstStyle/>
          <a:p>
            <a:r>
              <a:rPr lang="en-US" sz="4400" b="1" i="1" dirty="0">
                <a:solidFill>
                  <a:srgbClr val="F707BF"/>
                </a:solidFill>
                <a:latin typeface="Angsana New"/>
                <a:cs typeface="Angsana New"/>
              </a:rPr>
              <a:t>Country Details Map</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B45236B2-E32A-AC2A-CB0C-C939282ACDE9}"/>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Map visualizing movie details by country.</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Geographical representation of movies and their associated statistics.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Insight into the global distribution of successful movies.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11466147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43F5-295C-4B65-EB20-5564F330FE19}"/>
              </a:ext>
            </a:extLst>
          </p:cNvPr>
          <p:cNvSpPr>
            <a:spLocks noGrp="1"/>
          </p:cNvSpPr>
          <p:nvPr>
            <p:ph type="title"/>
          </p:nvPr>
        </p:nvSpPr>
        <p:spPr/>
        <p:txBody>
          <a:bodyPr>
            <a:normAutofit/>
          </a:bodyPr>
          <a:lstStyle/>
          <a:p>
            <a:r>
              <a:rPr lang="en-US" sz="4400" b="1" i="1" dirty="0">
                <a:solidFill>
                  <a:srgbClr val="F707BF"/>
                </a:solidFill>
                <a:latin typeface="Angsana New"/>
                <a:ea typeface="Söhne"/>
                <a:cs typeface="Söhne"/>
              </a:rPr>
              <a:t>Language-wise IMDB Score</a:t>
            </a:r>
            <a:endParaRPr lang="en-US" sz="4400" dirty="0">
              <a:solidFill>
                <a:srgbClr val="EB3D9F"/>
              </a:solidFill>
              <a:latin typeface="Angsana New"/>
              <a:cs typeface="Angsana New"/>
            </a:endParaRPr>
          </a:p>
        </p:txBody>
      </p:sp>
      <p:sp>
        <p:nvSpPr>
          <p:cNvPr id="3" name="Content Placeholder 2">
            <a:extLst>
              <a:ext uri="{FF2B5EF4-FFF2-40B4-BE49-F238E27FC236}">
                <a16:creationId xmlns:a16="http://schemas.microsoft.com/office/drawing/2014/main" id="{431CDA59-040B-24A7-02D6-712498C6EDBF}"/>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Pie chart displaying language-wise IMDB scores with mean and median.</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Illustrating the distribution of IMDB scores across different movie languages.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Highlighting languages with higher mean and median ratings.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37822990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D180-2BEB-762D-2B4D-A5FF3D7716F4}"/>
              </a:ext>
            </a:extLst>
          </p:cNvPr>
          <p:cNvSpPr>
            <a:spLocks noGrp="1"/>
          </p:cNvSpPr>
          <p:nvPr>
            <p:ph type="title"/>
          </p:nvPr>
        </p:nvSpPr>
        <p:spPr/>
        <p:txBody>
          <a:bodyPr>
            <a:normAutofit/>
          </a:bodyPr>
          <a:lstStyle/>
          <a:p>
            <a:r>
              <a:rPr lang="en-US" sz="4400" b="1" i="1" dirty="0">
                <a:solidFill>
                  <a:srgbClr val="F707BF"/>
                </a:solidFill>
                <a:latin typeface="Angsana New"/>
                <a:ea typeface="Söhne"/>
                <a:cs typeface="Söhne"/>
              </a:rPr>
              <a:t>Top Movies with Actors and Directors </a:t>
            </a:r>
            <a:endParaRPr lang="en-US" i="1">
              <a:solidFill>
                <a:srgbClr val="EB3D9F"/>
              </a:solidFill>
            </a:endParaRPr>
          </a:p>
        </p:txBody>
      </p:sp>
      <p:sp>
        <p:nvSpPr>
          <p:cNvPr id="3" name="Content Placeholder 2">
            <a:extLst>
              <a:ext uri="{FF2B5EF4-FFF2-40B4-BE49-F238E27FC236}">
                <a16:creationId xmlns:a16="http://schemas.microsoft.com/office/drawing/2014/main" id="{BF187AFD-A0B4-67CF-A0BC-97BE3AC681C2}"/>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a:solidFill>
                <a:srgbClr val="F707BF"/>
              </a:solidFill>
              <a:latin typeface="Angsana New"/>
              <a:cs typeface="Angsana New"/>
            </a:endParaRPr>
          </a:p>
          <a:p>
            <a:pPr lvl="1">
              <a:buClr>
                <a:srgbClr val="EB3D9F"/>
              </a:buClr>
              <a:buFont typeface="Courier New" charset="2"/>
              <a:buChar char="o"/>
            </a:pPr>
            <a:r>
              <a:rPr lang="en-US" sz="2400" dirty="0" err="1">
                <a:solidFill>
                  <a:srgbClr val="0D0D0D"/>
                </a:solidFill>
                <a:latin typeface="Angsana New"/>
                <a:ea typeface="+mn-lt"/>
                <a:cs typeface="+mn-lt"/>
              </a:rPr>
              <a:t>Treemaps</a:t>
            </a:r>
            <a:r>
              <a:rPr lang="en-US" sz="2400" dirty="0">
                <a:solidFill>
                  <a:srgbClr val="0D0D0D"/>
                </a:solidFill>
                <a:latin typeface="Angsana New"/>
                <a:ea typeface="+mn-lt"/>
                <a:cs typeface="+mn-lt"/>
              </a:rPr>
              <a:t> showcasing top movies with actors and directors.</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Visual representation of the most successful movies and their key contributors.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Information on budget, cast, and Facebook likes.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16180420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CEC9-7104-5A49-20D7-24EBCE70BB4B}"/>
              </a:ext>
            </a:extLst>
          </p:cNvPr>
          <p:cNvSpPr>
            <a:spLocks noGrp="1"/>
          </p:cNvSpPr>
          <p:nvPr>
            <p:ph type="title"/>
          </p:nvPr>
        </p:nvSpPr>
        <p:spPr/>
        <p:txBody>
          <a:bodyPr>
            <a:normAutofit/>
          </a:bodyPr>
          <a:lstStyle/>
          <a:p>
            <a:r>
              <a:rPr lang="en-US" sz="4400" b="1" i="1" dirty="0">
                <a:solidFill>
                  <a:srgbClr val="F707BF"/>
                </a:solidFill>
                <a:latin typeface="Angsana New"/>
                <a:ea typeface="Söhne"/>
                <a:cs typeface="Söhne"/>
              </a:rPr>
              <a:t>Budget-wise Gross Earnings</a:t>
            </a:r>
            <a:endParaRPr lang="en-US" sz="4400" b="1" i="1">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F7F2F332-CB31-7E83-BF38-8D3DCB43F336}"/>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Bar chart illustrating budget-wise gross earnings.</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Analyzing the relationship between movie budget and financial success.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Identifying patterns in gross earnings based on budget categories.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79994015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D263-0F1D-C28E-DE9D-BC25637691D2}"/>
              </a:ext>
            </a:extLst>
          </p:cNvPr>
          <p:cNvSpPr>
            <a:spLocks noGrp="1"/>
          </p:cNvSpPr>
          <p:nvPr>
            <p:ph type="title"/>
          </p:nvPr>
        </p:nvSpPr>
        <p:spPr/>
        <p:txBody>
          <a:bodyPr/>
          <a:lstStyle/>
          <a:p>
            <a:r>
              <a:rPr lang="en-US" sz="4400" b="1" i="1" dirty="0">
                <a:solidFill>
                  <a:srgbClr val="F707BF"/>
                </a:solidFill>
                <a:latin typeface="Angsana New"/>
                <a:cs typeface="Angsana New"/>
              </a:rPr>
              <a:t>Top Movies with Directors</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97B10533-C283-4394-8C25-B149C9BFE340}"/>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b="1" dirty="0">
                <a:solidFill>
                  <a:srgbClr val="F707BF"/>
                </a:solidFill>
                <a:latin typeface="Angsana New"/>
                <a:cs typeface="Angsana New"/>
              </a:rPr>
              <a:t>Visualization:</a:t>
            </a:r>
            <a:endParaRPr lang="en-US" sz="2400" dirty="0">
              <a:solidFill>
                <a:srgbClr val="000000"/>
              </a:solidFill>
              <a:latin typeface="Angsana New"/>
              <a:cs typeface="Angsana New"/>
            </a:endParaRPr>
          </a:p>
          <a:p>
            <a:pPr lvl="1">
              <a:buClr>
                <a:srgbClr val="EB3D9F"/>
              </a:buClr>
              <a:buFont typeface="Courier New,monospace" charset="2"/>
              <a:buChar char="o"/>
            </a:pPr>
            <a:r>
              <a:rPr lang="en-US" sz="2400" dirty="0" err="1">
                <a:solidFill>
                  <a:srgbClr val="0D0D0D"/>
                </a:solidFill>
                <a:latin typeface="Angsana New"/>
                <a:cs typeface="Angsana New"/>
              </a:rPr>
              <a:t>Treemaps</a:t>
            </a:r>
            <a:r>
              <a:rPr lang="en-US" sz="2400" dirty="0">
                <a:solidFill>
                  <a:srgbClr val="0D0D0D"/>
                </a:solidFill>
                <a:latin typeface="Angsana New"/>
                <a:cs typeface="Angsana New"/>
              </a:rPr>
              <a:t> showcasing top movies with directors.</a:t>
            </a:r>
            <a:endParaRPr lang="en-US" sz="2400" dirty="0">
              <a:solidFill>
                <a:srgbClr val="000000"/>
              </a:solidFill>
              <a:latin typeface="Angsana New"/>
              <a:cs typeface="Angsana New"/>
            </a:endParaRPr>
          </a:p>
          <a:p>
            <a:pPr>
              <a:buClr>
                <a:srgbClr val="EB3D9F"/>
              </a:buClr>
              <a:buFont typeface="Wingdings" charset="2"/>
              <a:buChar char="Ø"/>
            </a:pPr>
            <a:r>
              <a:rPr lang="en-US" sz="2400" b="1" dirty="0">
                <a:solidFill>
                  <a:srgbClr val="F707BF"/>
                </a:solidFill>
                <a:latin typeface="Angsana New"/>
                <a:cs typeface="Angsana New"/>
              </a:rPr>
              <a:t>Significance:</a:t>
            </a:r>
            <a:endParaRPr lang="en-US" sz="2400" dirty="0">
              <a:solidFill>
                <a:srgbClr val="000000"/>
              </a:solidFill>
              <a:latin typeface="Angsana New"/>
              <a:cs typeface="Angsana New"/>
            </a:endParaRPr>
          </a:p>
          <a:p>
            <a:pPr lvl="1">
              <a:buClr>
                <a:srgbClr val="EB3D9F"/>
              </a:buClr>
              <a:buFont typeface="Courier New,monospace" charset="2"/>
              <a:buChar char="o"/>
            </a:pPr>
            <a:r>
              <a:rPr lang="en-US" sz="2400" dirty="0">
                <a:solidFill>
                  <a:srgbClr val="0D0D0D"/>
                </a:solidFill>
                <a:latin typeface="Angsana New"/>
                <a:cs typeface="Angsana New"/>
              </a:rPr>
              <a:t>Visual representation of the most successful movies and their directors.</a:t>
            </a:r>
            <a:endParaRPr lang="en-US" sz="2400" dirty="0">
              <a:solidFill>
                <a:srgbClr val="000000"/>
              </a:solidFill>
              <a:latin typeface="Angsana New"/>
              <a:cs typeface="Angsana New"/>
            </a:endParaRPr>
          </a:p>
          <a:p>
            <a:pPr lvl="1">
              <a:buClr>
                <a:srgbClr val="EB3D9F"/>
              </a:buClr>
              <a:buFont typeface="Courier New,monospace" charset="2"/>
              <a:buChar char="o"/>
            </a:pPr>
            <a:r>
              <a:rPr lang="en-US" sz="2400" dirty="0">
                <a:solidFill>
                  <a:srgbClr val="0D0D0D"/>
                </a:solidFill>
                <a:latin typeface="Angsana New"/>
                <a:cs typeface="Angsana New"/>
              </a:rPr>
              <a:t>Information on </a:t>
            </a:r>
            <a:r>
              <a:rPr lang="en-US" sz="2400" dirty="0">
                <a:solidFill>
                  <a:srgbClr val="0D0D0D"/>
                </a:solidFill>
                <a:latin typeface="Angsana New"/>
                <a:ea typeface="+mn-lt"/>
                <a:cs typeface="+mn-lt"/>
              </a:rPr>
              <a:t>director name, movie title,  IMDB scores</a:t>
            </a:r>
            <a:r>
              <a:rPr lang="en-US" sz="2400" dirty="0">
                <a:solidFill>
                  <a:srgbClr val="0D0D0D"/>
                </a:solidFill>
                <a:latin typeface="Angsana New"/>
                <a:cs typeface="Angsana New"/>
              </a:rPr>
              <a:t>, Title Year and Facebook likes.</a:t>
            </a:r>
            <a:endParaRPr lang="en-US" dirty="0"/>
          </a:p>
        </p:txBody>
      </p:sp>
    </p:spTree>
    <p:extLst>
      <p:ext uri="{BB962C8B-B14F-4D97-AF65-F5344CB8AC3E}">
        <p14:creationId xmlns:p14="http://schemas.microsoft.com/office/powerpoint/2010/main" val="260601122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B009-2DD6-5CBA-479F-7867B861AF28}"/>
              </a:ext>
            </a:extLst>
          </p:cNvPr>
          <p:cNvSpPr>
            <a:spLocks noGrp="1"/>
          </p:cNvSpPr>
          <p:nvPr>
            <p:ph type="title"/>
          </p:nvPr>
        </p:nvSpPr>
        <p:spPr>
          <a:xfrm>
            <a:off x="873979" y="2625213"/>
            <a:ext cx="8596668" cy="1320800"/>
          </a:xfrm>
        </p:spPr>
        <p:txBody>
          <a:bodyPr>
            <a:normAutofit/>
          </a:bodyPr>
          <a:lstStyle/>
          <a:p>
            <a:pPr algn="ctr"/>
            <a:r>
              <a:rPr lang="en-US" sz="4000" b="1" i="1" dirty="0">
                <a:solidFill>
                  <a:srgbClr val="F707BF"/>
                </a:solidFill>
                <a:latin typeface="Söhne"/>
                <a:ea typeface="Söhne"/>
                <a:cs typeface="Söhne"/>
              </a:rPr>
              <a:t>Dashboard 2 - Standard Deviation and Variance Analysis</a:t>
            </a:r>
            <a:endParaRPr lang="en-US" sz="4000" i="1">
              <a:solidFill>
                <a:srgbClr val="F707BF"/>
              </a:solidFill>
            </a:endParaRPr>
          </a:p>
        </p:txBody>
      </p:sp>
    </p:spTree>
    <p:extLst>
      <p:ext uri="{BB962C8B-B14F-4D97-AF65-F5344CB8AC3E}">
        <p14:creationId xmlns:p14="http://schemas.microsoft.com/office/powerpoint/2010/main" val="393277535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C8400FB-DE33-5D12-76F9-84539B35D1C0}"/>
              </a:ext>
            </a:extLst>
          </p:cNvPr>
          <p:cNvPicPr>
            <a:picLocks noChangeAspect="1"/>
          </p:cNvPicPr>
          <p:nvPr/>
        </p:nvPicPr>
        <p:blipFill>
          <a:blip r:embed="rId2"/>
          <a:stretch>
            <a:fillRect/>
          </a:stretch>
        </p:blipFill>
        <p:spPr>
          <a:xfrm>
            <a:off x="482460" y="480965"/>
            <a:ext cx="11236355" cy="5899842"/>
          </a:xfrm>
          <a:prstGeom prst="rect">
            <a:avLst/>
          </a:prstGeom>
        </p:spPr>
      </p:pic>
    </p:spTree>
    <p:extLst>
      <p:ext uri="{BB962C8B-B14F-4D97-AF65-F5344CB8AC3E}">
        <p14:creationId xmlns:p14="http://schemas.microsoft.com/office/powerpoint/2010/main" val="142764416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32A5-48E6-9D2E-19C8-17740D342E58}"/>
              </a:ext>
            </a:extLst>
          </p:cNvPr>
          <p:cNvSpPr>
            <a:spLocks noGrp="1"/>
          </p:cNvSpPr>
          <p:nvPr>
            <p:ph type="title"/>
          </p:nvPr>
        </p:nvSpPr>
        <p:spPr/>
        <p:txBody>
          <a:bodyPr/>
          <a:lstStyle/>
          <a:p>
            <a:r>
              <a:rPr lang="en-US" sz="4400" b="1" i="1" dirty="0">
                <a:solidFill>
                  <a:srgbClr val="F707BF"/>
                </a:solidFill>
                <a:latin typeface="Angsana New"/>
                <a:cs typeface="Angsana New"/>
              </a:rPr>
              <a:t>Gross-wise IMDB Score</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D17C3211-99D4-BC44-F73F-401739E0CDAC}"/>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Bar chart displaying gross-wise IMDB scores with standard deviation and variance.</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Examining the dispersion of IMDB scores based on movie gross earnings.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Understanding the variability in ratings for different gross categories.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34449958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DFA5-B54B-DE64-B022-C301B46BE06C}"/>
              </a:ext>
            </a:extLst>
          </p:cNvPr>
          <p:cNvSpPr>
            <a:spLocks noGrp="1"/>
          </p:cNvSpPr>
          <p:nvPr>
            <p:ph type="title"/>
          </p:nvPr>
        </p:nvSpPr>
        <p:spPr/>
        <p:txBody>
          <a:bodyPr/>
          <a:lstStyle/>
          <a:p>
            <a:r>
              <a:rPr lang="en-US" sz="4400" b="1" i="1" dirty="0">
                <a:solidFill>
                  <a:srgbClr val="F707BF"/>
                </a:solidFill>
                <a:latin typeface="Angsana New"/>
                <a:cs typeface="Angsana New"/>
              </a:rPr>
              <a:t>Duration-wise Rating</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BEB847C3-4E13-99E8-B572-4B42DD7B1D87}"/>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Bar chart illustrating duration-wise ratings with standard deviation and variance.</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Analyzing the variability in IMDB ratings based on movie duration.</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Identifying the range of ratings for different movie lengths.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8281327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B735-C4FD-31AE-E775-9E021B935D2C}"/>
              </a:ext>
            </a:extLst>
          </p:cNvPr>
          <p:cNvSpPr>
            <a:spLocks noGrp="1"/>
          </p:cNvSpPr>
          <p:nvPr>
            <p:ph type="title"/>
          </p:nvPr>
        </p:nvSpPr>
        <p:spPr/>
        <p:txBody>
          <a:bodyPr>
            <a:normAutofit/>
          </a:bodyPr>
          <a:lstStyle/>
          <a:p>
            <a:r>
              <a:rPr lang="en-US" sz="4400" b="1" i="1" dirty="0">
                <a:latin typeface="Angsana New"/>
                <a:cs typeface="Angsana New"/>
              </a:rPr>
              <a:t>AGENTA</a:t>
            </a:r>
          </a:p>
        </p:txBody>
      </p:sp>
      <p:sp>
        <p:nvSpPr>
          <p:cNvPr id="3" name="Content Placeholder 2">
            <a:extLst>
              <a:ext uri="{FF2B5EF4-FFF2-40B4-BE49-F238E27FC236}">
                <a16:creationId xmlns:a16="http://schemas.microsoft.com/office/drawing/2014/main" id="{2AF23711-3100-A411-150A-3496EAD6EC53}"/>
              </a:ext>
            </a:extLst>
          </p:cNvPr>
          <p:cNvSpPr>
            <a:spLocks noGrp="1"/>
          </p:cNvSpPr>
          <p:nvPr>
            <p:ph idx="1"/>
          </p:nvPr>
        </p:nvSpPr>
        <p:spPr/>
        <p:txBody>
          <a:bodyPr vert="horz" lIns="91440" tIns="45720" rIns="91440" bIns="45720" rtlCol="0" anchor="t">
            <a:normAutofit/>
          </a:bodyPr>
          <a:lstStyle/>
          <a:p>
            <a:r>
              <a:rPr lang="en-US" sz="2400" dirty="0">
                <a:solidFill>
                  <a:srgbClr val="0D0D0D"/>
                </a:solidFill>
                <a:latin typeface="Angsana New"/>
                <a:ea typeface="+mn-lt"/>
                <a:cs typeface="+mn-lt"/>
              </a:rPr>
              <a:t>Introduction</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Problem Statement</a:t>
            </a:r>
            <a:endParaRPr lang="en-US" sz="2400" dirty="0">
              <a:latin typeface="Angsana New"/>
              <a:cs typeface="Angsana New"/>
            </a:endParaRPr>
          </a:p>
          <a:p>
            <a:pPr>
              <a:buClr>
                <a:srgbClr val="EB3D9F"/>
              </a:buClr>
            </a:pPr>
            <a:r>
              <a:rPr lang="en-US" sz="2400" dirty="0">
                <a:solidFill>
                  <a:srgbClr val="0D0D0D"/>
                </a:solidFill>
                <a:latin typeface="Angsana New"/>
                <a:ea typeface="+mn-lt"/>
                <a:cs typeface="+mn-lt"/>
              </a:rPr>
              <a:t>Data Cleaning and Preprocessing</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Dashboard 1: Mean and Median Analysis</a:t>
            </a:r>
            <a:endParaRPr lang="en-US" sz="2400" dirty="0">
              <a:solidFill>
                <a:srgbClr val="0D0D0D"/>
              </a:solidFill>
              <a:latin typeface="Angsana New"/>
              <a:cs typeface="Angsana New"/>
            </a:endParaRPr>
          </a:p>
          <a:p>
            <a:pPr>
              <a:buClr>
                <a:srgbClr val="EB3D9F"/>
              </a:buClr>
            </a:pPr>
            <a:r>
              <a:rPr lang="en-US" sz="2400" dirty="0">
                <a:solidFill>
                  <a:srgbClr val="0D0D0D"/>
                </a:solidFill>
                <a:latin typeface="Angsana New"/>
                <a:ea typeface="+mn-lt"/>
                <a:cs typeface="+mn-lt"/>
              </a:rPr>
              <a:t>Dashboard 2: Standard Deviation and Variance Analysis</a:t>
            </a:r>
            <a:endParaRPr lang="en-US" sz="2400">
              <a:latin typeface="Angsana New"/>
              <a:cs typeface="Angsana New"/>
            </a:endParaRPr>
          </a:p>
          <a:p>
            <a:pPr>
              <a:buClr>
                <a:srgbClr val="EB3D9F"/>
              </a:buClr>
            </a:pPr>
            <a:r>
              <a:rPr lang="en-US" sz="2400" dirty="0">
                <a:solidFill>
                  <a:srgbClr val="0D0D0D"/>
                </a:solidFill>
                <a:latin typeface="Angsana New"/>
                <a:ea typeface="+mn-lt"/>
                <a:cs typeface="+mn-lt"/>
              </a:rPr>
              <a:t>Conclusion</a:t>
            </a:r>
            <a:endParaRPr lang="en-US" sz="2400" dirty="0">
              <a:latin typeface="Angsana New"/>
              <a:cs typeface="Angsana New"/>
            </a:endParaRPr>
          </a:p>
          <a:p>
            <a:pPr>
              <a:buClr>
                <a:srgbClr val="EB3D9F"/>
              </a:buClr>
            </a:pPr>
            <a:endParaRPr lang="en-US" dirty="0"/>
          </a:p>
        </p:txBody>
      </p:sp>
    </p:spTree>
    <p:extLst>
      <p:ext uri="{BB962C8B-B14F-4D97-AF65-F5344CB8AC3E}">
        <p14:creationId xmlns:p14="http://schemas.microsoft.com/office/powerpoint/2010/main" val="2505182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0C22-08C0-6C17-5F0C-1E11ACA97C51}"/>
              </a:ext>
            </a:extLst>
          </p:cNvPr>
          <p:cNvSpPr>
            <a:spLocks noGrp="1"/>
          </p:cNvSpPr>
          <p:nvPr>
            <p:ph type="title"/>
          </p:nvPr>
        </p:nvSpPr>
        <p:spPr/>
        <p:txBody>
          <a:bodyPr/>
          <a:lstStyle/>
          <a:p>
            <a:r>
              <a:rPr lang="en-US" sz="4400" b="1" i="1" dirty="0">
                <a:solidFill>
                  <a:srgbClr val="F707BF"/>
                </a:solidFill>
                <a:latin typeface="Angsana New"/>
                <a:cs typeface="Angsana New"/>
              </a:rPr>
              <a:t>Country Details Map with Gross</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4C8CA299-E5F6-BD8A-193F-E96C9BEB4766}"/>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800" b="1" dirty="0">
                <a:solidFill>
                  <a:srgbClr val="F707BF"/>
                </a:solidFill>
                <a:latin typeface="Angsana New"/>
                <a:ea typeface="Söhne"/>
                <a:cs typeface="Söhne"/>
              </a:rPr>
              <a:t>Visualization:</a:t>
            </a:r>
            <a:endParaRPr lang="en-US"/>
          </a:p>
          <a:p>
            <a:pPr marL="628650" lvl="2" indent="-228600">
              <a:buFont typeface="Courier New"/>
              <a:buChar char="o"/>
            </a:pPr>
            <a:r>
              <a:rPr lang="en-US" sz="2400" dirty="0">
                <a:solidFill>
                  <a:srgbClr val="0D0D0D"/>
                </a:solidFill>
                <a:latin typeface="Angsana New"/>
                <a:ea typeface="Söhne"/>
                <a:cs typeface="Söhne"/>
              </a:rPr>
              <a:t>Map visualizing movie details by country, incorporating gross standard deviation and va</a:t>
            </a:r>
            <a:r>
              <a:rPr lang="en-US" sz="2200" dirty="0">
                <a:solidFill>
                  <a:srgbClr val="0D0D0D"/>
                </a:solidFill>
                <a:latin typeface="Angsana New"/>
                <a:ea typeface="Söhne"/>
                <a:cs typeface="Söhne"/>
              </a:rPr>
              <a:t>riance.</a:t>
            </a:r>
          </a:p>
          <a:p>
            <a:pPr marL="228600" indent="-228600">
              <a:buFont typeface="Wingdings"/>
              <a:buChar char="Ø"/>
            </a:pPr>
            <a:r>
              <a:rPr lang="en-US" sz="2800" b="1" dirty="0">
                <a:solidFill>
                  <a:srgbClr val="F707BF"/>
                </a:solidFill>
                <a:latin typeface="Angsana New"/>
                <a:ea typeface="Söhne"/>
                <a:cs typeface="Söhne"/>
              </a:rPr>
              <a:t> Significance:</a:t>
            </a:r>
          </a:p>
          <a:p>
            <a:pPr marL="742950" lvl="2" indent="-342900">
              <a:buClr>
                <a:srgbClr val="EB3D9F"/>
              </a:buClr>
              <a:buFont typeface="Courier New" charset="2"/>
              <a:buChar char="o"/>
            </a:pPr>
            <a:r>
              <a:rPr lang="en-US" sz="2400" dirty="0">
                <a:solidFill>
                  <a:srgbClr val="0D0D0D"/>
                </a:solidFill>
                <a:latin typeface="Angsana New"/>
                <a:ea typeface="Söhne"/>
                <a:cs typeface="Söhne"/>
              </a:rPr>
              <a:t>Geographic representation of movies with additional emphasis on rating variability.</a:t>
            </a:r>
          </a:p>
          <a:p>
            <a:pPr marL="628650" lvl="2">
              <a:buFont typeface="Courier New"/>
              <a:buChar char="o"/>
            </a:pPr>
            <a:r>
              <a:rPr lang="en-US" sz="2400" dirty="0">
                <a:solidFill>
                  <a:srgbClr val="0D0D0D"/>
                </a:solidFill>
                <a:latin typeface="Angsana New"/>
                <a:ea typeface="Söhne"/>
                <a:cs typeface="Söhne"/>
              </a:rPr>
              <a:t>  Insight into how IMDB scores vary within different countries.</a:t>
            </a:r>
            <a:endParaRPr lang="en-US" sz="2400" dirty="0">
              <a:latin typeface="Angsana New"/>
              <a:cs typeface="Angsana New"/>
            </a:endParaRPr>
          </a:p>
        </p:txBody>
      </p:sp>
    </p:spTree>
    <p:extLst>
      <p:ext uri="{BB962C8B-B14F-4D97-AF65-F5344CB8AC3E}">
        <p14:creationId xmlns:p14="http://schemas.microsoft.com/office/powerpoint/2010/main" val="357592371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1271-D9BB-A407-3B1B-439537D1BDDC}"/>
              </a:ext>
            </a:extLst>
          </p:cNvPr>
          <p:cNvSpPr>
            <a:spLocks noGrp="1"/>
          </p:cNvSpPr>
          <p:nvPr>
            <p:ph type="title"/>
          </p:nvPr>
        </p:nvSpPr>
        <p:spPr/>
        <p:txBody>
          <a:bodyPr/>
          <a:lstStyle/>
          <a:p>
            <a:r>
              <a:rPr lang="en-US" sz="4400" b="1" i="1" dirty="0">
                <a:solidFill>
                  <a:srgbClr val="F707BF"/>
                </a:solidFill>
                <a:latin typeface="Angsana New"/>
                <a:cs typeface="Angsana New"/>
              </a:rPr>
              <a:t>Language-wise IMDB Score</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2424DF25-DC62-E755-5A3A-8464A23A0190}"/>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Pie chart displaying language-wise IMDB scores with standard deviation and variance.</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Illustrating the dispersion of IMDB scores across different movie languages.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Highlighting languages with higher standard deviation and variance in ratings.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288030401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EBAB-F3F3-B1F8-A764-C7FF2E83C304}"/>
              </a:ext>
            </a:extLst>
          </p:cNvPr>
          <p:cNvSpPr>
            <a:spLocks noGrp="1"/>
          </p:cNvSpPr>
          <p:nvPr>
            <p:ph type="title"/>
          </p:nvPr>
        </p:nvSpPr>
        <p:spPr/>
        <p:txBody>
          <a:bodyPr/>
          <a:lstStyle/>
          <a:p>
            <a:r>
              <a:rPr lang="en-US" sz="4400" b="1" i="1" dirty="0">
                <a:solidFill>
                  <a:srgbClr val="F707BF"/>
                </a:solidFill>
                <a:latin typeface="Angsana New"/>
                <a:cs typeface="Angsana New"/>
              </a:rPr>
              <a:t>Top Movies with Actors and Directors</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05FABB3D-F328-889F-39C0-C20628E76149}"/>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err="1">
                <a:solidFill>
                  <a:srgbClr val="0D0D0D"/>
                </a:solidFill>
                <a:latin typeface="Angsana New"/>
                <a:ea typeface="+mn-lt"/>
                <a:cs typeface="+mn-lt"/>
              </a:rPr>
              <a:t>Treemaps</a:t>
            </a:r>
            <a:r>
              <a:rPr lang="en-US" sz="2400" dirty="0">
                <a:solidFill>
                  <a:srgbClr val="0D0D0D"/>
                </a:solidFill>
                <a:latin typeface="Angsana New"/>
                <a:ea typeface="+mn-lt"/>
                <a:cs typeface="+mn-lt"/>
              </a:rPr>
              <a:t> showcasing top movies with actors and directors, now with standard deviation and variance.</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Visual representation of variability in success for top movies and key contributors.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Information on standard deviation and variance for IMDB scores.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935107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A89B-98D7-6B41-C7A4-CE95BD948E39}"/>
              </a:ext>
            </a:extLst>
          </p:cNvPr>
          <p:cNvSpPr>
            <a:spLocks noGrp="1"/>
          </p:cNvSpPr>
          <p:nvPr>
            <p:ph type="title"/>
          </p:nvPr>
        </p:nvSpPr>
        <p:spPr/>
        <p:txBody>
          <a:bodyPr/>
          <a:lstStyle/>
          <a:p>
            <a:r>
              <a:rPr lang="en-US" sz="4400" b="1" i="1" dirty="0">
                <a:solidFill>
                  <a:srgbClr val="F707BF"/>
                </a:solidFill>
                <a:latin typeface="Angsana New"/>
                <a:cs typeface="Angsana New"/>
              </a:rPr>
              <a:t>Budget-wise Gross Earnings</a:t>
            </a:r>
          </a:p>
          <a:p>
            <a:endParaRPr lang="en-US" sz="4400" b="1" i="1" dirty="0">
              <a:solidFill>
                <a:srgbClr val="F707BF"/>
              </a:solidFill>
              <a:latin typeface="Angsana New"/>
              <a:cs typeface="Angsana New"/>
            </a:endParaRPr>
          </a:p>
        </p:txBody>
      </p:sp>
      <p:sp>
        <p:nvSpPr>
          <p:cNvPr id="3" name="Content Placeholder 2">
            <a:extLst>
              <a:ext uri="{FF2B5EF4-FFF2-40B4-BE49-F238E27FC236}">
                <a16:creationId xmlns:a16="http://schemas.microsoft.com/office/drawing/2014/main" id="{0DEE4F4C-C576-74BD-D106-F9D1ECAB7B6E}"/>
              </a:ext>
            </a:extLst>
          </p:cNvPr>
          <p:cNvSpPr>
            <a:spLocks noGrp="1"/>
          </p:cNvSpPr>
          <p:nvPr>
            <p:ph idx="1"/>
          </p:nvPr>
        </p:nvSpPr>
        <p:spPr/>
        <p:txBody>
          <a:bodyPr vert="horz" lIns="91440" tIns="45720" rIns="91440" bIns="45720" rtlCol="0" anchor="t">
            <a:normAutofit/>
          </a:bodyPr>
          <a:lstStyle/>
          <a:p>
            <a:r>
              <a:rPr lang="en-US" sz="2400" b="1" dirty="0">
                <a:solidFill>
                  <a:srgbClr val="F707BF"/>
                </a:solidFill>
                <a:latin typeface="Angsana New"/>
                <a:ea typeface="+mn-lt"/>
                <a:cs typeface="+mn-lt"/>
              </a:rPr>
              <a:t>Visualization:</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Bar chart illustrating budget-wise gross earnings, including gross standard deviation and variance.</a:t>
            </a:r>
            <a:endParaRPr lang="en-US" sz="2400" dirty="0">
              <a:latin typeface="Angsana New"/>
              <a:cs typeface="Angsana New"/>
            </a:endParaRPr>
          </a:p>
          <a:p>
            <a:pPr>
              <a:buClr>
                <a:srgbClr val="EB3D9F"/>
              </a:buClr>
            </a:pPr>
            <a:r>
              <a:rPr lang="en-US" sz="2400" b="1" dirty="0">
                <a:solidFill>
                  <a:srgbClr val="F707BF"/>
                </a:solidFill>
                <a:latin typeface="Angsana New"/>
                <a:ea typeface="+mn-lt"/>
                <a:cs typeface="+mn-lt"/>
              </a:rPr>
              <a:t>Significance:</a:t>
            </a:r>
            <a:endParaRPr lang="en-US" sz="2400" dirty="0">
              <a:solidFill>
                <a:srgbClr val="F707BF"/>
              </a:solidFill>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Analyzing the variability in financial success based on different budget categories.</a:t>
            </a:r>
            <a:endParaRPr lang="en-US" sz="2400">
              <a:latin typeface="Angsana New"/>
              <a:cs typeface="Angsana New"/>
            </a:endParaRPr>
          </a:p>
          <a:p>
            <a:pPr lvl="1">
              <a:buClr>
                <a:srgbClr val="EB3D9F"/>
              </a:buClr>
              <a:buFont typeface="Courier New" charset="2"/>
              <a:buChar char="o"/>
            </a:pPr>
            <a:r>
              <a:rPr lang="en-US" sz="2400" dirty="0">
                <a:solidFill>
                  <a:srgbClr val="0D0D0D"/>
                </a:solidFill>
                <a:latin typeface="Angsana New"/>
                <a:ea typeface="+mn-lt"/>
                <a:cs typeface="+mn-lt"/>
              </a:rPr>
              <a:t>Identifying the range of gross earnings for different budget levels.</a:t>
            </a:r>
            <a:endParaRPr lang="en-US" sz="2400">
              <a:latin typeface="Angsana New"/>
              <a:cs typeface="Angsana New"/>
            </a:endParaRPr>
          </a:p>
          <a:p>
            <a:pPr>
              <a:buClr>
                <a:srgbClr val="EB3D9F"/>
              </a:buClr>
            </a:pPr>
            <a:endParaRPr lang="en-US" sz="3600" dirty="0">
              <a:latin typeface="Angsana New"/>
              <a:cs typeface="Angsana New"/>
            </a:endParaRPr>
          </a:p>
        </p:txBody>
      </p:sp>
    </p:spTree>
    <p:extLst>
      <p:ext uri="{BB962C8B-B14F-4D97-AF65-F5344CB8AC3E}">
        <p14:creationId xmlns:p14="http://schemas.microsoft.com/office/powerpoint/2010/main" val="10576554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F68D-97DD-5934-FE79-E685E2377D94}"/>
              </a:ext>
            </a:extLst>
          </p:cNvPr>
          <p:cNvSpPr>
            <a:spLocks noGrp="1"/>
          </p:cNvSpPr>
          <p:nvPr>
            <p:ph type="title"/>
          </p:nvPr>
        </p:nvSpPr>
        <p:spPr/>
        <p:txBody>
          <a:bodyPr/>
          <a:lstStyle/>
          <a:p>
            <a:r>
              <a:rPr lang="en-US" sz="4400" b="1" i="1" dirty="0">
                <a:solidFill>
                  <a:srgbClr val="F707BF"/>
                </a:solidFill>
                <a:latin typeface="Angsana New"/>
                <a:cs typeface="Angsana New"/>
              </a:rPr>
              <a:t>Top Movies with Directors</a:t>
            </a:r>
            <a:endParaRPr lang="en-US" sz="4400" dirty="0">
              <a:solidFill>
                <a:srgbClr val="000000"/>
              </a:solidFill>
              <a:latin typeface="Angsana New"/>
              <a:cs typeface="Angsana New"/>
            </a:endParaRPr>
          </a:p>
          <a:p>
            <a:endParaRPr lang="en-US" sz="4400" dirty="0">
              <a:solidFill>
                <a:srgbClr val="000000"/>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0DFF4825-6A26-174B-5E53-81267E000BE8}"/>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b="1" dirty="0">
                <a:solidFill>
                  <a:srgbClr val="F707BF"/>
                </a:solidFill>
                <a:latin typeface="Angsana New"/>
                <a:cs typeface="Angsana New"/>
              </a:rPr>
              <a:t>Visualization:</a:t>
            </a:r>
            <a:endParaRPr lang="en-US" sz="2400" dirty="0">
              <a:solidFill>
                <a:srgbClr val="000000"/>
              </a:solidFill>
              <a:latin typeface="Angsana New"/>
              <a:cs typeface="Angsana New"/>
            </a:endParaRPr>
          </a:p>
          <a:p>
            <a:pPr lvl="1">
              <a:buClr>
                <a:srgbClr val="EB3D9F"/>
              </a:buClr>
              <a:buFont typeface="Courier New,monospace" charset="2"/>
              <a:buChar char="o"/>
            </a:pPr>
            <a:r>
              <a:rPr lang="en-US" sz="2400" dirty="0" err="1">
                <a:solidFill>
                  <a:srgbClr val="0D0D0D"/>
                </a:solidFill>
                <a:latin typeface="Angsana New"/>
                <a:cs typeface="Angsana New"/>
              </a:rPr>
              <a:t>Treemaps</a:t>
            </a:r>
            <a:r>
              <a:rPr lang="en-US" sz="2400" dirty="0">
                <a:solidFill>
                  <a:srgbClr val="0D0D0D"/>
                </a:solidFill>
                <a:latin typeface="Angsana New"/>
                <a:cs typeface="Angsana New"/>
              </a:rPr>
              <a:t> showcasing top movies with directors.</a:t>
            </a:r>
            <a:endParaRPr lang="en-US" sz="2400" dirty="0">
              <a:solidFill>
                <a:srgbClr val="000000"/>
              </a:solidFill>
              <a:latin typeface="Angsana New"/>
              <a:cs typeface="Angsana New"/>
            </a:endParaRPr>
          </a:p>
          <a:p>
            <a:pPr>
              <a:buClr>
                <a:srgbClr val="EB3D9F"/>
              </a:buClr>
              <a:buFont typeface="Wingdings" charset="2"/>
              <a:buChar char="Ø"/>
            </a:pPr>
            <a:r>
              <a:rPr lang="en-US" sz="2400" b="1" dirty="0">
                <a:solidFill>
                  <a:srgbClr val="F707BF"/>
                </a:solidFill>
                <a:latin typeface="Angsana New"/>
                <a:cs typeface="Angsana New"/>
              </a:rPr>
              <a:t>Significance:</a:t>
            </a:r>
            <a:endParaRPr lang="en-US" sz="2400" dirty="0">
              <a:solidFill>
                <a:srgbClr val="000000"/>
              </a:solidFill>
              <a:latin typeface="Angsana New"/>
              <a:cs typeface="Angsana New"/>
            </a:endParaRPr>
          </a:p>
          <a:p>
            <a:pPr lvl="1">
              <a:buClr>
                <a:srgbClr val="EB3D9F"/>
              </a:buClr>
              <a:buFont typeface="Courier New,monospace" charset="2"/>
              <a:buChar char="o"/>
            </a:pPr>
            <a:r>
              <a:rPr lang="en-US" sz="2400" dirty="0">
                <a:solidFill>
                  <a:srgbClr val="0D0D0D"/>
                </a:solidFill>
                <a:latin typeface="Angsana New"/>
                <a:cs typeface="Angsana New"/>
              </a:rPr>
              <a:t>Visual representation of the most successful movies and their directors.</a:t>
            </a:r>
            <a:endParaRPr lang="en-US" sz="2400" dirty="0">
              <a:solidFill>
                <a:srgbClr val="000000"/>
              </a:solidFill>
              <a:latin typeface="Angsana New"/>
              <a:cs typeface="Angsana New"/>
            </a:endParaRPr>
          </a:p>
          <a:p>
            <a:pPr lvl="1">
              <a:buClr>
                <a:srgbClr val="EB3D9F"/>
              </a:buClr>
              <a:buFont typeface="Courier New,monospace" charset="2"/>
              <a:buChar char="o"/>
            </a:pPr>
            <a:r>
              <a:rPr lang="en-US" sz="2400" dirty="0">
                <a:solidFill>
                  <a:srgbClr val="0D0D0D"/>
                </a:solidFill>
                <a:latin typeface="Angsana New"/>
                <a:cs typeface="Angsana New"/>
              </a:rPr>
              <a:t>Information on director name, movie title,  IMDB scores, Title Year and Facebook likes.</a:t>
            </a:r>
            <a:endParaRPr lang="en-US" dirty="0"/>
          </a:p>
        </p:txBody>
      </p:sp>
    </p:spTree>
    <p:extLst>
      <p:ext uri="{BB962C8B-B14F-4D97-AF65-F5344CB8AC3E}">
        <p14:creationId xmlns:p14="http://schemas.microsoft.com/office/powerpoint/2010/main" val="33733875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58CC-37E2-C877-6431-353023736698}"/>
              </a:ext>
            </a:extLst>
          </p:cNvPr>
          <p:cNvSpPr>
            <a:spLocks noGrp="1"/>
          </p:cNvSpPr>
          <p:nvPr>
            <p:ph type="title"/>
          </p:nvPr>
        </p:nvSpPr>
        <p:spPr/>
        <p:txBody>
          <a:bodyPr>
            <a:normAutofit/>
          </a:bodyPr>
          <a:lstStyle/>
          <a:p>
            <a:r>
              <a:rPr lang="en-US" sz="4400" b="1" i="1" dirty="0">
                <a:latin typeface="Angsana New"/>
                <a:cs typeface="Angsana New"/>
              </a:rPr>
              <a:t>CONCLUSION</a:t>
            </a:r>
          </a:p>
        </p:txBody>
      </p:sp>
      <p:sp>
        <p:nvSpPr>
          <p:cNvPr id="3" name="Content Placeholder 2">
            <a:extLst>
              <a:ext uri="{FF2B5EF4-FFF2-40B4-BE49-F238E27FC236}">
                <a16:creationId xmlns:a16="http://schemas.microsoft.com/office/drawing/2014/main" id="{EF620915-FADC-9542-4443-3C6BB41C445B}"/>
              </a:ext>
            </a:extLst>
          </p:cNvPr>
          <p:cNvSpPr>
            <a:spLocks noGrp="1"/>
          </p:cNvSpPr>
          <p:nvPr>
            <p:ph idx="1"/>
          </p:nvPr>
        </p:nvSpPr>
        <p:spPr/>
        <p:txBody>
          <a:bodyPr vert="horz" lIns="91440" tIns="45720" rIns="91440" bIns="45720" rtlCol="0" anchor="t">
            <a:normAutofit/>
          </a:bodyPr>
          <a:lstStyle/>
          <a:p>
            <a:r>
              <a:rPr lang="en-US" sz="2800" dirty="0">
                <a:solidFill>
                  <a:srgbClr val="0D0D0D"/>
                </a:solidFill>
                <a:latin typeface="Angsana New"/>
                <a:ea typeface="+mn-lt"/>
                <a:cs typeface="+mn-lt"/>
              </a:rPr>
              <a:t>The IMDB Movie Analysis project has successfully unraveled the nuanced dynamics influencing movie success on IMDB. Through meticulous data cleaning and insightful visualizations, we've highlighted key factors like genres, durations, languages, directors, and budgets. The project's interactive dashboards provide actionable insights, empowering stakeholders with valuable information for informed decision-making in the dynamic world of cinema.</a:t>
            </a:r>
            <a:endParaRPr lang="en-US" sz="2800">
              <a:latin typeface="Angsana New"/>
              <a:cs typeface="Angsana New"/>
            </a:endParaRPr>
          </a:p>
        </p:txBody>
      </p:sp>
    </p:spTree>
    <p:extLst>
      <p:ext uri="{BB962C8B-B14F-4D97-AF65-F5344CB8AC3E}">
        <p14:creationId xmlns:p14="http://schemas.microsoft.com/office/powerpoint/2010/main" val="287356705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CAAA5A-1493-67CA-C47C-0C6684F5752A}"/>
              </a:ext>
            </a:extLst>
          </p:cNvPr>
          <p:cNvPicPr>
            <a:picLocks noChangeAspect="1"/>
          </p:cNvPicPr>
          <p:nvPr/>
        </p:nvPicPr>
        <p:blipFill rotWithShape="1">
          <a:blip r:embed="rId2"/>
          <a:srcRect t="3769" b="2089"/>
          <a:stretch/>
        </p:blipFill>
        <p:spPr>
          <a:xfrm>
            <a:off x="20" y="10"/>
            <a:ext cx="12191980" cy="6857990"/>
          </a:xfrm>
          <a:prstGeom prst="rect">
            <a:avLst/>
          </a:prstGeom>
        </p:spPr>
      </p:pic>
      <p:sp>
        <p:nvSpPr>
          <p:cNvPr id="7" name="Freeform: Shape 6">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699453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84C5-1FEB-FAC6-EA1D-FC93636929E6}"/>
              </a:ext>
            </a:extLst>
          </p:cNvPr>
          <p:cNvSpPr>
            <a:spLocks noGrp="1"/>
          </p:cNvSpPr>
          <p:nvPr>
            <p:ph type="title"/>
          </p:nvPr>
        </p:nvSpPr>
        <p:spPr/>
        <p:txBody>
          <a:bodyPr>
            <a:normAutofit/>
          </a:bodyPr>
          <a:lstStyle/>
          <a:p>
            <a:r>
              <a:rPr lang="en-US" sz="4400" b="1" i="1" dirty="0">
                <a:latin typeface="Angsana New"/>
                <a:cs typeface="Angsana New"/>
              </a:rPr>
              <a:t>INTRODUCTION</a:t>
            </a:r>
          </a:p>
        </p:txBody>
      </p:sp>
      <p:sp>
        <p:nvSpPr>
          <p:cNvPr id="3" name="Content Placeholder 2">
            <a:extLst>
              <a:ext uri="{FF2B5EF4-FFF2-40B4-BE49-F238E27FC236}">
                <a16:creationId xmlns:a16="http://schemas.microsoft.com/office/drawing/2014/main" id="{3C72CD9A-D00C-803F-16FA-76E4EE71EF3C}"/>
              </a:ext>
            </a:extLst>
          </p:cNvPr>
          <p:cNvSpPr>
            <a:spLocks noGrp="1"/>
          </p:cNvSpPr>
          <p:nvPr>
            <p:ph idx="1"/>
          </p:nvPr>
        </p:nvSpPr>
        <p:spPr/>
        <p:txBody>
          <a:bodyPr vert="horz" lIns="91440" tIns="45720" rIns="91440" bIns="45720" rtlCol="0" anchor="t">
            <a:normAutofit/>
          </a:bodyPr>
          <a:lstStyle/>
          <a:p>
            <a:r>
              <a:rPr lang="en-US" sz="2400" dirty="0">
                <a:solidFill>
                  <a:srgbClr val="0D0D0D"/>
                </a:solidFill>
                <a:latin typeface="Angsana New"/>
                <a:ea typeface="+mn-lt"/>
                <a:cs typeface="+mn-lt"/>
              </a:rPr>
              <a:t>The IMDB Movie Analysis project is a thorough exploration into the factors shaping the success of movies on IMDB. Using a robust dataset, the project navigates through data cleaning and employs two interactive Tableau dashboards. The aim is to uncover insights regarding the influence of various elements, such as genres, durations, languages, directors, and budgets, on IMDB ratings and financial success. Through visualizations and statistical analyses, the project provides actionable insights for industry stakeholders, assisting them in making informed decisions for future cinematic endeavors.</a:t>
            </a:r>
            <a:endParaRPr lang="en-US" sz="2400" dirty="0">
              <a:latin typeface="Angsana New"/>
            </a:endParaRPr>
          </a:p>
        </p:txBody>
      </p:sp>
    </p:spTree>
    <p:extLst>
      <p:ext uri="{BB962C8B-B14F-4D97-AF65-F5344CB8AC3E}">
        <p14:creationId xmlns:p14="http://schemas.microsoft.com/office/powerpoint/2010/main" val="28123698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8DD-3A3C-1ECC-C028-433601044DBB}"/>
              </a:ext>
            </a:extLst>
          </p:cNvPr>
          <p:cNvSpPr>
            <a:spLocks noGrp="1"/>
          </p:cNvSpPr>
          <p:nvPr>
            <p:ph type="title"/>
          </p:nvPr>
        </p:nvSpPr>
        <p:spPr/>
        <p:txBody>
          <a:bodyPr>
            <a:normAutofit/>
          </a:bodyPr>
          <a:lstStyle/>
          <a:p>
            <a:r>
              <a:rPr lang="en-US" sz="4400" b="1" i="1" dirty="0">
                <a:latin typeface="Angsana New"/>
                <a:cs typeface="Angsana New"/>
              </a:rPr>
              <a:t>TOOL USED</a:t>
            </a:r>
          </a:p>
        </p:txBody>
      </p:sp>
      <p:sp>
        <p:nvSpPr>
          <p:cNvPr id="3" name="Content Placeholder 2">
            <a:extLst>
              <a:ext uri="{FF2B5EF4-FFF2-40B4-BE49-F238E27FC236}">
                <a16:creationId xmlns:a16="http://schemas.microsoft.com/office/drawing/2014/main" id="{837AA097-891B-6777-66C0-8EDB09A1BAB8}"/>
              </a:ext>
            </a:extLst>
          </p:cNvPr>
          <p:cNvSpPr>
            <a:spLocks noGrp="1"/>
          </p:cNvSpPr>
          <p:nvPr>
            <p:ph idx="1"/>
          </p:nvPr>
        </p:nvSpPr>
        <p:spPr/>
        <p:txBody>
          <a:bodyPr vert="horz" lIns="91440" tIns="45720" rIns="91440" bIns="45720" rtlCol="0" anchor="t">
            <a:normAutofit/>
          </a:bodyPr>
          <a:lstStyle/>
          <a:p>
            <a:r>
              <a:rPr lang="en-US" sz="2800" dirty="0">
                <a:solidFill>
                  <a:srgbClr val="0D0D0D"/>
                </a:solidFill>
                <a:latin typeface="Angsana New"/>
                <a:ea typeface="+mn-lt"/>
                <a:cs typeface="+mn-lt"/>
              </a:rPr>
              <a:t>Pandas</a:t>
            </a:r>
            <a:endParaRPr lang="en-US" sz="2800" dirty="0">
              <a:solidFill>
                <a:srgbClr val="404040"/>
              </a:solidFill>
              <a:latin typeface="Angsana New"/>
              <a:ea typeface="+mn-lt"/>
              <a:cs typeface="+mn-lt"/>
            </a:endParaRPr>
          </a:p>
          <a:p>
            <a:pPr>
              <a:buClr>
                <a:srgbClr val="EB3D9F"/>
              </a:buClr>
            </a:pPr>
            <a:r>
              <a:rPr lang="en-US" sz="2800" dirty="0">
                <a:solidFill>
                  <a:srgbClr val="0D0D0D"/>
                </a:solidFill>
                <a:latin typeface="Angsana New"/>
                <a:ea typeface="+mn-lt"/>
                <a:cs typeface="+mn-lt"/>
              </a:rPr>
              <a:t>NumPy</a:t>
            </a:r>
            <a:endParaRPr lang="en-US" sz="2800" dirty="0">
              <a:solidFill>
                <a:srgbClr val="404040"/>
              </a:solidFill>
              <a:latin typeface="Angsana New"/>
              <a:ea typeface="+mn-lt"/>
              <a:cs typeface="+mn-lt"/>
            </a:endParaRPr>
          </a:p>
          <a:p>
            <a:pPr>
              <a:buClr>
                <a:srgbClr val="EB3D9F"/>
              </a:buClr>
            </a:pPr>
            <a:r>
              <a:rPr lang="en-US" sz="2800" dirty="0">
                <a:solidFill>
                  <a:srgbClr val="0D0D0D"/>
                </a:solidFill>
                <a:latin typeface="Angsana New"/>
                <a:ea typeface="+mn-lt"/>
                <a:cs typeface="+mn-lt"/>
              </a:rPr>
              <a:t>Seaborn</a:t>
            </a:r>
            <a:endParaRPr lang="en-US" sz="2800">
              <a:solidFill>
                <a:srgbClr val="404040"/>
              </a:solidFill>
              <a:latin typeface="Angsana New"/>
              <a:ea typeface="+mn-lt"/>
              <a:cs typeface="+mn-lt"/>
            </a:endParaRPr>
          </a:p>
          <a:p>
            <a:pPr>
              <a:buClr>
                <a:srgbClr val="EB3D9F"/>
              </a:buClr>
            </a:pPr>
            <a:r>
              <a:rPr lang="en-US" sz="2800" dirty="0">
                <a:solidFill>
                  <a:srgbClr val="0D0D0D"/>
                </a:solidFill>
                <a:latin typeface="Angsana New"/>
                <a:ea typeface="+mn-lt"/>
                <a:cs typeface="+mn-lt"/>
              </a:rPr>
              <a:t>Matplotlib</a:t>
            </a:r>
            <a:endParaRPr lang="en-US" sz="2800" dirty="0">
              <a:solidFill>
                <a:srgbClr val="404040"/>
              </a:solidFill>
              <a:latin typeface="Angsana New"/>
              <a:ea typeface="+mn-lt"/>
              <a:cs typeface="+mn-lt"/>
            </a:endParaRPr>
          </a:p>
          <a:p>
            <a:pPr>
              <a:buClr>
                <a:srgbClr val="EB3D9F"/>
              </a:buClr>
            </a:pPr>
            <a:r>
              <a:rPr lang="en-US" sz="2800" dirty="0">
                <a:solidFill>
                  <a:srgbClr val="0D0D0D"/>
                </a:solidFill>
                <a:latin typeface="Angsana New"/>
                <a:ea typeface="+mn-lt"/>
                <a:cs typeface="+mn-lt"/>
              </a:rPr>
              <a:t>Tableau</a:t>
            </a:r>
            <a:endParaRPr lang="en-US" sz="2800" dirty="0">
              <a:latin typeface="Angsana New"/>
              <a:cs typeface="Angsana New"/>
            </a:endParaRPr>
          </a:p>
        </p:txBody>
      </p:sp>
    </p:spTree>
    <p:extLst>
      <p:ext uri="{BB962C8B-B14F-4D97-AF65-F5344CB8AC3E}">
        <p14:creationId xmlns:p14="http://schemas.microsoft.com/office/powerpoint/2010/main" val="388539580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287F-B18E-A006-0ECF-2032A793CB6B}"/>
              </a:ext>
            </a:extLst>
          </p:cNvPr>
          <p:cNvSpPr>
            <a:spLocks noGrp="1"/>
          </p:cNvSpPr>
          <p:nvPr>
            <p:ph type="title"/>
          </p:nvPr>
        </p:nvSpPr>
        <p:spPr/>
        <p:txBody>
          <a:bodyPr>
            <a:normAutofit/>
          </a:bodyPr>
          <a:lstStyle/>
          <a:p>
            <a:r>
              <a:rPr lang="en-US" sz="4400" b="1" i="1" dirty="0">
                <a:latin typeface="Angsana New"/>
                <a:cs typeface="Angsana New"/>
              </a:rPr>
              <a:t>PROBLEM STATEMENT</a:t>
            </a:r>
          </a:p>
        </p:txBody>
      </p:sp>
      <p:sp>
        <p:nvSpPr>
          <p:cNvPr id="3" name="Content Placeholder 2">
            <a:extLst>
              <a:ext uri="{FF2B5EF4-FFF2-40B4-BE49-F238E27FC236}">
                <a16:creationId xmlns:a16="http://schemas.microsoft.com/office/drawing/2014/main" id="{BA4F1EA8-31A1-E2F2-5BB2-82DA4419511B}"/>
              </a:ext>
            </a:extLst>
          </p:cNvPr>
          <p:cNvSpPr>
            <a:spLocks noGrp="1"/>
          </p:cNvSpPr>
          <p:nvPr>
            <p:ph idx="1"/>
          </p:nvPr>
        </p:nvSpPr>
        <p:spPr/>
        <p:txBody>
          <a:bodyPr vert="horz" lIns="91440" tIns="45720" rIns="91440" bIns="45720" rtlCol="0" anchor="t">
            <a:normAutofit/>
          </a:bodyPr>
          <a:lstStyle/>
          <a:p>
            <a:r>
              <a:rPr lang="en-US" sz="2400" dirty="0">
                <a:solidFill>
                  <a:srgbClr val="0D0D0D"/>
                </a:solidFill>
                <a:latin typeface="Angsana New"/>
                <a:ea typeface="+mn-lt"/>
                <a:cs typeface="+mn-lt"/>
              </a:rPr>
              <a:t>In the dynamic landscape of the film industry, understanding the critical factors that contribute to the success of movies on IMDB is paramount for informed decision-making. This project seeks to unravel the intricate relationships between various movie attributes, such as genres, durations, languages, directors, and budgets, and their impact on IMDB ratings and financial success. By leveraging a comprehensive dataset, the analysis aims to provide actionable insights for movie producers, directors, and investors, enabling them to make informed decisions in future projects and enhance the overall success of their cinematic endeavors.</a:t>
            </a:r>
            <a:endParaRPr lang="en-US" sz="2400">
              <a:latin typeface="Angsana New"/>
              <a:cs typeface="Angsana New"/>
            </a:endParaRPr>
          </a:p>
        </p:txBody>
      </p:sp>
    </p:spTree>
    <p:extLst>
      <p:ext uri="{BB962C8B-B14F-4D97-AF65-F5344CB8AC3E}">
        <p14:creationId xmlns:p14="http://schemas.microsoft.com/office/powerpoint/2010/main" val="200669733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9E58-9261-F042-6C20-D535E99E0EF8}"/>
              </a:ext>
            </a:extLst>
          </p:cNvPr>
          <p:cNvSpPr>
            <a:spLocks noGrp="1"/>
          </p:cNvSpPr>
          <p:nvPr>
            <p:ph type="title"/>
          </p:nvPr>
        </p:nvSpPr>
        <p:spPr/>
        <p:txBody>
          <a:bodyPr>
            <a:normAutofit/>
          </a:bodyPr>
          <a:lstStyle/>
          <a:p>
            <a:r>
              <a:rPr lang="en-US" sz="4400" b="1" i="1" dirty="0">
                <a:latin typeface="Angsana New"/>
                <a:cs typeface="Angsana New"/>
              </a:rPr>
              <a:t>DATA CLEANING AND PREPROCESSING</a:t>
            </a:r>
          </a:p>
        </p:txBody>
      </p:sp>
      <p:sp>
        <p:nvSpPr>
          <p:cNvPr id="3" name="Content Placeholder 2">
            <a:extLst>
              <a:ext uri="{FF2B5EF4-FFF2-40B4-BE49-F238E27FC236}">
                <a16:creationId xmlns:a16="http://schemas.microsoft.com/office/drawing/2014/main" id="{01AA88EC-65AF-F44E-830D-77BE2E66D671}"/>
              </a:ext>
            </a:extLst>
          </p:cNvPr>
          <p:cNvSpPr>
            <a:spLocks noGrp="1"/>
          </p:cNvSpPr>
          <p:nvPr>
            <p:ph idx="1"/>
          </p:nvPr>
        </p:nvSpPr>
        <p:spPr/>
        <p:txBody>
          <a:bodyPr vert="horz" lIns="91440" tIns="45720" rIns="91440" bIns="45720" rtlCol="0" anchor="t">
            <a:normAutofit/>
          </a:bodyPr>
          <a:lstStyle/>
          <a:p>
            <a:r>
              <a:rPr lang="en-US" sz="2800" dirty="0">
                <a:solidFill>
                  <a:srgbClr val="0D0D0D"/>
                </a:solidFill>
                <a:latin typeface="Angsana New"/>
                <a:ea typeface="+mn-lt"/>
                <a:cs typeface="+mn-lt"/>
              </a:rPr>
              <a:t>Steps taken to clean the data:</a:t>
            </a:r>
            <a:endParaRPr lang="en-US" sz="2800" dirty="0">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Handling null values</a:t>
            </a:r>
            <a:endParaRPr lang="en-US" sz="2800" dirty="0">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Changing data types</a:t>
            </a:r>
            <a:endParaRPr lang="en-US" sz="2800">
              <a:latin typeface="Angsana New"/>
              <a:cs typeface="Angsana New"/>
            </a:endParaRPr>
          </a:p>
          <a:p>
            <a:pPr lvl="1">
              <a:buClr>
                <a:srgbClr val="EB3D9F"/>
              </a:buClr>
              <a:buFont typeface="Courier New" charset="2"/>
              <a:buChar char="o"/>
            </a:pPr>
            <a:r>
              <a:rPr lang="en-US" sz="2800" dirty="0">
                <a:solidFill>
                  <a:srgbClr val="0D0D0D"/>
                </a:solidFill>
                <a:latin typeface="Angsana New"/>
                <a:ea typeface="+mn-lt"/>
                <a:cs typeface="+mn-lt"/>
              </a:rPr>
              <a:t>Creating a new Excel file</a:t>
            </a:r>
            <a:endParaRPr lang="en-US" sz="2800">
              <a:latin typeface="Angsana New"/>
              <a:cs typeface="Angsana New"/>
            </a:endParaRPr>
          </a:p>
          <a:p>
            <a:pPr marL="0" indent="0">
              <a:buClr>
                <a:srgbClr val="EB3D9F"/>
              </a:buClr>
              <a:buNone/>
            </a:pPr>
            <a:endParaRPr lang="en-US" sz="4000" dirty="0">
              <a:latin typeface="Angsana New"/>
              <a:cs typeface="Angsana New"/>
            </a:endParaRPr>
          </a:p>
        </p:txBody>
      </p:sp>
    </p:spTree>
    <p:extLst>
      <p:ext uri="{BB962C8B-B14F-4D97-AF65-F5344CB8AC3E}">
        <p14:creationId xmlns:p14="http://schemas.microsoft.com/office/powerpoint/2010/main" val="2967461444"/>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7F18-3FA0-2973-6CE5-A4870FFA76F9}"/>
              </a:ext>
            </a:extLst>
          </p:cNvPr>
          <p:cNvSpPr>
            <a:spLocks noGrp="1"/>
          </p:cNvSpPr>
          <p:nvPr>
            <p:ph type="title"/>
          </p:nvPr>
        </p:nvSpPr>
        <p:spPr>
          <a:xfrm>
            <a:off x="1033754" y="2416277"/>
            <a:ext cx="8596668" cy="1320800"/>
          </a:xfrm>
        </p:spPr>
        <p:txBody>
          <a:bodyPr>
            <a:noAutofit/>
          </a:bodyPr>
          <a:lstStyle/>
          <a:p>
            <a:pPr algn="ctr"/>
            <a:r>
              <a:rPr lang="en-US" sz="4400" b="1" i="1" dirty="0">
                <a:solidFill>
                  <a:srgbClr val="F707BF"/>
                </a:solidFill>
                <a:latin typeface="Söhne"/>
                <a:ea typeface="Söhne"/>
                <a:cs typeface="Söhne"/>
              </a:rPr>
              <a:t>Dashboard 1 - Mean and Median Analysis</a:t>
            </a:r>
            <a:endParaRPr lang="en-US" i="1" dirty="0">
              <a:solidFill>
                <a:srgbClr val="F707BF"/>
              </a:solidFill>
            </a:endParaRPr>
          </a:p>
        </p:txBody>
      </p:sp>
    </p:spTree>
    <p:extLst>
      <p:ext uri="{BB962C8B-B14F-4D97-AF65-F5344CB8AC3E}">
        <p14:creationId xmlns:p14="http://schemas.microsoft.com/office/powerpoint/2010/main" val="227665238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5A74568-54CF-134B-47A2-2B3026DD04B4}"/>
              </a:ext>
            </a:extLst>
          </p:cNvPr>
          <p:cNvPicPr>
            <a:picLocks noChangeAspect="1"/>
          </p:cNvPicPr>
          <p:nvPr/>
        </p:nvPicPr>
        <p:blipFill>
          <a:blip r:embed="rId2"/>
          <a:stretch>
            <a:fillRect/>
          </a:stretch>
        </p:blipFill>
        <p:spPr>
          <a:xfrm>
            <a:off x="482460" y="480965"/>
            <a:ext cx="11236355" cy="5892444"/>
          </a:xfrm>
          <a:prstGeom prst="rect">
            <a:avLst/>
          </a:prstGeom>
        </p:spPr>
      </p:pic>
    </p:spTree>
    <p:extLst>
      <p:ext uri="{BB962C8B-B14F-4D97-AF65-F5344CB8AC3E}">
        <p14:creationId xmlns:p14="http://schemas.microsoft.com/office/powerpoint/2010/main" val="281591199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4DFC-550F-4A0E-28DF-307D95B7D43E}"/>
              </a:ext>
            </a:extLst>
          </p:cNvPr>
          <p:cNvSpPr>
            <a:spLocks noGrp="1"/>
          </p:cNvSpPr>
          <p:nvPr>
            <p:ph type="title"/>
          </p:nvPr>
        </p:nvSpPr>
        <p:spPr/>
        <p:txBody>
          <a:bodyPr/>
          <a:lstStyle/>
          <a:p>
            <a:r>
              <a:rPr lang="en-US" sz="4400" b="1" i="1" dirty="0">
                <a:solidFill>
                  <a:srgbClr val="F707BF"/>
                </a:solidFill>
                <a:latin typeface="Angsana New"/>
                <a:cs typeface="Angsana New"/>
              </a:rPr>
              <a:t>Gross-wise IMDB Score</a:t>
            </a:r>
            <a:endParaRPr lang="en-US" dirty="0">
              <a:solidFill>
                <a:srgbClr val="EB3D9F"/>
              </a:solidFill>
              <a:latin typeface="Angsana New"/>
              <a:cs typeface="Angsana New"/>
            </a:endParaRPr>
          </a:p>
          <a:p>
            <a:endParaRPr lang="en-US" dirty="0"/>
          </a:p>
        </p:txBody>
      </p:sp>
      <p:sp>
        <p:nvSpPr>
          <p:cNvPr id="3" name="Content Placeholder 2">
            <a:extLst>
              <a:ext uri="{FF2B5EF4-FFF2-40B4-BE49-F238E27FC236}">
                <a16:creationId xmlns:a16="http://schemas.microsoft.com/office/drawing/2014/main" id="{867DC8F2-6532-8E9C-70B1-CA11E4C1BD25}"/>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3200" b="1" dirty="0">
                <a:solidFill>
                  <a:srgbClr val="F707BF"/>
                </a:solidFill>
                <a:latin typeface="Angsana New"/>
                <a:ea typeface="Söhne"/>
                <a:cs typeface="Söhne"/>
              </a:rPr>
              <a:t>Visualization:</a:t>
            </a:r>
            <a:endParaRPr lang="en-US"/>
          </a:p>
          <a:p>
            <a:pPr marL="742950" lvl="2" indent="-342900">
              <a:buFont typeface="Courier New" charset="2"/>
              <a:buChar char="o"/>
            </a:pPr>
            <a:r>
              <a:rPr lang="en-US" sz="2400" dirty="0">
                <a:solidFill>
                  <a:srgbClr val="0D0D0D"/>
                </a:solidFill>
                <a:latin typeface="Angsana New"/>
                <a:ea typeface="Söhne"/>
                <a:cs typeface="Söhne"/>
              </a:rPr>
              <a:t>Bar chart displaying gross-wise IMDB scores with mean and median.</a:t>
            </a:r>
          </a:p>
          <a:p>
            <a:pPr marL="228600" indent="-228600">
              <a:buFont typeface="Wingdings"/>
              <a:buChar char="Ø"/>
            </a:pPr>
            <a:r>
              <a:rPr lang="en-US" sz="3200" b="1" dirty="0">
                <a:solidFill>
                  <a:srgbClr val="F707BF"/>
                </a:solidFill>
                <a:latin typeface="Angsana New"/>
                <a:ea typeface="Söhne"/>
                <a:cs typeface="Söhne"/>
              </a:rPr>
              <a:t> Significance:</a:t>
            </a:r>
          </a:p>
          <a:p>
            <a:pPr marL="628650" lvl="2" indent="-228600">
              <a:buFont typeface="Courier New"/>
              <a:buChar char="o"/>
            </a:pPr>
            <a:r>
              <a:rPr lang="en-US" sz="2400" dirty="0">
                <a:solidFill>
                  <a:srgbClr val="0D0D0D"/>
                </a:solidFill>
                <a:latin typeface="Angsana New"/>
                <a:ea typeface="Söhne"/>
                <a:cs typeface="Söhne"/>
              </a:rPr>
              <a:t>Highlighting the distribution of IMDB scores based on movie gross earnings.</a:t>
            </a:r>
          </a:p>
          <a:p>
            <a:pPr marL="628650" lvl="2" indent="-228600">
              <a:buFont typeface="Courier New"/>
              <a:buChar char="o"/>
            </a:pPr>
            <a:r>
              <a:rPr lang="en-US" sz="2400" dirty="0">
                <a:solidFill>
                  <a:srgbClr val="0D0D0D"/>
                </a:solidFill>
                <a:latin typeface="Angsana New"/>
                <a:ea typeface="Söhne"/>
                <a:cs typeface="Söhne"/>
              </a:rPr>
              <a:t>Understanding the central tendency with mean and median values.</a:t>
            </a:r>
            <a:endParaRPr lang="en-US" sz="2400">
              <a:latin typeface="Angsana New"/>
              <a:cs typeface="Angsana New"/>
            </a:endParaRPr>
          </a:p>
        </p:txBody>
      </p:sp>
    </p:spTree>
    <p:extLst>
      <p:ext uri="{BB962C8B-B14F-4D97-AF65-F5344CB8AC3E}">
        <p14:creationId xmlns:p14="http://schemas.microsoft.com/office/powerpoint/2010/main" val="113919785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IMDB MOVIE ANALYSIS</vt:lpstr>
      <vt:lpstr>AGENTA</vt:lpstr>
      <vt:lpstr>INTRODUCTION</vt:lpstr>
      <vt:lpstr>TOOL USED</vt:lpstr>
      <vt:lpstr>PROBLEM STATEMENT</vt:lpstr>
      <vt:lpstr>DATA CLEANING AND PREPROCESSING</vt:lpstr>
      <vt:lpstr>Dashboard 1 - Mean and Median Analysis</vt:lpstr>
      <vt:lpstr>PowerPoint Presentation</vt:lpstr>
      <vt:lpstr>Gross-wise IMDB Score </vt:lpstr>
      <vt:lpstr>Duration-wise Rating  </vt:lpstr>
      <vt:lpstr>Country Details Map </vt:lpstr>
      <vt:lpstr>Language-wise IMDB Score</vt:lpstr>
      <vt:lpstr>Top Movies with Actors and Directors </vt:lpstr>
      <vt:lpstr>Budget-wise Gross Earnings</vt:lpstr>
      <vt:lpstr>Top Movies with Directors </vt:lpstr>
      <vt:lpstr>Dashboard 2 - Standard Deviation and Variance Analysis</vt:lpstr>
      <vt:lpstr>PowerPoint Presentation</vt:lpstr>
      <vt:lpstr>Gross-wise IMDB Score </vt:lpstr>
      <vt:lpstr>Duration-wise Rating </vt:lpstr>
      <vt:lpstr>Country Details Map with Gross </vt:lpstr>
      <vt:lpstr>Language-wise IMDB Score </vt:lpstr>
      <vt:lpstr>Top Movies with Actors and Directors </vt:lpstr>
      <vt:lpstr>Budget-wise Gross Earnings </vt:lpstr>
      <vt:lpstr>Top Movies with Directors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239</cp:revision>
  <dcterms:created xsi:type="dcterms:W3CDTF">2024-02-14T03:50:05Z</dcterms:created>
  <dcterms:modified xsi:type="dcterms:W3CDTF">2024-02-14T07:05:52Z</dcterms:modified>
</cp:coreProperties>
</file>