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7" r:id="rId2"/>
    <p:sldId id="258" r:id="rId3"/>
    <p:sldId id="259" r:id="rId4"/>
    <p:sldId id="260" r:id="rId5"/>
    <p:sldId id="261" r:id="rId6"/>
    <p:sldId id="262" r:id="rId7"/>
    <p:sldId id="263" r:id="rId8"/>
    <p:sldId id="265" r:id="rId9"/>
    <p:sldId id="264" r:id="rId10"/>
    <p:sldId id="271" r:id="rId11"/>
    <p:sldId id="272" r:id="rId12"/>
    <p:sldId id="273" r:id="rId13"/>
    <p:sldId id="268" r:id="rId14"/>
    <p:sldId id="269" r:id="rId15"/>
    <p:sldId id="270" r:id="rId16"/>
    <p:sldId id="274" r:id="rId17"/>
    <p:sldId id="275" r:id="rId18"/>
    <p:sldId id="276" r:id="rId19"/>
    <p:sldId id="277" r:id="rId20"/>
    <p:sldId id="279" r:id="rId21"/>
    <p:sldId id="280" r:id="rId22"/>
    <p:sldId id="281" r:id="rId23"/>
    <p:sldId id="282" r:id="rId24"/>
    <p:sldId id="295" r:id="rId25"/>
    <p:sldId id="283" r:id="rId26"/>
    <p:sldId id="288" r:id="rId27"/>
    <p:sldId id="291" r:id="rId28"/>
    <p:sldId id="292" r:id="rId29"/>
    <p:sldId id="289" r:id="rId30"/>
    <p:sldId id="290" r:id="rId31"/>
    <p:sldId id="294" r:id="rId32"/>
    <p:sldId id="293" r:id="rId33"/>
    <p:sldId id="284" r:id="rId34"/>
    <p:sldId id="285" r:id="rId35"/>
    <p:sldId id="286" r:id="rId36"/>
    <p:sldId id="287"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0E54F2-671D-4564-B3B9-19E0A5E56E1F}">
  <a:tblStyle styleId="{7A0E54F2-671D-4564-B3B9-19E0A5E56E1F}"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4" autoAdjust="0"/>
  </p:normalViewPr>
  <p:slideViewPr>
    <p:cSldViewPr snapToGrid="0">
      <p:cViewPr varScale="1">
        <p:scale>
          <a:sx n="80" d="100"/>
          <a:sy n="80" d="100"/>
        </p:scale>
        <p:origin x="7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The new Jetson TX2 production module can operate in two modes: "Max-P" for maximum performance and “Max-Q” for maximum energy efficiency.</a:t>
            </a:r>
          </a:p>
          <a:p>
            <a:r>
              <a:rPr lang="en-US" sz="1100" b="0" i="0" kern="1200" dirty="0">
                <a:solidFill>
                  <a:schemeClr val="tx1"/>
                </a:solidFill>
                <a:effectLst/>
                <a:latin typeface="+mn-lt"/>
                <a:ea typeface="+mn-ea"/>
                <a:cs typeface="+mn-cs"/>
              </a:rPr>
              <a:t>The other benchmark that NVIDIA shared involved decode of one or multiple 4K-resolution (30 fps, H.265-encoded) video streams, followed by the detection, classification and tracking of various objects in those streams</a:t>
            </a:r>
          </a:p>
          <a:p>
            <a:r>
              <a:rPr lang="en-US" sz="1100" b="0" i="0" kern="1200" dirty="0">
                <a:solidFill>
                  <a:schemeClr val="tx1"/>
                </a:solidFill>
                <a:effectLst/>
                <a:latin typeface="+mn-lt"/>
                <a:ea typeface="+mn-ea"/>
                <a:cs typeface="+mn-cs"/>
              </a:rPr>
              <a:t>The version of the demonstration running on the Jetson TX1, where it consumed 10 W of total module power, encompassed two parallel DNNs (deep neural networks), one dedicated to classifying objects such as vehicles, bicycles and people, and the other further identifying vehicles' types and colors.</a:t>
            </a:r>
            <a:endParaRPr lang="en-US" dirty="0"/>
          </a:p>
        </p:txBody>
      </p:sp>
    </p:spTree>
    <p:extLst>
      <p:ext uri="{BB962C8B-B14F-4D97-AF65-F5344CB8AC3E}">
        <p14:creationId xmlns:p14="http://schemas.microsoft.com/office/powerpoint/2010/main" val="139854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Char char="●"/>
              <a:tabLst/>
              <a:defRPr/>
            </a:pPr>
            <a:r>
              <a:rPr lang="en-US" sz="1100" b="0" i="0" kern="1200" dirty="0">
                <a:solidFill>
                  <a:schemeClr val="tx1"/>
                </a:solidFill>
                <a:effectLst/>
                <a:latin typeface="+mn-lt"/>
                <a:ea typeface="+mn-ea"/>
                <a:cs typeface="+mn-cs"/>
              </a:rPr>
              <a:t>New mixed-precision FP16/FP32 Tensor Cores purpose-built for deep learning matrix arithmetic;</a:t>
            </a:r>
          </a:p>
          <a:p>
            <a:pPr marL="0" marR="0" lvl="0" indent="0" algn="l" defTabSz="914400" rtl="0" eaLnBrk="1" fontAlgn="auto" latinLnBrk="0" hangingPunct="1">
              <a:lnSpc>
                <a:spcPct val="100000"/>
              </a:lnSpc>
              <a:spcBef>
                <a:spcPts val="0"/>
              </a:spcBef>
              <a:spcAft>
                <a:spcPts val="0"/>
              </a:spcAft>
              <a:buClrTx/>
              <a:buSzPts val="1100"/>
              <a:buFontTx/>
              <a:buChar char="●"/>
              <a:tabLst/>
              <a:defRPr/>
            </a:pPr>
            <a:r>
              <a:rPr lang="en-US" sz="1100" b="0" i="0" kern="1200" dirty="0">
                <a:solidFill>
                  <a:schemeClr val="tx1"/>
                </a:solidFill>
                <a:effectLst/>
                <a:latin typeface="+mn-lt"/>
                <a:ea typeface="+mn-ea"/>
                <a:cs typeface="+mn-cs"/>
              </a:rPr>
              <a:t>Each Tensor Core provides a 4x4x4 matrix processing array which performs the operation , where , , , and  are 4×4 matrices as Figure 7 shows. The matrix multiply inputs  and  are FP16 matrices, while the accumulation matrices  and  may be FP16 or FP32 matrices.</a:t>
            </a:r>
          </a:p>
          <a:p>
            <a:pPr marL="0" marR="0" lvl="0" indent="0" algn="l" defTabSz="914400" rtl="0" eaLnBrk="1" fontAlgn="auto" latinLnBrk="0" hangingPunct="1">
              <a:lnSpc>
                <a:spcPct val="100000"/>
              </a:lnSpc>
              <a:spcBef>
                <a:spcPts val="0"/>
              </a:spcBef>
              <a:spcAft>
                <a:spcPts val="0"/>
              </a:spcAft>
              <a:buClrTx/>
              <a:buSzPts val="1100"/>
              <a:buFontTx/>
              <a:buChar char="●"/>
              <a:tabLst/>
              <a:defRPr/>
            </a:pPr>
            <a:r>
              <a:rPr lang="en-US" sz="1100" b="0" i="0" kern="1200" dirty="0">
                <a:solidFill>
                  <a:schemeClr val="tx1"/>
                </a:solidFill>
                <a:effectLst/>
                <a:latin typeface="+mn-lt"/>
                <a:ea typeface="+mn-ea"/>
                <a:cs typeface="+mn-cs"/>
              </a:rPr>
              <a:t>Each Tensor Core performs 64 floating point FMA mixed-precision operations per clock (FP16 input multiply with full-precision product and FP32 accumulate, as Figure 8 shows) and 8 Tensor Cores in an SM perform a total of 1024 floating point operations per clock. This is a dramatic 8X increase in throughput for deep learning applications per SM compared to Pascal GP100 using standard FP32 operations.</a:t>
            </a:r>
          </a:p>
          <a:p>
            <a:pPr marL="0" marR="0" lvl="0" indent="0" algn="l" defTabSz="914400" rtl="0" eaLnBrk="1" fontAlgn="auto" latinLnBrk="0" hangingPunct="1">
              <a:lnSpc>
                <a:spcPct val="100000"/>
              </a:lnSpc>
              <a:spcBef>
                <a:spcPts val="0"/>
              </a:spcBef>
              <a:spcAft>
                <a:spcPts val="0"/>
              </a:spcAft>
              <a:buClrTx/>
              <a:buSzPts val="1100"/>
              <a:buFontTx/>
              <a:buChar char="●"/>
              <a:tabLst/>
              <a:defRPr/>
            </a:pPr>
            <a:r>
              <a:rPr lang="en-US" sz="1100" b="0" i="0" kern="1200" dirty="0">
                <a:solidFill>
                  <a:schemeClr val="tx1"/>
                </a:solidFill>
                <a:effectLst/>
                <a:latin typeface="+mn-lt"/>
                <a:ea typeface="+mn-ea"/>
                <a:cs typeface="+mn-cs"/>
              </a:rPr>
              <a:t>This is the reason we </a:t>
            </a:r>
            <a:r>
              <a:rPr lang="en-US" sz="1100" b="0" i="0" kern="1200" dirty="0" err="1">
                <a:solidFill>
                  <a:schemeClr val="tx1"/>
                </a:solidFill>
                <a:effectLst/>
                <a:latin typeface="+mn-lt"/>
                <a:ea typeface="+mn-ea"/>
                <a:cs typeface="+mn-cs"/>
              </a:rPr>
              <a:t>requi</a:t>
            </a:r>
            <a:endParaRPr lang="en-US" sz="11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67372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72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GPGPU-Sim simulates the Parallel Thread </a:t>
            </a:r>
            <a:r>
              <a:rPr lang="en-US" sz="1100" b="0" i="0" kern="1200" dirty="0" err="1">
                <a:solidFill>
                  <a:schemeClr val="tx1"/>
                </a:solidFill>
                <a:effectLst/>
                <a:latin typeface="+mn-lt"/>
                <a:ea typeface="+mn-ea"/>
                <a:cs typeface="+mn-cs"/>
              </a:rPr>
              <a:t>eXecution</a:t>
            </a:r>
            <a:r>
              <a:rPr lang="en-US" sz="1100" b="0" i="0" kern="1200" dirty="0">
                <a:solidFill>
                  <a:schemeClr val="tx1"/>
                </a:solidFill>
                <a:effectLst/>
                <a:latin typeface="+mn-lt"/>
                <a:ea typeface="+mn-ea"/>
                <a:cs typeface="+mn-cs"/>
              </a:rPr>
              <a:t> (PTX) instruction set used by NVIDIA. PTX is a pseudo-assembly instruction set; i.e. it does not execute directly on the hardware. </a:t>
            </a:r>
            <a:r>
              <a:rPr lang="en-US" sz="1100" b="0" i="0" kern="1200" dirty="0" err="1">
                <a:solidFill>
                  <a:schemeClr val="tx1"/>
                </a:solidFill>
                <a:effectLst/>
                <a:latin typeface="+mn-lt"/>
                <a:ea typeface="+mn-ea"/>
                <a:cs typeface="+mn-cs"/>
              </a:rPr>
              <a:t>ptxas</a:t>
            </a:r>
            <a:r>
              <a:rPr lang="en-US" sz="1100" b="0" i="0" kern="1200" dirty="0">
                <a:solidFill>
                  <a:schemeClr val="tx1"/>
                </a:solidFill>
                <a:effectLst/>
                <a:latin typeface="+mn-lt"/>
                <a:ea typeface="+mn-ea"/>
                <a:cs typeface="+mn-cs"/>
              </a:rPr>
              <a:t> is the assembler released by NVIDIA to assemble PTX into the native instruction set run by the hardware (SASS). Each hardware generation supports a different version of SASS. For this reason, PTX is compiled into multiple versions of SASS that correspond to different hardware generations at compile time. </a:t>
            </a:r>
          </a:p>
          <a:p>
            <a:r>
              <a:rPr lang="en-US" dirty="0"/>
              <a:t>Cubin is </a:t>
            </a:r>
            <a:r>
              <a:rPr lang="en-US" dirty="0" err="1"/>
              <a:t>Cuda</a:t>
            </a:r>
            <a:r>
              <a:rPr lang="en-US" dirty="0"/>
              <a:t>  Binary it is an elf file.</a:t>
            </a:r>
          </a:p>
          <a:p>
            <a:r>
              <a:rPr lang="en-US" sz="1100" b="0" i="0" kern="1200" dirty="0">
                <a:solidFill>
                  <a:schemeClr val="tx1"/>
                </a:solidFill>
                <a:effectLst/>
                <a:latin typeface="+mn-lt"/>
                <a:ea typeface="+mn-ea"/>
                <a:cs typeface="+mn-cs"/>
              </a:rPr>
              <a:t>CUDA provides two binary utilities for examining and disassembling </a:t>
            </a:r>
            <a:r>
              <a:rPr lang="en-US" sz="1100" b="0" i="0" kern="1200" dirty="0" err="1">
                <a:solidFill>
                  <a:schemeClr val="tx1"/>
                </a:solidFill>
                <a:effectLst/>
                <a:latin typeface="+mn-lt"/>
                <a:ea typeface="+mn-ea"/>
                <a:cs typeface="+mn-cs"/>
              </a:rPr>
              <a:t>cubin</a:t>
            </a:r>
            <a:r>
              <a:rPr lang="en-US" sz="1100" b="0" i="0" kern="1200" dirty="0">
                <a:solidFill>
                  <a:schemeClr val="tx1"/>
                </a:solidFill>
                <a:effectLst/>
                <a:latin typeface="+mn-lt"/>
                <a:ea typeface="+mn-ea"/>
                <a:cs typeface="+mn-cs"/>
              </a:rPr>
              <a:t> files and host executables: </a:t>
            </a:r>
            <a:r>
              <a:rPr lang="en-US" dirty="0" err="1"/>
              <a:t>cuobjdump</a:t>
            </a:r>
            <a:r>
              <a:rPr lang="en-US" sz="1100" b="0" i="0" kern="1200" dirty="0">
                <a:solidFill>
                  <a:schemeClr val="tx1"/>
                </a:solidFill>
                <a:effectLst/>
                <a:latin typeface="+mn-lt"/>
                <a:ea typeface="+mn-ea"/>
                <a:cs typeface="+mn-cs"/>
              </a:rPr>
              <a:t> and </a:t>
            </a:r>
            <a:r>
              <a:rPr lang="en-US" dirty="0" err="1"/>
              <a:t>nvdisasm</a:t>
            </a:r>
            <a:r>
              <a:rPr lang="en-US" sz="1100" b="0" i="0" kern="1200" dirty="0">
                <a:solidFill>
                  <a:schemeClr val="tx1"/>
                </a:solidFill>
                <a:effectLst/>
                <a:latin typeface="+mn-lt"/>
                <a:ea typeface="+mn-ea"/>
                <a:cs typeface="+mn-cs"/>
              </a:rPr>
              <a:t>. Basically, </a:t>
            </a:r>
            <a:r>
              <a:rPr lang="en-US" dirty="0" err="1"/>
              <a:t>cuobjdump</a:t>
            </a:r>
            <a:r>
              <a:rPr lang="en-US" sz="1100" b="0" i="0" kern="1200" dirty="0" err="1">
                <a:solidFill>
                  <a:schemeClr val="tx1"/>
                </a:solidFill>
                <a:effectLst/>
                <a:latin typeface="+mn-lt"/>
                <a:ea typeface="+mn-ea"/>
                <a:cs typeface="+mn-cs"/>
              </a:rPr>
              <a:t>accepts</a:t>
            </a:r>
            <a:r>
              <a:rPr lang="en-US" sz="1100" b="0" i="0" kern="1200" dirty="0">
                <a:solidFill>
                  <a:schemeClr val="tx1"/>
                </a:solidFill>
                <a:effectLst/>
                <a:latin typeface="+mn-lt"/>
                <a:ea typeface="+mn-ea"/>
                <a:cs typeface="+mn-cs"/>
              </a:rPr>
              <a:t> both </a:t>
            </a:r>
            <a:r>
              <a:rPr lang="en-US" sz="1100" b="0" i="0" kern="1200" dirty="0" err="1">
                <a:solidFill>
                  <a:schemeClr val="tx1"/>
                </a:solidFill>
                <a:effectLst/>
                <a:latin typeface="+mn-lt"/>
                <a:ea typeface="+mn-ea"/>
                <a:cs typeface="+mn-cs"/>
              </a:rPr>
              <a:t>cubin</a:t>
            </a:r>
            <a:r>
              <a:rPr lang="en-US" sz="1100" b="0" i="0" kern="1200" dirty="0">
                <a:solidFill>
                  <a:schemeClr val="tx1"/>
                </a:solidFill>
                <a:effectLst/>
                <a:latin typeface="+mn-lt"/>
                <a:ea typeface="+mn-ea"/>
                <a:cs typeface="+mn-cs"/>
              </a:rPr>
              <a:t> files and host binaries while </a:t>
            </a:r>
            <a:r>
              <a:rPr lang="en-US" dirty="0" err="1"/>
              <a:t>nvdisasm</a:t>
            </a:r>
            <a:r>
              <a:rPr lang="en-US" sz="1100" b="0" i="0" kern="1200" dirty="0">
                <a:solidFill>
                  <a:schemeClr val="tx1"/>
                </a:solidFill>
                <a:effectLst/>
                <a:latin typeface="+mn-lt"/>
                <a:ea typeface="+mn-ea"/>
                <a:cs typeface="+mn-cs"/>
              </a:rPr>
              <a:t> only accepts </a:t>
            </a:r>
            <a:r>
              <a:rPr lang="en-US" sz="1100" b="0" i="0" kern="1200" dirty="0" err="1">
                <a:solidFill>
                  <a:schemeClr val="tx1"/>
                </a:solidFill>
                <a:effectLst/>
                <a:latin typeface="+mn-lt"/>
                <a:ea typeface="+mn-ea"/>
                <a:cs typeface="+mn-cs"/>
              </a:rPr>
              <a:t>cubin</a:t>
            </a:r>
            <a:r>
              <a:rPr lang="en-US" sz="1100" b="0" i="0" kern="1200" dirty="0">
                <a:solidFill>
                  <a:schemeClr val="tx1"/>
                </a:solidFill>
                <a:effectLst/>
                <a:latin typeface="+mn-lt"/>
                <a:ea typeface="+mn-ea"/>
                <a:cs typeface="+mn-cs"/>
              </a:rPr>
              <a:t> files; but </a:t>
            </a:r>
            <a:r>
              <a:rPr lang="en-US" dirty="0" err="1"/>
              <a:t>nvdisasm</a:t>
            </a:r>
            <a:r>
              <a:rPr lang="en-US" sz="1100" b="0" i="0" kern="1200" dirty="0">
                <a:solidFill>
                  <a:schemeClr val="tx1"/>
                </a:solidFill>
                <a:effectLst/>
                <a:latin typeface="+mn-lt"/>
                <a:ea typeface="+mn-ea"/>
                <a:cs typeface="+mn-cs"/>
              </a:rPr>
              <a:t> provides richer output options</a:t>
            </a:r>
          </a:p>
          <a:p>
            <a:r>
              <a:rPr lang="en-US" sz="1100" b="0" i="0" kern="1200" dirty="0">
                <a:solidFill>
                  <a:schemeClr val="tx1"/>
                </a:solidFill>
                <a:effectLst/>
                <a:latin typeface="+mn-lt"/>
                <a:ea typeface="+mn-ea"/>
                <a:cs typeface="+mn-cs"/>
              </a:rPr>
              <a:t>What is PTX or SASS anyway? NVidia’s PTX is an intermediate language for NVidia GPU’s. It is more closely tied to pure GPU assembly(SASS) but slightly abstracted. PTX is less tied to the specific hardware or a hardware generation which makes it more useful in most cases when compared to assembly. One item it abstracts is physical register numbers which makes it easier to use then assembly. PTX instructions are usually translated into one or more actual SASS hardware instructions. SASS is hardcore assembly. It is what the GPU actually runs and is directly translated into machine code. </a:t>
            </a:r>
          </a:p>
          <a:p>
            <a:endParaRPr lang="en-US" dirty="0"/>
          </a:p>
        </p:txBody>
      </p:sp>
    </p:spTree>
    <p:extLst>
      <p:ext uri="{BB962C8B-B14F-4D97-AF65-F5344CB8AC3E}">
        <p14:creationId xmlns:p14="http://schemas.microsoft.com/office/powerpoint/2010/main" val="1581577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rgbClr val="007229"/>
              </a:buClr>
              <a:buSzPts val="1400"/>
              <a:buFont typeface="Calibri"/>
              <a:buNone/>
              <a:defRPr sz="60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rgbClr val="007229"/>
              </a:buClr>
              <a:buSzPts val="2800"/>
              <a:buFont typeface="Arial"/>
              <a:buNone/>
              <a:defRPr sz="2400" b="0" i="0" u="none" strike="noStrike" cap="none">
                <a:solidFill>
                  <a:srgbClr val="007229"/>
                </a:solidFill>
                <a:latin typeface="Calibri"/>
                <a:ea typeface="Calibri"/>
                <a:cs typeface="Calibri"/>
                <a:sym typeface="Calibri"/>
              </a:defRPr>
            </a:lvl1pPr>
            <a:lvl2pPr marL="457200" marR="0" lvl="1" indent="0" algn="ctr" rtl="0">
              <a:lnSpc>
                <a:spcPct val="90000"/>
              </a:lnSpc>
              <a:spcBef>
                <a:spcPts val="500"/>
              </a:spcBef>
              <a:buClr>
                <a:srgbClr val="007229"/>
              </a:buClr>
              <a:buSzPts val="2400"/>
              <a:buFont typeface="Arial"/>
              <a:buNone/>
              <a:defRPr sz="2000" b="0" i="0" u="none" strike="noStrike" cap="none">
                <a:solidFill>
                  <a:srgbClr val="007229"/>
                </a:solidFill>
                <a:latin typeface="Calibri"/>
                <a:ea typeface="Calibri"/>
                <a:cs typeface="Calibri"/>
                <a:sym typeface="Calibri"/>
              </a:defRPr>
            </a:lvl2pPr>
            <a:lvl3pPr marL="914400" marR="0" lvl="2" indent="0" algn="ctr" rtl="0">
              <a:lnSpc>
                <a:spcPct val="90000"/>
              </a:lnSpc>
              <a:spcBef>
                <a:spcPts val="500"/>
              </a:spcBef>
              <a:buClr>
                <a:srgbClr val="007229"/>
              </a:buClr>
              <a:buSzPts val="2000"/>
              <a:buFont typeface="Arial"/>
              <a:buNone/>
              <a:defRPr sz="1800" b="0" i="0" u="none" strike="noStrike" cap="none">
                <a:solidFill>
                  <a:srgbClr val="007229"/>
                </a:solidFill>
                <a:latin typeface="Calibri"/>
                <a:ea typeface="Calibri"/>
                <a:cs typeface="Calibri"/>
                <a:sym typeface="Calibri"/>
              </a:defRPr>
            </a:lvl3pPr>
            <a:lvl4pPr marL="1371600" marR="0" lvl="3" indent="0" algn="ctr" rtl="0">
              <a:lnSpc>
                <a:spcPct val="90000"/>
              </a:lnSpc>
              <a:spcBef>
                <a:spcPts val="500"/>
              </a:spcBef>
              <a:buClr>
                <a:srgbClr val="007229"/>
              </a:buClr>
              <a:buSzPts val="1800"/>
              <a:buFont typeface="Arial"/>
              <a:buNone/>
              <a:defRPr sz="1600" b="0" i="0" u="none" strike="noStrike" cap="none">
                <a:solidFill>
                  <a:srgbClr val="007229"/>
                </a:solidFill>
                <a:latin typeface="Calibri"/>
                <a:ea typeface="Calibri"/>
                <a:cs typeface="Calibri"/>
                <a:sym typeface="Calibri"/>
              </a:defRPr>
            </a:lvl4pPr>
            <a:lvl5pPr marL="1828800" marR="0" lvl="4" indent="0" algn="ctr" rtl="0">
              <a:lnSpc>
                <a:spcPct val="90000"/>
              </a:lnSpc>
              <a:spcBef>
                <a:spcPts val="500"/>
              </a:spcBef>
              <a:buClr>
                <a:srgbClr val="007229"/>
              </a:buClr>
              <a:buSzPts val="1800"/>
              <a:buFont typeface="Arial"/>
              <a:buNone/>
              <a:defRPr sz="1600" b="0" i="0" u="none" strike="noStrike" cap="none">
                <a:solidFill>
                  <a:srgbClr val="007229"/>
                </a:solidFill>
                <a:latin typeface="Calibri"/>
                <a:ea typeface="Calibri"/>
                <a:cs typeface="Calibri"/>
                <a:sym typeface="Calibri"/>
              </a:defRPr>
            </a:lvl5pPr>
            <a:lvl6pPr marL="2286000" marR="0" lvl="5" indent="0" algn="ctr" rtl="0">
              <a:lnSpc>
                <a:spcPct val="90000"/>
              </a:lnSpc>
              <a:spcBef>
                <a:spcPts val="500"/>
              </a:spcBef>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18" name="Shape 18"/>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9" name="Shape 19" descr="UNCC_WSL_Logo_4c.jpg"/>
          <p:cNvPicPr preferRelativeResize="0"/>
          <p:nvPr/>
        </p:nvPicPr>
        <p:blipFill rotWithShape="1">
          <a:blip r:embed="rId2">
            <a:alphaModFix/>
          </a:blip>
          <a:srcRect/>
          <a:stretch/>
        </p:blipFill>
        <p:spPr>
          <a:xfrm>
            <a:off x="2680449" y="460724"/>
            <a:ext cx="6825844" cy="1693514"/>
          </a:xfrm>
          <a:prstGeom prst="rect">
            <a:avLst/>
          </a:prstGeom>
          <a:noFill/>
          <a:ln>
            <a:noFill/>
          </a:ln>
        </p:spPr>
      </p:pic>
      <p:pic>
        <p:nvPicPr>
          <p:cNvPr id="2" name="Picture 1">
            <a:extLst>
              <a:ext uri="{FF2B5EF4-FFF2-40B4-BE49-F238E27FC236}">
                <a16:creationId xmlns:a16="http://schemas.microsoft.com/office/drawing/2014/main" id="{E8D37D45-0372-4580-8585-0253BF4D0976}"/>
              </a:ext>
            </a:extLst>
          </p:cNvPr>
          <p:cNvPicPr>
            <a:picLocks noChangeAspect="1"/>
          </p:cNvPicPr>
          <p:nvPr userDrawn="1"/>
        </p:nvPicPr>
        <p:blipFill>
          <a:blip r:embed="rId3"/>
          <a:stretch>
            <a:fillRect/>
          </a:stretch>
        </p:blipFill>
        <p:spPr>
          <a:xfrm>
            <a:off x="8777786" y="4823927"/>
            <a:ext cx="2576014" cy="15165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007229"/>
              </a:buClr>
              <a:buSzPts val="1400"/>
              <a:buFont typeface="Calibri"/>
              <a:buNone/>
              <a:defRPr sz="44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0" name="Shape 40"/>
          <p:cNvSpPr txBox="1">
            <a:spLocks noGrp="1"/>
          </p:cNvSpPr>
          <p:nvPr>
            <p:ph type="body" idx="2"/>
          </p:nvPr>
        </p:nvSpPr>
        <p:spPr>
          <a:xfrm>
            <a:off x="839788" y="1857375"/>
            <a:ext cx="5157787" cy="43322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4"/>
          </p:nvPr>
        </p:nvSpPr>
        <p:spPr>
          <a:xfrm>
            <a:off x="6172200" y="1857375"/>
            <a:ext cx="5183188" cy="43322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46" name="Shape 46"/>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47" name="Shape 47"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extLst>
      <p:ext uri="{BB962C8B-B14F-4D97-AF65-F5344CB8AC3E}">
        <p14:creationId xmlns:p14="http://schemas.microsoft.com/office/powerpoint/2010/main" val="264809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med_Compar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007229"/>
              </a:buClr>
              <a:buSzPts val="1400"/>
              <a:buFont typeface="Calibri"/>
              <a:buNone/>
              <a:defRPr sz="44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0" name="Shape 40"/>
          <p:cNvSpPr txBox="1">
            <a:spLocks noGrp="1"/>
          </p:cNvSpPr>
          <p:nvPr>
            <p:ph type="body" idx="2"/>
          </p:nvPr>
        </p:nvSpPr>
        <p:spPr>
          <a:xfrm>
            <a:off x="839788" y="2383015"/>
            <a:ext cx="5157787" cy="3806647"/>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2" name="Shape 42"/>
          <p:cNvSpPr txBox="1">
            <a:spLocks noGrp="1"/>
          </p:cNvSpPr>
          <p:nvPr>
            <p:ph type="body" idx="4"/>
          </p:nvPr>
        </p:nvSpPr>
        <p:spPr>
          <a:xfrm>
            <a:off x="6172200" y="2383015"/>
            <a:ext cx="5183188" cy="380664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46" name="Shape 46"/>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47" name="Shape 47"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
        <p:nvSpPr>
          <p:cNvPr id="10" name="Shape 40">
            <a:extLst>
              <a:ext uri="{FF2B5EF4-FFF2-40B4-BE49-F238E27FC236}">
                <a16:creationId xmlns:a16="http://schemas.microsoft.com/office/drawing/2014/main" id="{191B9F5F-4040-4706-9CBA-F01CAECE72C3}"/>
              </a:ext>
            </a:extLst>
          </p:cNvPr>
          <p:cNvSpPr txBox="1">
            <a:spLocks noGrp="1"/>
          </p:cNvSpPr>
          <p:nvPr>
            <p:ph type="body" idx="13"/>
          </p:nvPr>
        </p:nvSpPr>
        <p:spPr>
          <a:xfrm>
            <a:off x="839788" y="1717000"/>
            <a:ext cx="5157787" cy="639703"/>
          </a:xfrm>
          <a:prstGeom prst="rect">
            <a:avLst/>
          </a:prstGeom>
          <a:noFill/>
          <a:ln>
            <a:noFill/>
          </a:ln>
        </p:spPr>
        <p:txBody>
          <a:bodyPr wrap="square" lIns="91425" tIns="91425" rIns="91425" bIns="91425" anchor="ctr" anchorCtr="0"/>
          <a:lstStyle>
            <a:lvl1pPr marL="177800" marR="0" lvl="0" indent="0" algn="ctr" rtl="0">
              <a:lnSpc>
                <a:spcPct val="90000"/>
              </a:lnSpc>
              <a:spcBef>
                <a:spcPts val="1000"/>
              </a:spcBef>
              <a:buClr>
                <a:srgbClr val="007229"/>
              </a:buClr>
              <a:buSzPts val="2800"/>
              <a:buFont typeface="Arial"/>
              <a:buNone/>
              <a:defRPr sz="32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1" name="Shape 40">
            <a:extLst>
              <a:ext uri="{FF2B5EF4-FFF2-40B4-BE49-F238E27FC236}">
                <a16:creationId xmlns:a16="http://schemas.microsoft.com/office/drawing/2014/main" id="{0473AC97-99BC-468C-9983-41E083F2B99A}"/>
              </a:ext>
            </a:extLst>
          </p:cNvPr>
          <p:cNvSpPr txBox="1">
            <a:spLocks noGrp="1"/>
          </p:cNvSpPr>
          <p:nvPr>
            <p:ph type="body" idx="14"/>
          </p:nvPr>
        </p:nvSpPr>
        <p:spPr>
          <a:xfrm>
            <a:off x="6172200" y="1727437"/>
            <a:ext cx="5180012" cy="639703"/>
          </a:xfrm>
          <a:prstGeom prst="rect">
            <a:avLst/>
          </a:prstGeom>
          <a:noFill/>
          <a:ln>
            <a:noFill/>
          </a:ln>
        </p:spPr>
        <p:txBody>
          <a:bodyPr wrap="square" lIns="91425" tIns="91425" rIns="91425" bIns="91425" anchor="ctr" anchorCtr="0"/>
          <a:lstStyle>
            <a:lvl1pPr marL="177800" marR="0" lvl="0" indent="0" algn="ctr" rtl="0">
              <a:lnSpc>
                <a:spcPct val="90000"/>
              </a:lnSpc>
              <a:spcBef>
                <a:spcPts val="1000"/>
              </a:spcBef>
              <a:buClr>
                <a:srgbClr val="007229"/>
              </a:buClr>
              <a:buSzPts val="2800"/>
              <a:buFont typeface="Arial"/>
              <a:buNone/>
              <a:defRPr sz="32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467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67" name="Shape 67"/>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68" name="Shape 68"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007229"/>
              </a:buClr>
              <a:buSzPts val="1400"/>
              <a:buFont typeface="Calibri"/>
              <a:buNone/>
              <a:defRPr sz="32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1" name="Shape 71"/>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rgbClr val="007229"/>
              </a:buClr>
              <a:buSzPts val="3200"/>
              <a:buFont typeface="Arial"/>
              <a:buChar char="•"/>
              <a:defRPr sz="3200" b="0" i="0" u="none" strike="noStrike" cap="none">
                <a:solidFill>
                  <a:srgbClr val="007229"/>
                </a:solidFill>
                <a:latin typeface="Calibri"/>
                <a:ea typeface="Calibri"/>
                <a:cs typeface="Calibri"/>
                <a:sym typeface="Calibri"/>
              </a:defRPr>
            </a:lvl1pPr>
            <a:lvl2pPr marL="685800" marR="0" lvl="1" indent="-50800" algn="l" rtl="0">
              <a:lnSpc>
                <a:spcPct val="90000"/>
              </a:lnSpc>
              <a:spcBef>
                <a:spcPts val="5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2pPr>
            <a:lvl3pPr marL="1143000" marR="0" lvl="2"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3pPr>
            <a:lvl4pPr marL="1600200" marR="0" lvl="3"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4pPr>
            <a:lvl5pPr marL="2057400" marR="0" lvl="4"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007229"/>
              </a:buClr>
              <a:buSzPts val="2800"/>
              <a:buFont typeface="Arial"/>
              <a:buNone/>
              <a:defRPr sz="1600" b="0" i="0" u="none" strike="noStrike" cap="none">
                <a:solidFill>
                  <a:srgbClr val="007229"/>
                </a:solidFill>
                <a:latin typeface="Calibri"/>
                <a:ea typeface="Calibri"/>
                <a:cs typeface="Calibri"/>
                <a:sym typeface="Calibri"/>
              </a:defRPr>
            </a:lvl1pPr>
            <a:lvl2pPr marL="457200" marR="0" lvl="1" indent="0" algn="l" rtl="0">
              <a:lnSpc>
                <a:spcPct val="90000"/>
              </a:lnSpc>
              <a:spcBef>
                <a:spcPts val="500"/>
              </a:spcBef>
              <a:buClr>
                <a:srgbClr val="007229"/>
              </a:buClr>
              <a:buSzPts val="2400"/>
              <a:buFont typeface="Arial"/>
              <a:buNone/>
              <a:defRPr sz="1400" b="0" i="0" u="none" strike="noStrike" cap="none">
                <a:solidFill>
                  <a:srgbClr val="007229"/>
                </a:solidFill>
                <a:latin typeface="Calibri"/>
                <a:ea typeface="Calibri"/>
                <a:cs typeface="Calibri"/>
                <a:sym typeface="Calibri"/>
              </a:defRPr>
            </a:lvl2pPr>
            <a:lvl3pPr marL="914400" marR="0" lvl="2" indent="0" algn="l" rtl="0">
              <a:lnSpc>
                <a:spcPct val="90000"/>
              </a:lnSpc>
              <a:spcBef>
                <a:spcPts val="500"/>
              </a:spcBef>
              <a:buClr>
                <a:srgbClr val="007229"/>
              </a:buClr>
              <a:buSzPts val="2000"/>
              <a:buFont typeface="Arial"/>
              <a:buNone/>
              <a:defRPr sz="1200" b="0" i="0" u="none" strike="noStrike" cap="none">
                <a:solidFill>
                  <a:srgbClr val="007229"/>
                </a:solidFill>
                <a:latin typeface="Calibri"/>
                <a:ea typeface="Calibri"/>
                <a:cs typeface="Calibri"/>
                <a:sym typeface="Calibri"/>
              </a:defRPr>
            </a:lvl3pPr>
            <a:lvl4pPr marL="1371600" marR="0" lvl="3" indent="0" algn="l" rtl="0">
              <a:lnSpc>
                <a:spcPct val="90000"/>
              </a:lnSpc>
              <a:spcBef>
                <a:spcPts val="500"/>
              </a:spcBef>
              <a:buClr>
                <a:srgbClr val="007229"/>
              </a:buClr>
              <a:buSzPts val="1800"/>
              <a:buFont typeface="Arial"/>
              <a:buNone/>
              <a:defRPr sz="1000" b="0" i="0" u="none" strike="noStrike" cap="none">
                <a:solidFill>
                  <a:srgbClr val="007229"/>
                </a:solidFill>
                <a:latin typeface="Calibri"/>
                <a:ea typeface="Calibri"/>
                <a:cs typeface="Calibri"/>
                <a:sym typeface="Calibri"/>
              </a:defRPr>
            </a:lvl4pPr>
            <a:lvl5pPr marL="1828800" marR="0" lvl="4" indent="0" algn="l" rtl="0">
              <a:lnSpc>
                <a:spcPct val="90000"/>
              </a:lnSpc>
              <a:spcBef>
                <a:spcPts val="500"/>
              </a:spcBef>
              <a:buClr>
                <a:srgbClr val="007229"/>
              </a:buClr>
              <a:buSzPts val="1800"/>
              <a:buFont typeface="Arial"/>
              <a:buNone/>
              <a:defRPr sz="1000" b="0" i="0" u="none" strike="noStrike" cap="none">
                <a:solidFill>
                  <a:srgbClr val="007229"/>
                </a:solidFill>
                <a:latin typeface="Calibri"/>
                <a:ea typeface="Calibri"/>
                <a:cs typeface="Calibri"/>
                <a:sym typeface="Calibri"/>
              </a:defRPr>
            </a:lvl5pPr>
            <a:lvl6pPr marL="2286000" marR="0" lvl="5"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76" name="Shape 76"/>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77" name="Shape 77"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rgbClr val="007229"/>
              </a:buClr>
              <a:buSzPts val="1400"/>
              <a:buFont typeface="Calibri"/>
              <a:buNone/>
              <a:defRPr sz="32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007229"/>
              </a:buClr>
              <a:buSzPts val="1400"/>
              <a:buFont typeface="Arial"/>
              <a:buNone/>
              <a:defRPr sz="3200" b="0" i="0" u="none" strike="noStrike" cap="none">
                <a:solidFill>
                  <a:srgbClr val="007229"/>
                </a:solidFill>
                <a:latin typeface="Calibri"/>
                <a:ea typeface="Calibri"/>
                <a:cs typeface="Calibri"/>
                <a:sym typeface="Calibri"/>
              </a:defRPr>
            </a:lvl1pPr>
            <a:lvl2pPr marL="457200" marR="0" lvl="1" indent="0" algn="l" rtl="0">
              <a:lnSpc>
                <a:spcPct val="90000"/>
              </a:lnSpc>
              <a:spcBef>
                <a:spcPts val="500"/>
              </a:spcBef>
              <a:buClr>
                <a:srgbClr val="007229"/>
              </a:buClr>
              <a:buSzPts val="1400"/>
              <a:buFont typeface="Arial"/>
              <a:buNone/>
              <a:defRPr sz="2800" b="0" i="0" u="none" strike="noStrike" cap="none">
                <a:solidFill>
                  <a:srgbClr val="007229"/>
                </a:solidFill>
                <a:latin typeface="Calibri"/>
                <a:ea typeface="Calibri"/>
                <a:cs typeface="Calibri"/>
                <a:sym typeface="Calibri"/>
              </a:defRPr>
            </a:lvl2pPr>
            <a:lvl3pPr marL="914400" marR="0" lvl="2" indent="0" algn="l" rtl="0">
              <a:lnSpc>
                <a:spcPct val="90000"/>
              </a:lnSpc>
              <a:spcBef>
                <a:spcPts val="500"/>
              </a:spcBef>
              <a:buClr>
                <a:srgbClr val="007229"/>
              </a:buClr>
              <a:buSzPts val="1400"/>
              <a:buFont typeface="Arial"/>
              <a:buNone/>
              <a:defRPr sz="2400" b="0" i="0" u="none" strike="noStrike" cap="none">
                <a:solidFill>
                  <a:srgbClr val="007229"/>
                </a:solidFill>
                <a:latin typeface="Calibri"/>
                <a:ea typeface="Calibri"/>
                <a:cs typeface="Calibri"/>
                <a:sym typeface="Calibri"/>
              </a:defRPr>
            </a:lvl3pPr>
            <a:lvl4pPr marL="1371600" marR="0" lvl="3" indent="0" algn="l" rtl="0">
              <a:lnSpc>
                <a:spcPct val="90000"/>
              </a:lnSpc>
              <a:spcBef>
                <a:spcPts val="500"/>
              </a:spcBef>
              <a:buClr>
                <a:srgbClr val="007229"/>
              </a:buClr>
              <a:buSzPts val="1400"/>
              <a:buFont typeface="Arial"/>
              <a:buNone/>
              <a:defRPr sz="2000" b="0" i="0" u="none" strike="noStrike" cap="none">
                <a:solidFill>
                  <a:srgbClr val="007229"/>
                </a:solidFill>
                <a:latin typeface="Calibri"/>
                <a:ea typeface="Calibri"/>
                <a:cs typeface="Calibri"/>
                <a:sym typeface="Calibri"/>
              </a:defRPr>
            </a:lvl4pPr>
            <a:lvl5pPr marL="1828800" marR="0" lvl="4" indent="0" algn="l" rtl="0">
              <a:lnSpc>
                <a:spcPct val="90000"/>
              </a:lnSpc>
              <a:spcBef>
                <a:spcPts val="500"/>
              </a:spcBef>
              <a:buClr>
                <a:srgbClr val="007229"/>
              </a:buClr>
              <a:buSzPts val="1400"/>
              <a:buFont typeface="Arial"/>
              <a:buNone/>
              <a:defRPr sz="2000" b="0" i="0" u="none" strike="noStrike" cap="none">
                <a:solidFill>
                  <a:srgbClr val="007229"/>
                </a:solidFill>
                <a:latin typeface="Calibri"/>
                <a:ea typeface="Calibri"/>
                <a:cs typeface="Calibri"/>
                <a:sym typeface="Calibri"/>
              </a:defRPr>
            </a:lvl5pPr>
            <a:lvl6pPr marL="2286000" marR="0" lvl="5" indent="0" algn="l" rtl="0">
              <a:lnSpc>
                <a:spcPct val="90000"/>
              </a:lnSpc>
              <a:spcBef>
                <a:spcPts val="500"/>
              </a:spcBef>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007229"/>
              </a:buClr>
              <a:buSzPts val="2800"/>
              <a:buFont typeface="Arial"/>
              <a:buNone/>
              <a:defRPr sz="1600" b="0" i="0" u="none" strike="noStrike" cap="none">
                <a:solidFill>
                  <a:srgbClr val="007229"/>
                </a:solidFill>
                <a:latin typeface="Calibri"/>
                <a:ea typeface="Calibri"/>
                <a:cs typeface="Calibri"/>
                <a:sym typeface="Calibri"/>
              </a:defRPr>
            </a:lvl1pPr>
            <a:lvl2pPr marL="457200" marR="0" lvl="1" indent="0" algn="l" rtl="0">
              <a:lnSpc>
                <a:spcPct val="90000"/>
              </a:lnSpc>
              <a:spcBef>
                <a:spcPts val="500"/>
              </a:spcBef>
              <a:buClr>
                <a:srgbClr val="007229"/>
              </a:buClr>
              <a:buSzPts val="2400"/>
              <a:buFont typeface="Arial"/>
              <a:buNone/>
              <a:defRPr sz="1400" b="0" i="0" u="none" strike="noStrike" cap="none">
                <a:solidFill>
                  <a:srgbClr val="007229"/>
                </a:solidFill>
                <a:latin typeface="Calibri"/>
                <a:ea typeface="Calibri"/>
                <a:cs typeface="Calibri"/>
                <a:sym typeface="Calibri"/>
              </a:defRPr>
            </a:lvl2pPr>
            <a:lvl3pPr marL="914400" marR="0" lvl="2" indent="0" algn="l" rtl="0">
              <a:lnSpc>
                <a:spcPct val="90000"/>
              </a:lnSpc>
              <a:spcBef>
                <a:spcPts val="500"/>
              </a:spcBef>
              <a:buClr>
                <a:srgbClr val="007229"/>
              </a:buClr>
              <a:buSzPts val="2000"/>
              <a:buFont typeface="Arial"/>
              <a:buNone/>
              <a:defRPr sz="1200" b="0" i="0" u="none" strike="noStrike" cap="none">
                <a:solidFill>
                  <a:srgbClr val="007229"/>
                </a:solidFill>
                <a:latin typeface="Calibri"/>
                <a:ea typeface="Calibri"/>
                <a:cs typeface="Calibri"/>
                <a:sym typeface="Calibri"/>
              </a:defRPr>
            </a:lvl3pPr>
            <a:lvl4pPr marL="1371600" marR="0" lvl="3" indent="0" algn="l" rtl="0">
              <a:lnSpc>
                <a:spcPct val="90000"/>
              </a:lnSpc>
              <a:spcBef>
                <a:spcPts val="500"/>
              </a:spcBef>
              <a:buClr>
                <a:srgbClr val="007229"/>
              </a:buClr>
              <a:buSzPts val="1800"/>
              <a:buFont typeface="Arial"/>
              <a:buNone/>
              <a:defRPr sz="1000" b="0" i="0" u="none" strike="noStrike" cap="none">
                <a:solidFill>
                  <a:srgbClr val="007229"/>
                </a:solidFill>
                <a:latin typeface="Calibri"/>
                <a:ea typeface="Calibri"/>
                <a:cs typeface="Calibri"/>
                <a:sym typeface="Calibri"/>
              </a:defRPr>
            </a:lvl4pPr>
            <a:lvl5pPr marL="1828800" marR="0" lvl="4" indent="0" algn="l" rtl="0">
              <a:lnSpc>
                <a:spcPct val="90000"/>
              </a:lnSpc>
              <a:spcBef>
                <a:spcPts val="500"/>
              </a:spcBef>
              <a:buClr>
                <a:srgbClr val="007229"/>
              </a:buClr>
              <a:buSzPts val="1800"/>
              <a:buFont typeface="Arial"/>
              <a:buNone/>
              <a:defRPr sz="1000" b="0" i="0" u="none" strike="noStrike" cap="none">
                <a:solidFill>
                  <a:srgbClr val="007229"/>
                </a:solidFill>
                <a:latin typeface="Calibri"/>
                <a:ea typeface="Calibri"/>
                <a:cs typeface="Calibri"/>
                <a:sym typeface="Calibri"/>
              </a:defRPr>
            </a:lvl5pPr>
            <a:lvl6pPr marL="2286000" marR="0" lvl="5"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85" name="Shape 85"/>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86" name="Shape 86"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007229"/>
              </a:buClr>
              <a:buSzPts val="1400"/>
              <a:buFont typeface="Calibri"/>
              <a:buNone/>
              <a:defRPr sz="44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9" name="Shape 89"/>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90" name="Shape 9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93" name="Shape 93"/>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94" name="Shape 94"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007229"/>
              </a:buClr>
              <a:buSzPts val="1400"/>
              <a:buFont typeface="Calibri"/>
              <a:buNone/>
              <a:defRPr sz="44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97" name="Shape 97"/>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101" name="Shape 101"/>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pic>
        <p:nvPicPr>
          <p:cNvPr id="102" name="Shape 102" descr="UNCC_WSL_Logo_4c_Hor.jpg"/>
          <p:cNvPicPr preferRelativeResize="0"/>
          <p:nvPr/>
        </p:nvPicPr>
        <p:blipFill rotWithShape="1">
          <a:blip r:embed="rId2">
            <a:alphaModFix/>
          </a:blip>
          <a:srcRect/>
          <a:stretch/>
        </p:blipFill>
        <p:spPr>
          <a:xfrm>
            <a:off x="6504814" y="5826837"/>
            <a:ext cx="5306186" cy="7002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C128-9FB5-4A1E-898D-AFC4EE65B021}"/>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C64D001-C152-4DEB-BEEA-775DF72B113D}"/>
              </a:ext>
            </a:extLst>
          </p:cNvPr>
          <p:cNvSpPr>
            <a:spLocks noGrp="1"/>
          </p:cNvSpPr>
          <p:nvPr>
            <p:ph type="dt" idx="10"/>
          </p:nvPr>
        </p:nvSpPr>
        <p:spPr/>
        <p:txBody>
          <a:bodyPr/>
          <a:lstStyle/>
          <a:p>
            <a:endParaRPr lang="en-US"/>
          </a:p>
        </p:txBody>
      </p:sp>
      <p:sp>
        <p:nvSpPr>
          <p:cNvPr id="4" name="Footer Placeholder 3">
            <a:extLst>
              <a:ext uri="{FF2B5EF4-FFF2-40B4-BE49-F238E27FC236}">
                <a16:creationId xmlns:a16="http://schemas.microsoft.com/office/drawing/2014/main" id="{76AC34E3-B4ED-428D-A85F-623877BED1FB}"/>
              </a:ext>
            </a:extLst>
          </p:cNvPr>
          <p:cNvSpPr>
            <a:spLocks noGrp="1"/>
          </p:cNvSpPr>
          <p:nvPr>
            <p:ph type="ftr" idx="11"/>
          </p:nvPr>
        </p:nvSpPr>
        <p:spPr/>
        <p:txBody>
          <a:bodyPr/>
          <a:lstStyle/>
          <a:p>
            <a:endParaRPr lang="en-US"/>
          </a:p>
        </p:txBody>
      </p:sp>
      <p:sp>
        <p:nvSpPr>
          <p:cNvPr id="5" name="Slide Number Placeholder 4">
            <a:extLst>
              <a:ext uri="{FF2B5EF4-FFF2-40B4-BE49-F238E27FC236}">
                <a16:creationId xmlns:a16="http://schemas.microsoft.com/office/drawing/2014/main" id="{6A794CA7-6222-4389-BB4B-EB419B6BBB3E}"/>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6" name="Shape 71">
            <a:extLst>
              <a:ext uri="{FF2B5EF4-FFF2-40B4-BE49-F238E27FC236}">
                <a16:creationId xmlns:a16="http://schemas.microsoft.com/office/drawing/2014/main" id="{B0E9365C-14E2-4E7D-AFBD-4400C4417E60}"/>
              </a:ext>
            </a:extLst>
          </p:cNvPr>
          <p:cNvSpPr txBox="1">
            <a:spLocks noGrp="1"/>
          </p:cNvSpPr>
          <p:nvPr>
            <p:ph type="body" idx="1"/>
          </p:nvPr>
        </p:nvSpPr>
        <p:spPr>
          <a:xfrm>
            <a:off x="838200" y="1890346"/>
            <a:ext cx="10536115" cy="436098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rgbClr val="007229"/>
              </a:buClr>
              <a:buSzPts val="3200"/>
              <a:buFont typeface="Arial"/>
              <a:buChar char="•"/>
              <a:defRPr sz="3200" b="0" i="0" u="none" strike="noStrike" cap="none">
                <a:solidFill>
                  <a:srgbClr val="007229"/>
                </a:solidFill>
                <a:latin typeface="Calibri"/>
                <a:ea typeface="Calibri"/>
                <a:cs typeface="Calibri"/>
                <a:sym typeface="Calibri"/>
              </a:defRPr>
            </a:lvl1pPr>
            <a:lvl2pPr marL="685800" marR="0" lvl="1" indent="-50800" algn="l" rtl="0">
              <a:lnSpc>
                <a:spcPct val="90000"/>
              </a:lnSpc>
              <a:spcBef>
                <a:spcPts val="5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2pPr>
            <a:lvl3pPr marL="1143000" marR="0" lvl="2"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3pPr>
            <a:lvl4pPr marL="1600200" marR="0" lvl="3"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4pPr>
            <a:lvl5pPr marL="2057400" marR="0" lvl="4"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pic>
        <p:nvPicPr>
          <p:cNvPr id="7" name="Shape 102" descr="UNCC_WSL_Logo_4c_Hor.jpg">
            <a:extLst>
              <a:ext uri="{FF2B5EF4-FFF2-40B4-BE49-F238E27FC236}">
                <a16:creationId xmlns:a16="http://schemas.microsoft.com/office/drawing/2014/main" id="{DFEB3659-6CCF-4588-B1CE-98CA896572EB}"/>
              </a:ext>
            </a:extLst>
          </p:cNvPr>
          <p:cNvPicPr preferRelativeResize="0"/>
          <p:nvPr userDrawn="1"/>
        </p:nvPicPr>
        <p:blipFill rotWithShape="1">
          <a:blip r:embed="rId2">
            <a:alphaModFix/>
          </a:blip>
          <a:srcRect/>
          <a:stretch/>
        </p:blipFill>
        <p:spPr>
          <a:xfrm>
            <a:off x="6504814" y="5826837"/>
            <a:ext cx="5306186" cy="700252"/>
          </a:xfrm>
          <a:prstGeom prst="rect">
            <a:avLst/>
          </a:prstGeom>
          <a:noFill/>
          <a:ln>
            <a:noFill/>
          </a:ln>
        </p:spPr>
      </p:pic>
    </p:spTree>
    <p:extLst>
      <p:ext uri="{BB962C8B-B14F-4D97-AF65-F5344CB8AC3E}">
        <p14:creationId xmlns:p14="http://schemas.microsoft.com/office/powerpoint/2010/main" val="313533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007229"/>
              </a:buClr>
              <a:buSzPts val="1400"/>
              <a:buFont typeface="Calibri"/>
              <a:buNone/>
              <a:defRPr sz="4400" b="0" i="0" u="none" strike="noStrike" cap="none">
                <a:solidFill>
                  <a:srgbClr val="007229"/>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rgbClr val="007229"/>
              </a:buClr>
              <a:buSzPts val="2800"/>
              <a:buFont typeface="Arial"/>
              <a:buChar char="•"/>
              <a:defRPr sz="2800" b="0" i="0" u="none" strike="noStrike" cap="none">
                <a:solidFill>
                  <a:srgbClr val="007229"/>
                </a:solidFill>
                <a:latin typeface="Calibri"/>
                <a:ea typeface="Calibri"/>
                <a:cs typeface="Calibri"/>
                <a:sym typeface="Calibri"/>
              </a:defRPr>
            </a:lvl1pPr>
            <a:lvl2pPr marL="685800" marR="0" lvl="1" indent="-76200" algn="l" rtl="0">
              <a:lnSpc>
                <a:spcPct val="90000"/>
              </a:lnSpc>
              <a:spcBef>
                <a:spcPts val="500"/>
              </a:spcBef>
              <a:buClr>
                <a:srgbClr val="007229"/>
              </a:buClr>
              <a:buSzPts val="2400"/>
              <a:buFont typeface="Arial"/>
              <a:buChar char="•"/>
              <a:defRPr sz="2400" b="0" i="0" u="none" strike="noStrike" cap="none">
                <a:solidFill>
                  <a:srgbClr val="007229"/>
                </a:solidFill>
                <a:latin typeface="Calibri"/>
                <a:ea typeface="Calibri"/>
                <a:cs typeface="Calibri"/>
                <a:sym typeface="Calibri"/>
              </a:defRPr>
            </a:lvl2pPr>
            <a:lvl3pPr marL="1143000" marR="0" lvl="2" indent="-101600" algn="l" rtl="0">
              <a:lnSpc>
                <a:spcPct val="90000"/>
              </a:lnSpc>
              <a:spcBef>
                <a:spcPts val="500"/>
              </a:spcBef>
              <a:buClr>
                <a:srgbClr val="007229"/>
              </a:buClr>
              <a:buSzPts val="2000"/>
              <a:buFont typeface="Arial"/>
              <a:buChar char="•"/>
              <a:defRPr sz="2000" b="0" i="0" u="none" strike="noStrike" cap="none">
                <a:solidFill>
                  <a:srgbClr val="007229"/>
                </a:solidFill>
                <a:latin typeface="Calibri"/>
                <a:ea typeface="Calibri"/>
                <a:cs typeface="Calibri"/>
                <a:sym typeface="Calibri"/>
              </a:defRPr>
            </a:lvl3pPr>
            <a:lvl4pPr marL="1600200" marR="0" lvl="3"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4pPr>
            <a:lvl5pPr marL="2057400" marR="0" lvl="4" indent="-114300" algn="l" rtl="0">
              <a:lnSpc>
                <a:spcPct val="90000"/>
              </a:lnSpc>
              <a:spcBef>
                <a:spcPts val="500"/>
              </a:spcBef>
              <a:buClr>
                <a:srgbClr val="007229"/>
              </a:buClr>
              <a:buSzPts val="1800"/>
              <a:buFont typeface="Arial"/>
              <a:buChar char="•"/>
              <a:defRPr sz="1800" b="0" i="0" u="none" strike="noStrike" cap="none">
                <a:solidFill>
                  <a:srgbClr val="007229"/>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007229"/>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007229"/>
                </a:solidFill>
                <a:latin typeface="Calibri"/>
                <a:ea typeface="Calibri"/>
                <a:cs typeface="Calibri"/>
                <a:sym typeface="Calibri"/>
              </a:rPr>
              <a:t>‹#›</a:t>
            </a:fld>
            <a:endParaRPr lang="en-US" sz="1200" b="0" i="0" u="none" strike="noStrike" cap="none">
              <a:solidFill>
                <a:srgbClr val="007229"/>
              </a:solidFill>
              <a:latin typeface="Calibri"/>
              <a:ea typeface="Calibri"/>
              <a:cs typeface="Calibri"/>
              <a:sym typeface="Calibri"/>
            </a:endParaRPr>
          </a:p>
        </p:txBody>
      </p:sp>
      <p:sp>
        <p:nvSpPr>
          <p:cNvPr id="11" name="Shape 11"/>
          <p:cNvSpPr/>
          <p:nvPr/>
        </p:nvSpPr>
        <p:spPr>
          <a:xfrm>
            <a:off x="157654" y="152400"/>
            <a:ext cx="11871435" cy="6553200"/>
          </a:xfrm>
          <a:prstGeom prst="roundRect">
            <a:avLst>
              <a:gd name="adj" fmla="val 1795"/>
            </a:avLst>
          </a:prstGeom>
          <a:noFill/>
          <a:ln w="9525" cap="flat" cmpd="sng">
            <a:solidFill>
              <a:srgbClr val="00703C"/>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62" r:id="rId3"/>
    <p:sldLayoutId id="2147483654" r:id="rId4"/>
    <p:sldLayoutId id="2147483655" r:id="rId5"/>
    <p:sldLayoutId id="2147483656" r:id="rId6"/>
    <p:sldLayoutId id="2147483657" r:id="rId7"/>
    <p:sldLayoutId id="2147483658"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C09E56-249B-456A-8E2A-AE2ACF039B3B}"/>
              </a:ext>
            </a:extLst>
          </p:cNvPr>
          <p:cNvSpPr>
            <a:spLocks noGrp="1"/>
          </p:cNvSpPr>
          <p:nvPr>
            <p:ph type="ctrTitle"/>
          </p:nvPr>
        </p:nvSpPr>
        <p:spPr>
          <a:xfrm>
            <a:off x="1524000" y="2320207"/>
            <a:ext cx="9144000" cy="1793811"/>
          </a:xfrm>
        </p:spPr>
        <p:txBody>
          <a:bodyPr/>
          <a:lstStyle/>
          <a:p>
            <a:r>
              <a:rPr lang="en-US" sz="4000" dirty="0"/>
              <a:t>Enabling Architecture Research on GPU Simulators for Deep Learning Inference</a:t>
            </a:r>
            <a:endParaRPr lang="en-US" dirty="0"/>
          </a:p>
        </p:txBody>
      </p:sp>
      <p:sp>
        <p:nvSpPr>
          <p:cNvPr id="9" name="Subtitle 8">
            <a:extLst>
              <a:ext uri="{FF2B5EF4-FFF2-40B4-BE49-F238E27FC236}">
                <a16:creationId xmlns:a16="http://schemas.microsoft.com/office/drawing/2014/main" id="{17E0F7FD-0DC6-4E93-AEE5-7B7571477860}"/>
              </a:ext>
            </a:extLst>
          </p:cNvPr>
          <p:cNvSpPr>
            <a:spLocks noGrp="1"/>
          </p:cNvSpPr>
          <p:nvPr>
            <p:ph type="subTitle" idx="1"/>
          </p:nvPr>
        </p:nvSpPr>
        <p:spPr>
          <a:xfrm>
            <a:off x="1524000" y="4601196"/>
            <a:ext cx="9144000" cy="1655762"/>
          </a:xfrm>
        </p:spPr>
        <p:txBody>
          <a:bodyPr/>
          <a:lstStyle/>
          <a:p>
            <a:r>
              <a:rPr lang="en-US" dirty="0"/>
              <a:t>Abhishek Nikam</a:t>
            </a:r>
          </a:p>
          <a:p>
            <a:r>
              <a:rPr lang="en-US" dirty="0"/>
              <a:t>Graduate Student</a:t>
            </a:r>
          </a:p>
          <a:p>
            <a:r>
              <a:rPr lang="en-US" dirty="0"/>
              <a:t>Advisor- Dr. Hamed </a:t>
            </a:r>
            <a:r>
              <a:rPr lang="en-US" dirty="0" err="1"/>
              <a:t>Tabkhi</a:t>
            </a:r>
            <a:endParaRPr lang="en-US" dirty="0"/>
          </a:p>
        </p:txBody>
      </p:sp>
      <p:sp>
        <p:nvSpPr>
          <p:cNvPr id="7" name="Slide Number Placeholder 6">
            <a:extLst>
              <a:ext uri="{FF2B5EF4-FFF2-40B4-BE49-F238E27FC236}">
                <a16:creationId xmlns:a16="http://schemas.microsoft.com/office/drawing/2014/main" id="{26D5441D-9D8B-4A46-B4F4-2B47F93739CB}"/>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a:t>
            </a:fld>
            <a:endParaRPr lang="en-US" sz="1200" b="0" i="0" u="none" strike="noStrike" cap="none">
              <a:solidFill>
                <a:srgbClr val="007229"/>
              </a:solidFill>
              <a:latin typeface="Calibri"/>
              <a:ea typeface="Calibri"/>
              <a:cs typeface="Calibri"/>
              <a:sym typeface="Calibri"/>
            </a:endParaRPr>
          </a:p>
        </p:txBody>
      </p:sp>
    </p:spTree>
    <p:extLst>
      <p:ext uri="{BB962C8B-B14F-4D97-AF65-F5344CB8AC3E}">
        <p14:creationId xmlns:p14="http://schemas.microsoft.com/office/powerpoint/2010/main" val="223863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D658-18CB-444C-8EE8-2B426ECC213D}"/>
              </a:ext>
            </a:extLst>
          </p:cNvPr>
          <p:cNvSpPr>
            <a:spLocks noGrp="1"/>
          </p:cNvSpPr>
          <p:nvPr>
            <p:ph type="title"/>
          </p:nvPr>
        </p:nvSpPr>
        <p:spPr/>
        <p:txBody>
          <a:bodyPr/>
          <a:lstStyle/>
          <a:p>
            <a:r>
              <a:rPr lang="en-US" dirty="0"/>
              <a:t>GPU Architecture</a:t>
            </a:r>
          </a:p>
        </p:txBody>
      </p:sp>
      <p:sp>
        <p:nvSpPr>
          <p:cNvPr id="5" name="Text Placeholder 4">
            <a:extLst>
              <a:ext uri="{FF2B5EF4-FFF2-40B4-BE49-F238E27FC236}">
                <a16:creationId xmlns:a16="http://schemas.microsoft.com/office/drawing/2014/main" id="{D166A7B2-1D09-40EF-ADD1-228168BE8A66}"/>
              </a:ext>
            </a:extLst>
          </p:cNvPr>
          <p:cNvSpPr>
            <a:spLocks noGrp="1"/>
          </p:cNvSpPr>
          <p:nvPr>
            <p:ph type="body" idx="1"/>
          </p:nvPr>
        </p:nvSpPr>
        <p:spPr/>
        <p:txBody>
          <a:bodyPr/>
          <a:lstStyle/>
          <a:p>
            <a:pPr marL="342900" indent="-342900">
              <a:buFont typeface="+mj-lt"/>
              <a:buAutoNum type="arabicPeriod"/>
            </a:pPr>
            <a:r>
              <a:rPr lang="en-US" dirty="0"/>
              <a:t>This Figure shows Fermi Streaming Multiprocessor Architecture.</a:t>
            </a:r>
          </a:p>
          <a:p>
            <a:pPr marL="342900" indent="-342900">
              <a:buFont typeface="+mj-lt"/>
              <a:buAutoNum type="arabicPeriod"/>
            </a:pPr>
            <a:r>
              <a:rPr lang="en-US" dirty="0"/>
              <a:t>Each SM has 32 single precision </a:t>
            </a:r>
            <a:r>
              <a:rPr lang="en-US" dirty="0" err="1"/>
              <a:t>Cuda</a:t>
            </a:r>
            <a:r>
              <a:rPr lang="en-US" dirty="0"/>
              <a:t> cores, 16 LD/ST units and 4 SFU cores.</a:t>
            </a:r>
          </a:p>
          <a:p>
            <a:pPr marL="342900" indent="-342900">
              <a:buFont typeface="+mj-lt"/>
              <a:buAutoNum type="arabicPeriod"/>
            </a:pPr>
            <a:r>
              <a:rPr lang="en-US" dirty="0"/>
              <a:t>It has 2 Warp scheduler to schedule warps from the active pool.</a:t>
            </a:r>
          </a:p>
          <a:p>
            <a:pPr marL="342900" indent="-342900">
              <a:buFont typeface="+mj-lt"/>
              <a:buAutoNum type="arabicPeriod"/>
            </a:pPr>
            <a:r>
              <a:rPr lang="en-US" dirty="0"/>
              <a:t>Registers are used to store the context of warps which help hide memory latency.</a:t>
            </a:r>
          </a:p>
          <a:p>
            <a:pPr marL="342900" indent="-342900">
              <a:buFont typeface="+mj-lt"/>
              <a:buAutoNum type="arabicPeriod"/>
            </a:pPr>
            <a:r>
              <a:rPr lang="en-US" dirty="0"/>
              <a:t>Each SM has its private Shared Memory.</a:t>
            </a:r>
          </a:p>
        </p:txBody>
      </p:sp>
      <p:sp>
        <p:nvSpPr>
          <p:cNvPr id="3" name="Slide Number Placeholder 2">
            <a:extLst>
              <a:ext uri="{FF2B5EF4-FFF2-40B4-BE49-F238E27FC236}">
                <a16:creationId xmlns:a16="http://schemas.microsoft.com/office/drawing/2014/main" id="{5BC8CB34-9CC7-49B0-9E54-B2FB0AAE8B6C}"/>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10</a:t>
            </a:fld>
            <a:endParaRPr lang="en-US" sz="1200" b="0" i="0" u="none" strike="noStrike" cap="none">
              <a:solidFill>
                <a:srgbClr val="007229"/>
              </a:solidFill>
              <a:latin typeface="Calibri"/>
              <a:ea typeface="Calibri"/>
              <a:cs typeface="Calibri"/>
              <a:sym typeface="Calibri"/>
            </a:endParaRPr>
          </a:p>
        </p:txBody>
      </p:sp>
      <p:pic>
        <p:nvPicPr>
          <p:cNvPr id="16" name="Picture Placeholder 15">
            <a:extLst>
              <a:ext uri="{FF2B5EF4-FFF2-40B4-BE49-F238E27FC236}">
                <a16:creationId xmlns:a16="http://schemas.microsoft.com/office/drawing/2014/main" id="{493D9A87-21FB-4755-9FEF-BA60E433B224}"/>
              </a:ext>
            </a:extLst>
          </p:cNvPr>
          <p:cNvPicPr>
            <a:picLocks noGrp="1" noChangeAspect="1"/>
          </p:cNvPicPr>
          <p:nvPr>
            <p:ph type="pic" idx="2"/>
          </p:nvPr>
        </p:nvPicPr>
        <p:blipFill>
          <a:blip r:embed="rId2"/>
          <a:srcRect l="681" r="681"/>
          <a:stretch>
            <a:fillRect/>
          </a:stretch>
        </p:blipFill>
        <p:spPr>
          <a:xfrm>
            <a:off x="5183188" y="136525"/>
            <a:ext cx="6172200" cy="6656388"/>
          </a:xfrm>
        </p:spPr>
      </p:pic>
    </p:spTree>
    <p:extLst>
      <p:ext uri="{BB962C8B-B14F-4D97-AF65-F5344CB8AC3E}">
        <p14:creationId xmlns:p14="http://schemas.microsoft.com/office/powerpoint/2010/main" val="70425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1722-DEBF-4A68-9522-3CC44360DDCE}"/>
              </a:ext>
            </a:extLst>
          </p:cNvPr>
          <p:cNvSpPr>
            <a:spLocks noGrp="1"/>
          </p:cNvSpPr>
          <p:nvPr>
            <p:ph type="title"/>
          </p:nvPr>
        </p:nvSpPr>
        <p:spPr>
          <a:xfrm>
            <a:off x="688910" y="261337"/>
            <a:ext cx="10515600" cy="1165095"/>
          </a:xfrm>
        </p:spPr>
        <p:txBody>
          <a:bodyPr/>
          <a:lstStyle/>
          <a:p>
            <a:r>
              <a:rPr lang="en-US" dirty="0" err="1"/>
              <a:t>Cuda</a:t>
            </a:r>
            <a:r>
              <a:rPr lang="en-US" dirty="0"/>
              <a:t> Program Execution</a:t>
            </a:r>
          </a:p>
        </p:txBody>
      </p:sp>
      <p:sp>
        <p:nvSpPr>
          <p:cNvPr id="5" name="Slide Number Placeholder 4">
            <a:extLst>
              <a:ext uri="{FF2B5EF4-FFF2-40B4-BE49-F238E27FC236}">
                <a16:creationId xmlns:a16="http://schemas.microsoft.com/office/drawing/2014/main" id="{181814ED-716D-45BC-8F88-FCA0CC022668}"/>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11</a:t>
            </a:fld>
            <a:endParaRPr lang="en-US" sz="1200" b="0" i="0" u="none" strike="noStrike" cap="none">
              <a:solidFill>
                <a:srgbClr val="007229"/>
              </a:solidFill>
              <a:latin typeface="Calibri"/>
              <a:ea typeface="Calibri"/>
              <a:cs typeface="Calibri"/>
              <a:sym typeface="Calibri"/>
            </a:endParaRPr>
          </a:p>
        </p:txBody>
      </p:sp>
      <p:sp>
        <p:nvSpPr>
          <p:cNvPr id="8" name="Text Placeholder 7">
            <a:extLst>
              <a:ext uri="{FF2B5EF4-FFF2-40B4-BE49-F238E27FC236}">
                <a16:creationId xmlns:a16="http://schemas.microsoft.com/office/drawing/2014/main" id="{621970F9-DFF4-430A-9E5F-2F0D280EDA4E}"/>
              </a:ext>
            </a:extLst>
          </p:cNvPr>
          <p:cNvSpPr>
            <a:spLocks noGrp="1"/>
          </p:cNvSpPr>
          <p:nvPr>
            <p:ph type="body" idx="1"/>
          </p:nvPr>
        </p:nvSpPr>
        <p:spPr>
          <a:xfrm>
            <a:off x="668395" y="1296955"/>
            <a:ext cx="10536115" cy="5424520"/>
          </a:xfrm>
        </p:spPr>
        <p:txBody>
          <a:bodyPr/>
          <a:lstStyle/>
          <a:p>
            <a:pPr marL="717550" indent="-514350">
              <a:buFont typeface="+mj-lt"/>
              <a:buAutoNum type="arabicPeriod"/>
            </a:pPr>
            <a:r>
              <a:rPr lang="en-US" sz="2800" dirty="0"/>
              <a:t>Nvidia GPUs work in a Single Instruction Multiple Thread fashion.</a:t>
            </a:r>
          </a:p>
          <a:p>
            <a:pPr marL="717550" indent="-514350">
              <a:buFont typeface="+mj-lt"/>
              <a:buAutoNum type="arabicPeriod"/>
            </a:pPr>
            <a:r>
              <a:rPr lang="en-US" sz="2800" dirty="0"/>
              <a:t>We need to specify the number of threads we want to launch in the launch parameters before we call a kernel.</a:t>
            </a:r>
          </a:p>
        </p:txBody>
      </p:sp>
      <p:pic>
        <p:nvPicPr>
          <p:cNvPr id="12" name="Picture 11">
            <a:extLst>
              <a:ext uri="{FF2B5EF4-FFF2-40B4-BE49-F238E27FC236}">
                <a16:creationId xmlns:a16="http://schemas.microsoft.com/office/drawing/2014/main" id="{A90D5E75-D5D7-4393-938D-19A9999D6FD6}"/>
              </a:ext>
            </a:extLst>
          </p:cNvPr>
          <p:cNvPicPr>
            <a:picLocks noChangeAspect="1"/>
          </p:cNvPicPr>
          <p:nvPr/>
        </p:nvPicPr>
        <p:blipFill>
          <a:blip r:embed="rId2"/>
          <a:stretch>
            <a:fillRect/>
          </a:stretch>
        </p:blipFill>
        <p:spPr>
          <a:xfrm>
            <a:off x="1987420" y="3151070"/>
            <a:ext cx="6046237" cy="2801861"/>
          </a:xfrm>
          <a:prstGeom prst="rect">
            <a:avLst/>
          </a:prstGeom>
        </p:spPr>
      </p:pic>
    </p:spTree>
    <p:extLst>
      <p:ext uri="{BB962C8B-B14F-4D97-AF65-F5344CB8AC3E}">
        <p14:creationId xmlns:p14="http://schemas.microsoft.com/office/powerpoint/2010/main" val="416887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F586-C786-46EA-8FAE-360619AD9474}"/>
              </a:ext>
            </a:extLst>
          </p:cNvPr>
          <p:cNvSpPr>
            <a:spLocks noGrp="1"/>
          </p:cNvSpPr>
          <p:nvPr>
            <p:ph type="title"/>
          </p:nvPr>
        </p:nvSpPr>
        <p:spPr/>
        <p:txBody>
          <a:bodyPr/>
          <a:lstStyle/>
          <a:p>
            <a:r>
              <a:rPr lang="en-US" dirty="0" err="1"/>
              <a:t>Cuda</a:t>
            </a:r>
            <a:r>
              <a:rPr lang="en-US" dirty="0"/>
              <a:t> Kernel Launch Parameters</a:t>
            </a:r>
          </a:p>
        </p:txBody>
      </p:sp>
      <p:pic>
        <p:nvPicPr>
          <p:cNvPr id="12" name="Picture Placeholder 11">
            <a:extLst>
              <a:ext uri="{FF2B5EF4-FFF2-40B4-BE49-F238E27FC236}">
                <a16:creationId xmlns:a16="http://schemas.microsoft.com/office/drawing/2014/main" id="{5263934A-7A8D-4E04-A275-4445C19BFD23}"/>
              </a:ext>
            </a:extLst>
          </p:cNvPr>
          <p:cNvPicPr>
            <a:picLocks noGrp="1" noChangeAspect="1"/>
          </p:cNvPicPr>
          <p:nvPr>
            <p:ph type="pic" idx="2"/>
          </p:nvPr>
        </p:nvPicPr>
        <p:blipFill>
          <a:blip r:embed="rId2"/>
          <a:srcRect t="3964" b="3964"/>
          <a:stretch>
            <a:fillRect/>
          </a:stretch>
        </p:blipFill>
        <p:spPr>
          <a:xfrm>
            <a:off x="5183188" y="317241"/>
            <a:ext cx="6172200" cy="6404234"/>
          </a:xfrm>
        </p:spPr>
      </p:pic>
      <p:sp>
        <p:nvSpPr>
          <p:cNvPr id="7" name="Text Placeholder 6">
            <a:extLst>
              <a:ext uri="{FF2B5EF4-FFF2-40B4-BE49-F238E27FC236}">
                <a16:creationId xmlns:a16="http://schemas.microsoft.com/office/drawing/2014/main" id="{5CC7439F-6D11-4E47-AFE3-E0A3A1F1C37A}"/>
              </a:ext>
            </a:extLst>
          </p:cNvPr>
          <p:cNvSpPr>
            <a:spLocks noGrp="1"/>
          </p:cNvSpPr>
          <p:nvPr>
            <p:ph type="body" idx="1"/>
          </p:nvPr>
        </p:nvSpPr>
        <p:spPr/>
        <p:txBody>
          <a:bodyPr/>
          <a:lstStyle/>
          <a:p>
            <a:pPr marL="342900" indent="-342900">
              <a:buFont typeface="+mj-lt"/>
              <a:buAutoNum type="arabicPeriod"/>
            </a:pPr>
            <a:r>
              <a:rPr lang="en-US" dirty="0" err="1"/>
              <a:t>Func</a:t>
            </a:r>
            <a:r>
              <a:rPr lang="en-US" dirty="0"/>
              <a:t>&lt;&lt;&lt;</a:t>
            </a:r>
            <a:r>
              <a:rPr lang="en-US" dirty="0" err="1"/>
              <a:t>Threadblocks</a:t>
            </a:r>
            <a:r>
              <a:rPr lang="en-US" dirty="0"/>
              <a:t>, threads&gt;&gt;&gt;(P1);</a:t>
            </a:r>
          </a:p>
          <a:p>
            <a:pPr marL="342900" indent="-342900">
              <a:buFont typeface="+mj-lt"/>
              <a:buAutoNum type="arabicPeriod"/>
            </a:pPr>
            <a:r>
              <a:rPr lang="en-US" dirty="0"/>
              <a:t>This is the prototype of a device function call in </a:t>
            </a:r>
            <a:r>
              <a:rPr lang="en-US" dirty="0" err="1"/>
              <a:t>Cuda</a:t>
            </a:r>
            <a:r>
              <a:rPr lang="en-US" dirty="0"/>
              <a:t>.</a:t>
            </a:r>
          </a:p>
          <a:p>
            <a:pPr marL="342900" indent="-342900">
              <a:buFont typeface="+mj-lt"/>
              <a:buAutoNum type="arabicPeriod"/>
            </a:pPr>
            <a:r>
              <a:rPr lang="en-US" dirty="0"/>
              <a:t>The threads are grouped into thread blocks and thread blocks are assigned to SM’s, a thread block can have a max of 1024 threads</a:t>
            </a:r>
          </a:p>
          <a:p>
            <a:pPr marL="342900" indent="-342900">
              <a:buFont typeface="+mj-lt"/>
              <a:buAutoNum type="arabicPeriod"/>
            </a:pPr>
            <a:r>
              <a:rPr lang="en-US" dirty="0"/>
              <a:t>Inside a thread block  we  have group of 32 threads which are called Warps.</a:t>
            </a:r>
          </a:p>
          <a:p>
            <a:pPr marL="342900" indent="-342900">
              <a:buFont typeface="+mj-lt"/>
              <a:buAutoNum type="arabicPeriod"/>
            </a:pPr>
            <a:r>
              <a:rPr lang="en-US" dirty="0"/>
              <a:t>Warps execute in a lock-step fashion. </a:t>
            </a:r>
          </a:p>
          <a:p>
            <a:pPr marL="342900" indent="-342900">
              <a:buFont typeface="+mj-lt"/>
              <a:buAutoNum type="arabicPeriod"/>
            </a:pPr>
            <a:endParaRPr lang="en-US" dirty="0"/>
          </a:p>
        </p:txBody>
      </p:sp>
      <p:sp>
        <p:nvSpPr>
          <p:cNvPr id="3" name="Slide Number Placeholder 2">
            <a:extLst>
              <a:ext uri="{FF2B5EF4-FFF2-40B4-BE49-F238E27FC236}">
                <a16:creationId xmlns:a16="http://schemas.microsoft.com/office/drawing/2014/main" id="{0FFD5F77-9E3C-4FEA-9214-8EB81771EB2D}"/>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12</a:t>
            </a:fld>
            <a:endParaRPr lang="en-US" sz="1200" b="0" i="0" u="none" strike="noStrike" cap="none">
              <a:solidFill>
                <a:srgbClr val="007229"/>
              </a:solidFill>
              <a:latin typeface="Calibri"/>
              <a:ea typeface="Calibri"/>
              <a:cs typeface="Calibri"/>
              <a:sym typeface="Calibri"/>
            </a:endParaRPr>
          </a:p>
        </p:txBody>
      </p:sp>
    </p:spTree>
    <p:extLst>
      <p:ext uri="{BB962C8B-B14F-4D97-AF65-F5344CB8AC3E}">
        <p14:creationId xmlns:p14="http://schemas.microsoft.com/office/powerpoint/2010/main" val="233636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782A-267A-4152-BAA2-3C08FFEF119D}"/>
              </a:ext>
            </a:extLst>
          </p:cNvPr>
          <p:cNvSpPr>
            <a:spLocks noGrp="1"/>
          </p:cNvSpPr>
          <p:nvPr>
            <p:ph type="title"/>
          </p:nvPr>
        </p:nvSpPr>
        <p:spPr>
          <a:xfrm>
            <a:off x="838200" y="365126"/>
            <a:ext cx="10515600" cy="931830"/>
          </a:xfrm>
        </p:spPr>
        <p:txBody>
          <a:bodyPr/>
          <a:lstStyle/>
          <a:p>
            <a:r>
              <a:rPr lang="en-US" dirty="0"/>
              <a:t>Yolo Net (You Only Look Once)</a:t>
            </a:r>
          </a:p>
        </p:txBody>
      </p:sp>
      <p:sp>
        <p:nvSpPr>
          <p:cNvPr id="3" name="Slide Number Placeholder 2">
            <a:extLst>
              <a:ext uri="{FF2B5EF4-FFF2-40B4-BE49-F238E27FC236}">
                <a16:creationId xmlns:a16="http://schemas.microsoft.com/office/drawing/2014/main" id="{F9F59D15-D5E2-4952-B645-961E8FC82338}"/>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13</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05E95715-1F75-48FC-94FE-29FCC37E82AA}"/>
              </a:ext>
            </a:extLst>
          </p:cNvPr>
          <p:cNvSpPr>
            <a:spLocks noGrp="1"/>
          </p:cNvSpPr>
          <p:nvPr>
            <p:ph type="body" idx="1"/>
          </p:nvPr>
        </p:nvSpPr>
        <p:spPr>
          <a:xfrm>
            <a:off x="838200" y="1446246"/>
            <a:ext cx="10536115" cy="4805086"/>
          </a:xfrm>
        </p:spPr>
        <p:txBody>
          <a:bodyPr/>
          <a:lstStyle/>
          <a:p>
            <a:r>
              <a:rPr lang="en-US" sz="2800" dirty="0"/>
              <a:t>Yolo architecture is similar to FCNN (Fully convolutional neural network).</a:t>
            </a:r>
          </a:p>
          <a:p>
            <a:r>
              <a:rPr lang="en-US" sz="2800" dirty="0"/>
              <a:t>YOLO has 24 convolutional layers followed by 2 fully connected layer</a:t>
            </a:r>
          </a:p>
          <a:p>
            <a:pPr marL="203200" indent="0">
              <a:buNone/>
            </a:pPr>
            <a:endParaRPr lang="en-US" sz="2800" dirty="0"/>
          </a:p>
        </p:txBody>
      </p:sp>
      <p:pic>
        <p:nvPicPr>
          <p:cNvPr id="6" name="Picture 5">
            <a:extLst>
              <a:ext uri="{FF2B5EF4-FFF2-40B4-BE49-F238E27FC236}">
                <a16:creationId xmlns:a16="http://schemas.microsoft.com/office/drawing/2014/main" id="{783C260C-088F-4BDD-A5AA-57F82446F0DE}"/>
              </a:ext>
            </a:extLst>
          </p:cNvPr>
          <p:cNvPicPr>
            <a:picLocks noChangeAspect="1"/>
          </p:cNvPicPr>
          <p:nvPr/>
        </p:nvPicPr>
        <p:blipFill>
          <a:blip r:embed="rId2"/>
          <a:stretch>
            <a:fillRect/>
          </a:stretch>
        </p:blipFill>
        <p:spPr>
          <a:xfrm>
            <a:off x="177282" y="2808514"/>
            <a:ext cx="11197033" cy="3834882"/>
          </a:xfrm>
          <a:prstGeom prst="rect">
            <a:avLst/>
          </a:prstGeom>
        </p:spPr>
      </p:pic>
    </p:spTree>
    <p:extLst>
      <p:ext uri="{BB962C8B-B14F-4D97-AF65-F5344CB8AC3E}">
        <p14:creationId xmlns:p14="http://schemas.microsoft.com/office/powerpoint/2010/main" val="280320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4A62A-F955-46CB-A1B0-12D58D442B85}"/>
              </a:ext>
            </a:extLst>
          </p:cNvPr>
          <p:cNvSpPr>
            <a:spLocks noGrp="1"/>
          </p:cNvSpPr>
          <p:nvPr>
            <p:ph type="title"/>
          </p:nvPr>
        </p:nvSpPr>
        <p:spPr/>
        <p:txBody>
          <a:bodyPr/>
          <a:lstStyle/>
          <a:p>
            <a:r>
              <a:rPr lang="en-US" dirty="0"/>
              <a:t>Introduction to General Matrix Multiplication(GEMM)</a:t>
            </a:r>
          </a:p>
        </p:txBody>
      </p:sp>
      <p:pic>
        <p:nvPicPr>
          <p:cNvPr id="9" name="Picture Placeholder 8">
            <a:extLst>
              <a:ext uri="{FF2B5EF4-FFF2-40B4-BE49-F238E27FC236}">
                <a16:creationId xmlns:a16="http://schemas.microsoft.com/office/drawing/2014/main" id="{9865DB37-57F5-4DBC-9D84-A2FE5AA434E2}"/>
              </a:ext>
            </a:extLst>
          </p:cNvPr>
          <p:cNvPicPr>
            <a:picLocks noGrp="1" noChangeAspect="1"/>
          </p:cNvPicPr>
          <p:nvPr>
            <p:ph type="pic" idx="2"/>
          </p:nvPr>
        </p:nvPicPr>
        <p:blipFill>
          <a:blip r:embed="rId2"/>
          <a:srcRect l="252" r="252"/>
          <a:stretch>
            <a:fillRect/>
          </a:stretch>
        </p:blipFill>
        <p:spPr/>
      </p:pic>
      <p:sp>
        <p:nvSpPr>
          <p:cNvPr id="6" name="Text Placeholder 5">
            <a:extLst>
              <a:ext uri="{FF2B5EF4-FFF2-40B4-BE49-F238E27FC236}">
                <a16:creationId xmlns:a16="http://schemas.microsoft.com/office/drawing/2014/main" id="{81BB10A8-0332-4DCB-BE61-3ADC2108705E}"/>
              </a:ext>
            </a:extLst>
          </p:cNvPr>
          <p:cNvSpPr>
            <a:spLocks noGrp="1"/>
          </p:cNvSpPr>
          <p:nvPr>
            <p:ph type="body" idx="1"/>
          </p:nvPr>
        </p:nvSpPr>
        <p:spPr/>
        <p:txBody>
          <a:bodyPr/>
          <a:lstStyle/>
          <a:p>
            <a:r>
              <a:rPr lang="en-US" sz="2000" dirty="0"/>
              <a:t>Yolo has 24 layers of convolution, no deep learning Framework uses direct convolution because of convolution code’s irregular access pattern.</a:t>
            </a:r>
          </a:p>
          <a:p>
            <a:r>
              <a:rPr lang="en-US" sz="2000" dirty="0"/>
              <a:t>Direct Convolution is converted into a Matrix Multiplication because it is well suited for GPU’s SIMT execution model</a:t>
            </a:r>
          </a:p>
        </p:txBody>
      </p:sp>
      <p:sp>
        <p:nvSpPr>
          <p:cNvPr id="3" name="Slide Number Placeholder 2">
            <a:extLst>
              <a:ext uri="{FF2B5EF4-FFF2-40B4-BE49-F238E27FC236}">
                <a16:creationId xmlns:a16="http://schemas.microsoft.com/office/drawing/2014/main" id="{C0F932B5-8BCB-4CDD-96D5-5AA0143178CB}"/>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14</a:t>
            </a:fld>
            <a:endParaRPr lang="en-US" sz="1200" b="0" i="0" u="none" strike="noStrike" cap="none">
              <a:solidFill>
                <a:srgbClr val="007229"/>
              </a:solidFill>
              <a:latin typeface="Calibri"/>
              <a:ea typeface="Calibri"/>
              <a:cs typeface="Calibri"/>
              <a:sym typeface="Calibri"/>
            </a:endParaRPr>
          </a:p>
        </p:txBody>
      </p:sp>
    </p:spTree>
    <p:extLst>
      <p:ext uri="{BB962C8B-B14F-4D97-AF65-F5344CB8AC3E}">
        <p14:creationId xmlns:p14="http://schemas.microsoft.com/office/powerpoint/2010/main" val="98988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BF4377-259A-43C7-A93E-5615F9183162}"/>
              </a:ext>
            </a:extLst>
          </p:cNvPr>
          <p:cNvSpPr>
            <a:spLocks noGrp="1"/>
          </p:cNvSpPr>
          <p:nvPr>
            <p:ph type="title"/>
          </p:nvPr>
        </p:nvSpPr>
        <p:spPr>
          <a:xfrm>
            <a:off x="838200" y="365125"/>
            <a:ext cx="10515600" cy="1071789"/>
          </a:xfrm>
        </p:spPr>
        <p:txBody>
          <a:bodyPr/>
          <a:lstStyle/>
          <a:p>
            <a:r>
              <a:rPr lang="en-US" dirty="0"/>
              <a:t>Optimized Open source </a:t>
            </a:r>
            <a:r>
              <a:rPr lang="en-US" dirty="0" err="1"/>
              <a:t>Cuda</a:t>
            </a:r>
            <a:r>
              <a:rPr lang="en-US" dirty="0"/>
              <a:t> GEMM Library</a:t>
            </a:r>
            <a:br>
              <a:rPr lang="en-US" dirty="0"/>
            </a:br>
            <a:endParaRPr lang="en-US" dirty="0"/>
          </a:p>
        </p:txBody>
      </p:sp>
      <p:sp>
        <p:nvSpPr>
          <p:cNvPr id="5" name="Slide Number Placeholder 4">
            <a:extLst>
              <a:ext uri="{FF2B5EF4-FFF2-40B4-BE49-F238E27FC236}">
                <a16:creationId xmlns:a16="http://schemas.microsoft.com/office/drawing/2014/main" id="{103AC171-0FE7-46A4-86C5-60072A3275EB}"/>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15</a:t>
            </a:fld>
            <a:endParaRPr lang="en-US" sz="1200" b="0" i="0" u="none" strike="noStrike" cap="none">
              <a:solidFill>
                <a:srgbClr val="007229"/>
              </a:solidFill>
              <a:latin typeface="Calibri"/>
              <a:ea typeface="Calibri"/>
              <a:cs typeface="Calibri"/>
              <a:sym typeface="Calibri"/>
            </a:endParaRPr>
          </a:p>
        </p:txBody>
      </p:sp>
      <p:sp>
        <p:nvSpPr>
          <p:cNvPr id="7" name="Text Placeholder 6">
            <a:extLst>
              <a:ext uri="{FF2B5EF4-FFF2-40B4-BE49-F238E27FC236}">
                <a16:creationId xmlns:a16="http://schemas.microsoft.com/office/drawing/2014/main" id="{8CDED146-D5BD-4AC1-A74A-4C56A1A79FA6}"/>
              </a:ext>
            </a:extLst>
          </p:cNvPr>
          <p:cNvSpPr>
            <a:spLocks noGrp="1"/>
          </p:cNvSpPr>
          <p:nvPr>
            <p:ph type="body" idx="1"/>
          </p:nvPr>
        </p:nvSpPr>
        <p:spPr>
          <a:xfrm>
            <a:off x="838200" y="1436914"/>
            <a:ext cx="10536115" cy="4814417"/>
          </a:xfrm>
        </p:spPr>
        <p:txBody>
          <a:bodyPr/>
          <a:lstStyle/>
          <a:p>
            <a:pPr marL="717550" indent="-514350">
              <a:buFont typeface="+mj-lt"/>
              <a:buAutoNum type="arabicPeriod"/>
            </a:pPr>
            <a:r>
              <a:rPr lang="en-US" sz="2800" dirty="0"/>
              <a:t>In previous slides we talked about Nvidia’s closed source libraries and it’s incompatibility with </a:t>
            </a:r>
            <a:r>
              <a:rPr lang="en-US" sz="2800" dirty="0" err="1"/>
              <a:t>Gpu</a:t>
            </a:r>
            <a:r>
              <a:rPr lang="en-US" sz="2800" dirty="0"/>
              <a:t> simulator.</a:t>
            </a:r>
          </a:p>
          <a:p>
            <a:pPr marL="717550" indent="-514350">
              <a:buFont typeface="+mj-lt"/>
              <a:buAutoNum type="arabicPeriod"/>
            </a:pPr>
            <a:r>
              <a:rPr lang="en-US" sz="2800" dirty="0"/>
              <a:t>Nvidia’s </a:t>
            </a:r>
            <a:r>
              <a:rPr lang="en-US" sz="2800" dirty="0" err="1"/>
              <a:t>cuBLAS</a:t>
            </a:r>
            <a:r>
              <a:rPr lang="en-US" sz="2800" dirty="0"/>
              <a:t> GEMM is one of those libraries which Darknet Framework uses.</a:t>
            </a:r>
          </a:p>
          <a:p>
            <a:pPr marL="717550" indent="-514350">
              <a:buFont typeface="+mj-lt"/>
              <a:buAutoNum type="arabicPeriod"/>
            </a:pPr>
            <a:r>
              <a:rPr lang="en-US" sz="2800" dirty="0"/>
              <a:t>So, we will be developing our own optimized GEMM kernel such that they are comparable with the GPU simulator.</a:t>
            </a:r>
          </a:p>
          <a:p>
            <a:pPr marL="717550" indent="-514350">
              <a:buFont typeface="+mj-lt"/>
              <a:buAutoNum type="arabicPeriod"/>
            </a:pPr>
            <a:r>
              <a:rPr lang="en-US" sz="2800" dirty="0"/>
              <a:t>Our main aim is not to match the performance of Nvidia’s </a:t>
            </a:r>
            <a:r>
              <a:rPr lang="en-US" sz="2800" dirty="0" err="1"/>
              <a:t>cuBLAS</a:t>
            </a:r>
            <a:r>
              <a:rPr lang="en-US" sz="2800" dirty="0"/>
              <a:t> GEMM.</a:t>
            </a:r>
          </a:p>
          <a:p>
            <a:pPr marL="717550" indent="-514350">
              <a:buFont typeface="+mj-lt"/>
              <a:buAutoNum type="arabicPeriod"/>
            </a:pPr>
            <a:r>
              <a:rPr lang="en-US" sz="2800" dirty="0"/>
              <a:t>Our aim is to provide functionally correct, fairly optimized, simulator compatible library.</a:t>
            </a:r>
          </a:p>
          <a:p>
            <a:pPr marL="717550" indent="-514350">
              <a:buFont typeface="+mj-lt"/>
              <a:buAutoNum type="arabicPeriod"/>
            </a:pPr>
            <a:endParaRPr lang="en-US" sz="2800" dirty="0"/>
          </a:p>
          <a:p>
            <a:pPr marL="717550" indent="-514350">
              <a:buFont typeface="+mj-lt"/>
              <a:buAutoNum type="arabicPeriod"/>
            </a:pPr>
            <a:endParaRPr lang="en-US" dirty="0"/>
          </a:p>
        </p:txBody>
      </p:sp>
    </p:spTree>
    <p:extLst>
      <p:ext uri="{BB962C8B-B14F-4D97-AF65-F5344CB8AC3E}">
        <p14:creationId xmlns:p14="http://schemas.microsoft.com/office/powerpoint/2010/main" val="173857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E43883-0163-49D0-B782-0B03DA832BB0}"/>
              </a:ext>
            </a:extLst>
          </p:cNvPr>
          <p:cNvSpPr>
            <a:spLocks noGrp="1"/>
          </p:cNvSpPr>
          <p:nvPr>
            <p:ph type="title"/>
          </p:nvPr>
        </p:nvSpPr>
        <p:spPr/>
        <p:txBody>
          <a:bodyPr/>
          <a:lstStyle/>
          <a:p>
            <a:r>
              <a:rPr lang="en-US" dirty="0"/>
              <a:t>Baseline Model</a:t>
            </a:r>
          </a:p>
        </p:txBody>
      </p:sp>
      <p:sp>
        <p:nvSpPr>
          <p:cNvPr id="8" name="Picture Placeholder 7">
            <a:extLst>
              <a:ext uri="{FF2B5EF4-FFF2-40B4-BE49-F238E27FC236}">
                <a16:creationId xmlns:a16="http://schemas.microsoft.com/office/drawing/2014/main" id="{2623AE66-6E38-46A3-87DA-1B1ECD609E48}"/>
              </a:ext>
            </a:extLst>
          </p:cNvPr>
          <p:cNvSpPr>
            <a:spLocks noGrp="1"/>
          </p:cNvSpPr>
          <p:nvPr>
            <p:ph type="pic" idx="2"/>
          </p:nvPr>
        </p:nvSpPr>
        <p:spPr/>
      </p:sp>
      <p:sp>
        <p:nvSpPr>
          <p:cNvPr id="7" name="Text Placeholder 6">
            <a:extLst>
              <a:ext uri="{FF2B5EF4-FFF2-40B4-BE49-F238E27FC236}">
                <a16:creationId xmlns:a16="http://schemas.microsoft.com/office/drawing/2014/main" id="{606B9A8C-CAE6-40E1-A72D-C8965AA1F953}"/>
              </a:ext>
            </a:extLst>
          </p:cNvPr>
          <p:cNvSpPr>
            <a:spLocks noGrp="1"/>
          </p:cNvSpPr>
          <p:nvPr>
            <p:ph type="body" idx="1"/>
          </p:nvPr>
        </p:nvSpPr>
        <p:spPr/>
        <p:txBody>
          <a:bodyPr/>
          <a:lstStyle/>
          <a:p>
            <a:pPr marL="342900" indent="-342900">
              <a:buFont typeface="+mj-lt"/>
              <a:buAutoNum type="arabicPeriod"/>
            </a:pPr>
            <a:r>
              <a:rPr lang="en-US" dirty="0"/>
              <a:t>In the Baseline Model we launch the same number of threads as the number of pixels in output matrix (m*n).</a:t>
            </a:r>
          </a:p>
          <a:p>
            <a:pPr marL="342900" indent="-342900">
              <a:buFont typeface="+mj-lt"/>
              <a:buAutoNum type="arabicPeriod"/>
            </a:pPr>
            <a:r>
              <a:rPr lang="en-US" dirty="0"/>
              <a:t>Each thread is responsible to loop over one row of A and one column of B to calculate 1 pixel of output Matrix.</a:t>
            </a:r>
          </a:p>
          <a:p>
            <a:pPr marL="342900" indent="-342900">
              <a:buFont typeface="+mj-lt"/>
              <a:buAutoNum type="arabicPeriod"/>
            </a:pPr>
            <a:r>
              <a:rPr lang="en-US" dirty="0"/>
              <a:t>Advantages: It is very fast than the CPU </a:t>
            </a:r>
            <a:r>
              <a:rPr lang="en-US" dirty="0" err="1"/>
              <a:t>Gemm</a:t>
            </a:r>
            <a:r>
              <a:rPr lang="en-US" dirty="0"/>
              <a:t> code</a:t>
            </a:r>
          </a:p>
          <a:p>
            <a:pPr marL="342900" indent="-342900">
              <a:buFont typeface="+mj-lt"/>
              <a:buAutoNum type="arabicPeriod"/>
            </a:pPr>
            <a:r>
              <a:rPr lang="en-US" dirty="0"/>
              <a:t>Disadvantages: It involves </a:t>
            </a:r>
            <a:r>
              <a:rPr lang="en-US" b="1" dirty="0"/>
              <a:t>M*N*K*2</a:t>
            </a:r>
            <a:r>
              <a:rPr lang="en-US" dirty="0"/>
              <a:t> loads from global memory and </a:t>
            </a:r>
            <a:r>
              <a:rPr lang="en-US" b="1" dirty="0"/>
              <a:t>M*N</a:t>
            </a:r>
            <a:r>
              <a:rPr lang="en-US" dirty="0"/>
              <a:t> stores which kills the performance.</a:t>
            </a:r>
          </a:p>
          <a:p>
            <a:pPr marL="342900" indent="-342900">
              <a:buFont typeface="+mj-lt"/>
              <a:buAutoNum type="arabicPeriod"/>
            </a:pPr>
            <a:endParaRPr lang="en-US" dirty="0"/>
          </a:p>
        </p:txBody>
      </p:sp>
      <p:sp>
        <p:nvSpPr>
          <p:cNvPr id="3" name="Slide Number Placeholder 2">
            <a:extLst>
              <a:ext uri="{FF2B5EF4-FFF2-40B4-BE49-F238E27FC236}">
                <a16:creationId xmlns:a16="http://schemas.microsoft.com/office/drawing/2014/main" id="{3A71FC78-0015-471A-B133-45EF5FD9D793}"/>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16</a:t>
            </a:fld>
            <a:endParaRPr lang="en-US" sz="1200" b="0" i="0" u="none" strike="noStrike" cap="none">
              <a:solidFill>
                <a:srgbClr val="007229"/>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3DC4EE19-ED98-425D-8111-919A8F955705}"/>
              </a:ext>
            </a:extLst>
          </p:cNvPr>
          <p:cNvPicPr>
            <a:picLocks noChangeAspect="1"/>
          </p:cNvPicPr>
          <p:nvPr/>
        </p:nvPicPr>
        <p:blipFill>
          <a:blip r:embed="rId2"/>
          <a:stretch>
            <a:fillRect/>
          </a:stretch>
        </p:blipFill>
        <p:spPr>
          <a:xfrm>
            <a:off x="5309895" y="1485899"/>
            <a:ext cx="5715000" cy="3876675"/>
          </a:xfrm>
          <a:prstGeom prst="rect">
            <a:avLst/>
          </a:prstGeom>
        </p:spPr>
      </p:pic>
    </p:spTree>
    <p:extLst>
      <p:ext uri="{BB962C8B-B14F-4D97-AF65-F5344CB8AC3E}">
        <p14:creationId xmlns:p14="http://schemas.microsoft.com/office/powerpoint/2010/main" val="4644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A561-8264-4A3B-8B77-8EF4F8E67577}"/>
              </a:ext>
            </a:extLst>
          </p:cNvPr>
          <p:cNvSpPr>
            <a:spLocks noGrp="1"/>
          </p:cNvSpPr>
          <p:nvPr>
            <p:ph type="title"/>
          </p:nvPr>
        </p:nvSpPr>
        <p:spPr/>
        <p:txBody>
          <a:bodyPr/>
          <a:lstStyle/>
          <a:p>
            <a:r>
              <a:rPr lang="en-US" dirty="0"/>
              <a:t>GPU Memory Hierarchy</a:t>
            </a:r>
          </a:p>
        </p:txBody>
      </p:sp>
      <p:pic>
        <p:nvPicPr>
          <p:cNvPr id="7" name="Picture Placeholder 6">
            <a:extLst>
              <a:ext uri="{FF2B5EF4-FFF2-40B4-BE49-F238E27FC236}">
                <a16:creationId xmlns:a16="http://schemas.microsoft.com/office/drawing/2014/main" id="{FFC4A5F5-4C8B-4C3B-95B5-056F93017F81}"/>
              </a:ext>
            </a:extLst>
          </p:cNvPr>
          <p:cNvPicPr>
            <a:picLocks noGrp="1" noChangeAspect="1"/>
          </p:cNvPicPr>
          <p:nvPr>
            <p:ph type="pic" idx="2"/>
          </p:nvPr>
        </p:nvPicPr>
        <p:blipFill>
          <a:blip r:embed="rId2"/>
          <a:srcRect t="817" b="817"/>
          <a:stretch>
            <a:fillRect/>
          </a:stretch>
        </p:blipFill>
        <p:spPr>
          <a:xfrm>
            <a:off x="5306639" y="445974"/>
            <a:ext cx="6607921" cy="5966052"/>
          </a:xfrm>
        </p:spPr>
      </p:pic>
      <p:sp>
        <p:nvSpPr>
          <p:cNvPr id="4" name="Text Placeholder 3">
            <a:extLst>
              <a:ext uri="{FF2B5EF4-FFF2-40B4-BE49-F238E27FC236}">
                <a16:creationId xmlns:a16="http://schemas.microsoft.com/office/drawing/2014/main" id="{845FFC5A-53E1-4479-B19E-8B9017FFDE2E}"/>
              </a:ext>
            </a:extLst>
          </p:cNvPr>
          <p:cNvSpPr>
            <a:spLocks noGrp="1"/>
          </p:cNvSpPr>
          <p:nvPr>
            <p:ph type="body" idx="1"/>
          </p:nvPr>
        </p:nvSpPr>
        <p:spPr/>
        <p:txBody>
          <a:bodyPr/>
          <a:lstStyle/>
          <a:p>
            <a:pPr marL="342900" indent="-342900">
              <a:buFont typeface="+mj-lt"/>
              <a:buAutoNum type="arabicPeriod"/>
            </a:pPr>
            <a:r>
              <a:rPr lang="en-US" dirty="0"/>
              <a:t>Registers- Used to store context of warps</a:t>
            </a:r>
          </a:p>
          <a:p>
            <a:pPr marL="342900" indent="-342900">
              <a:buFont typeface="+mj-lt"/>
              <a:buAutoNum type="arabicPeriod"/>
            </a:pPr>
            <a:r>
              <a:rPr lang="en-US" dirty="0"/>
              <a:t>Shared Memory- Allocated per thread block, is On-chip memory with Low latency.</a:t>
            </a:r>
          </a:p>
          <a:p>
            <a:pPr marL="342900" indent="-342900">
              <a:buFont typeface="+mj-lt"/>
              <a:buAutoNum type="arabicPeriod"/>
            </a:pPr>
            <a:r>
              <a:rPr lang="en-US" dirty="0"/>
              <a:t>L1 Cache- It is an On chip low latency cache but not all architecture have it.</a:t>
            </a:r>
          </a:p>
          <a:p>
            <a:pPr marL="342900" indent="-342900">
              <a:buFont typeface="+mj-lt"/>
              <a:buAutoNum type="arabicPeriod"/>
            </a:pPr>
            <a:r>
              <a:rPr lang="en-US" dirty="0"/>
              <a:t>L2 Cache- Generally L2 Cache is shared between all the SM, it is an off chip memory.</a:t>
            </a:r>
          </a:p>
          <a:p>
            <a:pPr marL="342900" indent="-342900">
              <a:buFont typeface="+mj-lt"/>
              <a:buAutoNum type="arabicPeriod"/>
            </a:pPr>
            <a:r>
              <a:rPr lang="en-US" dirty="0"/>
              <a:t>DRAM- It is a higher latency off chip memory.</a:t>
            </a:r>
          </a:p>
        </p:txBody>
      </p:sp>
      <p:sp>
        <p:nvSpPr>
          <p:cNvPr id="5" name="Slide Number Placeholder 4">
            <a:extLst>
              <a:ext uri="{FF2B5EF4-FFF2-40B4-BE49-F238E27FC236}">
                <a16:creationId xmlns:a16="http://schemas.microsoft.com/office/drawing/2014/main" id="{EA4778DC-6EBD-4BAF-9526-9B23AF58EFFA}"/>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17</a:t>
            </a:fld>
            <a:endParaRPr lang="en-US" sz="1200" b="0" i="0" u="none" strike="noStrike" cap="none">
              <a:solidFill>
                <a:srgbClr val="007229"/>
              </a:solidFill>
              <a:latin typeface="Calibri"/>
              <a:ea typeface="Calibri"/>
              <a:cs typeface="Calibri"/>
              <a:sym typeface="Calibri"/>
            </a:endParaRPr>
          </a:p>
        </p:txBody>
      </p:sp>
    </p:spTree>
    <p:extLst>
      <p:ext uri="{BB962C8B-B14F-4D97-AF65-F5344CB8AC3E}">
        <p14:creationId xmlns:p14="http://schemas.microsoft.com/office/powerpoint/2010/main" val="3375541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1B81-89E0-43C0-B386-8C12F167F95E}"/>
              </a:ext>
            </a:extLst>
          </p:cNvPr>
          <p:cNvSpPr>
            <a:spLocks noGrp="1"/>
          </p:cNvSpPr>
          <p:nvPr>
            <p:ph type="title"/>
          </p:nvPr>
        </p:nvSpPr>
        <p:spPr/>
        <p:txBody>
          <a:bodyPr/>
          <a:lstStyle/>
          <a:p>
            <a:r>
              <a:rPr lang="en-US" dirty="0"/>
              <a:t>Optimization:1</a:t>
            </a:r>
            <a:br>
              <a:rPr lang="en-US" dirty="0"/>
            </a:br>
            <a:r>
              <a:rPr lang="en-US" dirty="0"/>
              <a:t>Shared Memory Tiling</a:t>
            </a:r>
          </a:p>
        </p:txBody>
      </p:sp>
      <p:sp>
        <p:nvSpPr>
          <p:cNvPr id="3" name="Picture Placeholder 2">
            <a:extLst>
              <a:ext uri="{FF2B5EF4-FFF2-40B4-BE49-F238E27FC236}">
                <a16:creationId xmlns:a16="http://schemas.microsoft.com/office/drawing/2014/main" id="{84DF0008-5465-461B-BA65-A483971027B8}"/>
              </a:ext>
            </a:extLst>
          </p:cNvPr>
          <p:cNvSpPr>
            <a:spLocks noGrp="1"/>
          </p:cNvSpPr>
          <p:nvPr>
            <p:ph type="pic" idx="2"/>
          </p:nvPr>
        </p:nvSpPr>
        <p:spPr/>
      </p:sp>
      <p:sp>
        <p:nvSpPr>
          <p:cNvPr id="4" name="Text Placeholder 3">
            <a:extLst>
              <a:ext uri="{FF2B5EF4-FFF2-40B4-BE49-F238E27FC236}">
                <a16:creationId xmlns:a16="http://schemas.microsoft.com/office/drawing/2014/main" id="{3C96DA17-2125-409D-B78E-B83AF2297A6C}"/>
              </a:ext>
            </a:extLst>
          </p:cNvPr>
          <p:cNvSpPr>
            <a:spLocks noGrp="1"/>
          </p:cNvSpPr>
          <p:nvPr>
            <p:ph type="body" idx="1"/>
          </p:nvPr>
        </p:nvSpPr>
        <p:spPr/>
        <p:txBody>
          <a:bodyPr/>
          <a:lstStyle/>
          <a:p>
            <a:pPr marL="342900" indent="-342900">
              <a:buFont typeface="+mj-lt"/>
              <a:buAutoNum type="arabicPeriod"/>
            </a:pPr>
            <a:r>
              <a:rPr lang="en-US" dirty="0"/>
              <a:t> For this kernel again we launch the same number of threads as the number of pixels in output matrix (m*n).</a:t>
            </a:r>
          </a:p>
          <a:p>
            <a:pPr marL="342900" indent="-342900">
              <a:buFont typeface="+mj-lt"/>
              <a:buAutoNum type="arabicPeriod"/>
            </a:pPr>
            <a:r>
              <a:rPr lang="en-US" dirty="0"/>
              <a:t>But, In this kernel all the pixels are responsible in bringing the values from matrix A and B into the shared memory.</a:t>
            </a:r>
          </a:p>
          <a:p>
            <a:pPr marL="342900" indent="-342900">
              <a:buFont typeface="+mj-lt"/>
              <a:buAutoNum type="arabicPeriod"/>
            </a:pPr>
            <a:r>
              <a:rPr lang="en-US" dirty="0"/>
              <a:t>To compute a sub-block </a:t>
            </a:r>
            <a:r>
              <a:rPr lang="en-US" dirty="0" err="1"/>
              <a:t>Csub</a:t>
            </a:r>
            <a:r>
              <a:rPr lang="en-US" dirty="0"/>
              <a:t> of C, we bring in sub blocks of A and B, Multiply them in shared memory and add them.</a:t>
            </a:r>
          </a:p>
          <a:p>
            <a:pPr marL="342900" indent="-342900">
              <a:buFont typeface="+mj-lt"/>
              <a:buAutoNum type="arabicPeriod"/>
            </a:pPr>
            <a:r>
              <a:rPr lang="en-US" dirty="0"/>
              <a:t>Advantages- Lot of Data reuse in tiles, avoid going to shared memory for that.</a:t>
            </a:r>
          </a:p>
          <a:p>
            <a:pPr marL="342900" indent="-342900">
              <a:buFont typeface="+mj-lt"/>
              <a:buAutoNum type="arabicPeriod"/>
            </a:pPr>
            <a:r>
              <a:rPr lang="en-US" dirty="0"/>
              <a:t>Disadvantages- The Matrix Multiplication inside shared memory has too many unnecessary loads.</a:t>
            </a:r>
          </a:p>
          <a:p>
            <a:pPr marL="800100" lvl="1" indent="-342900">
              <a:buFont typeface="+mj-lt"/>
              <a:buAutoNum type="arabicPeriod"/>
            </a:pPr>
            <a:endParaRPr lang="en-US" dirty="0"/>
          </a:p>
        </p:txBody>
      </p:sp>
      <p:sp>
        <p:nvSpPr>
          <p:cNvPr id="5" name="Slide Number Placeholder 4">
            <a:extLst>
              <a:ext uri="{FF2B5EF4-FFF2-40B4-BE49-F238E27FC236}">
                <a16:creationId xmlns:a16="http://schemas.microsoft.com/office/drawing/2014/main" id="{94DC7B28-4141-4B1A-8AB4-F2F5503E39D0}"/>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18</a:t>
            </a:fld>
            <a:endParaRPr lang="en-US" sz="1200" b="0" i="0" u="none" strike="noStrike" cap="none">
              <a:solidFill>
                <a:srgbClr val="00722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9A4B2C1D-CFEA-4C70-8C9C-999B88B8D432}"/>
              </a:ext>
            </a:extLst>
          </p:cNvPr>
          <p:cNvPicPr>
            <a:picLocks noChangeAspect="1"/>
          </p:cNvPicPr>
          <p:nvPr/>
        </p:nvPicPr>
        <p:blipFill>
          <a:blip r:embed="rId2"/>
          <a:stretch>
            <a:fillRect/>
          </a:stretch>
        </p:blipFill>
        <p:spPr>
          <a:xfrm>
            <a:off x="5183187" y="1073019"/>
            <a:ext cx="5341743" cy="4516017"/>
          </a:xfrm>
          <a:prstGeom prst="rect">
            <a:avLst/>
          </a:prstGeom>
        </p:spPr>
      </p:pic>
    </p:spTree>
    <p:extLst>
      <p:ext uri="{BB962C8B-B14F-4D97-AF65-F5344CB8AC3E}">
        <p14:creationId xmlns:p14="http://schemas.microsoft.com/office/powerpoint/2010/main" val="399087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97E1-FD24-45C5-BCAB-A5D22748CC14}"/>
              </a:ext>
            </a:extLst>
          </p:cNvPr>
          <p:cNvSpPr>
            <a:spLocks noGrp="1"/>
          </p:cNvSpPr>
          <p:nvPr>
            <p:ph type="title"/>
          </p:nvPr>
        </p:nvSpPr>
        <p:spPr>
          <a:xfrm>
            <a:off x="839788" y="457200"/>
            <a:ext cx="3932237" cy="1600200"/>
          </a:xfrm>
        </p:spPr>
        <p:txBody>
          <a:bodyPr/>
          <a:lstStyle/>
          <a:p>
            <a:r>
              <a:rPr lang="en-US" dirty="0"/>
              <a:t>Optimization 3: More Work Per Thread</a:t>
            </a:r>
          </a:p>
        </p:txBody>
      </p:sp>
      <p:sp>
        <p:nvSpPr>
          <p:cNvPr id="3" name="Picture Placeholder 2">
            <a:extLst>
              <a:ext uri="{FF2B5EF4-FFF2-40B4-BE49-F238E27FC236}">
                <a16:creationId xmlns:a16="http://schemas.microsoft.com/office/drawing/2014/main" id="{F5E9593E-9DBF-4D51-BBD0-A6933358073F}"/>
              </a:ext>
            </a:extLst>
          </p:cNvPr>
          <p:cNvSpPr>
            <a:spLocks noGrp="1"/>
          </p:cNvSpPr>
          <p:nvPr>
            <p:ph type="pic" idx="2"/>
          </p:nvPr>
        </p:nvSpPr>
        <p:spPr/>
      </p:sp>
      <p:sp>
        <p:nvSpPr>
          <p:cNvPr id="4" name="Text Placeholder 3">
            <a:extLst>
              <a:ext uri="{FF2B5EF4-FFF2-40B4-BE49-F238E27FC236}">
                <a16:creationId xmlns:a16="http://schemas.microsoft.com/office/drawing/2014/main" id="{49263450-C2BE-4673-BB65-477B5699CA78}"/>
              </a:ext>
            </a:extLst>
          </p:cNvPr>
          <p:cNvSpPr>
            <a:spLocks noGrp="1"/>
          </p:cNvSpPr>
          <p:nvPr>
            <p:ph type="body" idx="1"/>
          </p:nvPr>
        </p:nvSpPr>
        <p:spPr/>
        <p:txBody>
          <a:bodyPr/>
          <a:lstStyle/>
          <a:p>
            <a:pPr marL="342900" indent="-342900">
              <a:buFont typeface="+mj-lt"/>
              <a:buAutoNum type="arabicPeriod"/>
            </a:pPr>
            <a:r>
              <a:rPr lang="en-US" dirty="0"/>
              <a:t>Unlike previous kernels, in this kernel we will reduce the amount of threads launch by a factor of WPT and will increase the work done per thread.</a:t>
            </a:r>
          </a:p>
          <a:p>
            <a:pPr marL="342900" indent="-342900">
              <a:buFont typeface="+mj-lt"/>
              <a:buAutoNum type="arabicPeriod"/>
            </a:pPr>
            <a:r>
              <a:rPr lang="en-US" dirty="0"/>
              <a:t>Advantages: With this approach we are reducing the access to local memory by a factor of WPT times.</a:t>
            </a:r>
          </a:p>
          <a:p>
            <a:pPr marL="342900" indent="-342900">
              <a:buFont typeface="+mj-lt"/>
              <a:buAutoNum type="arabicPeriod"/>
            </a:pPr>
            <a:r>
              <a:rPr lang="en-US" dirty="0"/>
              <a:t>Disadvantages: We have  increased the amount of work in the column-dimension of C, similar can be done in row dimension of C, that technique is called 2d register tiling.</a:t>
            </a:r>
          </a:p>
          <a:p>
            <a:pPr marL="342900" indent="-342900">
              <a:buFont typeface="+mj-lt"/>
              <a:buAutoNum type="arabicPeriod"/>
            </a:pPr>
            <a:endParaRPr lang="en-US" dirty="0"/>
          </a:p>
        </p:txBody>
      </p:sp>
      <p:sp>
        <p:nvSpPr>
          <p:cNvPr id="5" name="Slide Number Placeholder 4">
            <a:extLst>
              <a:ext uri="{FF2B5EF4-FFF2-40B4-BE49-F238E27FC236}">
                <a16:creationId xmlns:a16="http://schemas.microsoft.com/office/drawing/2014/main" id="{53CB779B-2E55-4842-BE58-438AD52D5519}"/>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19</a:t>
            </a:fld>
            <a:endParaRPr lang="en-US" sz="1200" b="0" i="0" u="none" strike="noStrike" cap="none">
              <a:solidFill>
                <a:srgbClr val="007229"/>
              </a:solidFill>
              <a:latin typeface="Calibri"/>
              <a:ea typeface="Calibri"/>
              <a:cs typeface="Calibri"/>
              <a:sym typeface="Calibri"/>
            </a:endParaRPr>
          </a:p>
        </p:txBody>
      </p:sp>
      <p:pic>
        <p:nvPicPr>
          <p:cNvPr id="1026" name="Picture 2" descr="Increased work per thread">
            <a:extLst>
              <a:ext uri="{FF2B5EF4-FFF2-40B4-BE49-F238E27FC236}">
                <a16:creationId xmlns:a16="http://schemas.microsoft.com/office/drawing/2014/main" id="{7C18D7C5-8A7E-4B3D-B643-6ACB25816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234" y="1446245"/>
            <a:ext cx="5924161" cy="409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2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686E84-B94A-4CBD-A6EF-8AA53CB1A8C9}"/>
              </a:ext>
            </a:extLst>
          </p:cNvPr>
          <p:cNvSpPr>
            <a:spLocks noGrp="1"/>
          </p:cNvSpPr>
          <p:nvPr>
            <p:ph type="title"/>
          </p:nvPr>
        </p:nvSpPr>
        <p:spPr>
          <a:xfrm>
            <a:off x="838200" y="365125"/>
            <a:ext cx="10515600" cy="819863"/>
          </a:xfrm>
        </p:spPr>
        <p:txBody>
          <a:bodyPr/>
          <a:lstStyle/>
          <a:p>
            <a:r>
              <a:rPr lang="en-US" dirty="0"/>
              <a:t>Outline</a:t>
            </a:r>
          </a:p>
        </p:txBody>
      </p:sp>
      <p:sp>
        <p:nvSpPr>
          <p:cNvPr id="5" name="Slide Number Placeholder 4">
            <a:extLst>
              <a:ext uri="{FF2B5EF4-FFF2-40B4-BE49-F238E27FC236}">
                <a16:creationId xmlns:a16="http://schemas.microsoft.com/office/drawing/2014/main" id="{8A3E0ED7-A655-4FA6-BB51-66A3C52BC817}"/>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a:t>
            </a:fld>
            <a:endParaRPr lang="en-US" sz="1200" b="0" i="0" u="none" strike="noStrike" cap="none">
              <a:solidFill>
                <a:srgbClr val="007229"/>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858AD0A0-6C9C-4967-9E61-9BA04EBA8F3B}"/>
              </a:ext>
            </a:extLst>
          </p:cNvPr>
          <p:cNvSpPr>
            <a:spLocks noGrp="1"/>
          </p:cNvSpPr>
          <p:nvPr>
            <p:ph type="body" idx="1"/>
          </p:nvPr>
        </p:nvSpPr>
        <p:spPr>
          <a:xfrm>
            <a:off x="838200" y="1670180"/>
            <a:ext cx="10536115" cy="4581151"/>
          </a:xfrm>
        </p:spPr>
        <p:txBody>
          <a:bodyPr/>
          <a:lstStyle/>
          <a:p>
            <a:pPr marL="717550" indent="-514350">
              <a:buFont typeface="+mj-lt"/>
              <a:buAutoNum type="arabicPeriod"/>
            </a:pPr>
            <a:r>
              <a:rPr lang="en-US" sz="2800" dirty="0"/>
              <a:t>Motivation</a:t>
            </a:r>
          </a:p>
          <a:p>
            <a:pPr marL="717550" indent="-514350">
              <a:buFont typeface="+mj-lt"/>
              <a:buAutoNum type="arabicPeriod"/>
            </a:pPr>
            <a:r>
              <a:rPr lang="en-US" sz="2800" dirty="0"/>
              <a:t>Contribution</a:t>
            </a:r>
          </a:p>
          <a:p>
            <a:pPr marL="717550" indent="-514350">
              <a:buFont typeface="+mj-lt"/>
              <a:buAutoNum type="arabicPeriod"/>
            </a:pPr>
            <a:r>
              <a:rPr lang="en-US" sz="2800" dirty="0"/>
              <a:t>Related Work</a:t>
            </a:r>
          </a:p>
          <a:p>
            <a:pPr marL="717550" indent="-514350">
              <a:buFont typeface="+mj-lt"/>
              <a:buAutoNum type="arabicPeriod"/>
            </a:pPr>
            <a:r>
              <a:rPr lang="en-US" sz="2800" dirty="0"/>
              <a:t>Optimized Open source </a:t>
            </a:r>
            <a:r>
              <a:rPr lang="en-US" sz="2800" dirty="0" err="1"/>
              <a:t>Cuda</a:t>
            </a:r>
            <a:r>
              <a:rPr lang="en-US" sz="2800" dirty="0"/>
              <a:t> GEMM Library</a:t>
            </a:r>
          </a:p>
          <a:p>
            <a:pPr marL="717550" indent="-514350">
              <a:buFont typeface="+mj-lt"/>
              <a:buAutoNum type="arabicPeriod"/>
            </a:pPr>
            <a:r>
              <a:rPr lang="en-US" sz="2800" dirty="0"/>
              <a:t>Architecture Modeling of GPUs</a:t>
            </a:r>
          </a:p>
          <a:p>
            <a:pPr marL="717550" indent="-514350">
              <a:buFont typeface="+mj-lt"/>
              <a:buAutoNum type="arabicPeriod"/>
            </a:pPr>
            <a:r>
              <a:rPr lang="en-US" sz="2800" dirty="0"/>
              <a:t>Results</a:t>
            </a:r>
          </a:p>
          <a:p>
            <a:pPr marL="717550" indent="-514350">
              <a:buFont typeface="+mj-lt"/>
              <a:buAutoNum type="arabicPeriod"/>
            </a:pPr>
            <a:r>
              <a:rPr lang="en-US" sz="2800" dirty="0"/>
              <a:t>Conclusion </a:t>
            </a:r>
          </a:p>
          <a:p>
            <a:pPr marL="717550" indent="-514350">
              <a:buFont typeface="+mj-lt"/>
              <a:buAutoNum type="arabicPeriod"/>
            </a:pPr>
            <a:endParaRPr lang="en-US" dirty="0"/>
          </a:p>
        </p:txBody>
      </p:sp>
    </p:spTree>
    <p:extLst>
      <p:ext uri="{BB962C8B-B14F-4D97-AF65-F5344CB8AC3E}">
        <p14:creationId xmlns:p14="http://schemas.microsoft.com/office/powerpoint/2010/main" val="340762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6C2E-5635-4A65-B8C9-A426C29D3CF1}"/>
              </a:ext>
            </a:extLst>
          </p:cNvPr>
          <p:cNvSpPr>
            <a:spLocks noGrp="1"/>
          </p:cNvSpPr>
          <p:nvPr>
            <p:ph type="title"/>
          </p:nvPr>
        </p:nvSpPr>
        <p:spPr>
          <a:xfrm>
            <a:off x="838200" y="365125"/>
            <a:ext cx="10515600" cy="847855"/>
          </a:xfrm>
        </p:spPr>
        <p:txBody>
          <a:bodyPr/>
          <a:lstStyle/>
          <a:p>
            <a:r>
              <a:rPr lang="en-US" dirty="0"/>
              <a:t>Architecture Modeling of Embedded GPUs</a:t>
            </a:r>
          </a:p>
        </p:txBody>
      </p:sp>
      <p:sp>
        <p:nvSpPr>
          <p:cNvPr id="3" name="Slide Number Placeholder 2">
            <a:extLst>
              <a:ext uri="{FF2B5EF4-FFF2-40B4-BE49-F238E27FC236}">
                <a16:creationId xmlns:a16="http://schemas.microsoft.com/office/drawing/2014/main" id="{E9BB4123-928B-493C-AC69-0EA7CC35FBED}"/>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20</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4961AD3B-8A86-49EB-9A7F-1B79DDA4453D}"/>
              </a:ext>
            </a:extLst>
          </p:cNvPr>
          <p:cNvSpPr>
            <a:spLocks noGrp="1"/>
          </p:cNvSpPr>
          <p:nvPr>
            <p:ph type="body" idx="1"/>
          </p:nvPr>
        </p:nvSpPr>
        <p:spPr>
          <a:xfrm>
            <a:off x="838200" y="1679510"/>
            <a:ext cx="10536115" cy="4571821"/>
          </a:xfrm>
        </p:spPr>
        <p:txBody>
          <a:bodyPr/>
          <a:lstStyle/>
          <a:p>
            <a:r>
              <a:rPr lang="en-US" dirty="0"/>
              <a:t>In this section we will go over the Hardware configuration of Jetson TX1 and Jetson TX2.</a:t>
            </a:r>
          </a:p>
          <a:p>
            <a:r>
              <a:rPr lang="en-US" dirty="0"/>
              <a:t>We will take a look at the Maxwell and Pascal Architecture.</a:t>
            </a:r>
          </a:p>
          <a:p>
            <a:r>
              <a:rPr lang="en-US" dirty="0"/>
              <a:t>We will also go over the GPU sim configurations we modeled for Jetson TX1 and TX2. </a:t>
            </a:r>
          </a:p>
          <a:p>
            <a:endParaRPr lang="en-US" dirty="0"/>
          </a:p>
          <a:p>
            <a:endParaRPr lang="en-US" dirty="0"/>
          </a:p>
        </p:txBody>
      </p:sp>
    </p:spTree>
    <p:extLst>
      <p:ext uri="{BB962C8B-B14F-4D97-AF65-F5344CB8AC3E}">
        <p14:creationId xmlns:p14="http://schemas.microsoft.com/office/powerpoint/2010/main" val="2143658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EA71-4DDB-4F02-A2FE-A6CB3A93B10B}"/>
              </a:ext>
            </a:extLst>
          </p:cNvPr>
          <p:cNvSpPr>
            <a:spLocks noGrp="1"/>
          </p:cNvSpPr>
          <p:nvPr>
            <p:ph type="title"/>
          </p:nvPr>
        </p:nvSpPr>
        <p:spPr>
          <a:xfrm>
            <a:off x="836612" y="322619"/>
            <a:ext cx="3932237" cy="853038"/>
          </a:xfrm>
        </p:spPr>
        <p:txBody>
          <a:bodyPr/>
          <a:lstStyle/>
          <a:p>
            <a:r>
              <a:rPr lang="en-US" dirty="0"/>
              <a:t>Jetson TX1</a:t>
            </a:r>
          </a:p>
        </p:txBody>
      </p:sp>
      <p:pic>
        <p:nvPicPr>
          <p:cNvPr id="7" name="Picture Placeholder 6">
            <a:extLst>
              <a:ext uri="{FF2B5EF4-FFF2-40B4-BE49-F238E27FC236}">
                <a16:creationId xmlns:a16="http://schemas.microsoft.com/office/drawing/2014/main" id="{1E32D5E6-4F40-4C15-B13E-0E42720BDE6C}"/>
              </a:ext>
            </a:extLst>
          </p:cNvPr>
          <p:cNvPicPr>
            <a:picLocks noGrp="1" noChangeAspect="1"/>
          </p:cNvPicPr>
          <p:nvPr>
            <p:ph type="pic" idx="2"/>
          </p:nvPr>
        </p:nvPicPr>
        <p:blipFill>
          <a:blip r:embed="rId2"/>
          <a:srcRect l="6542" r="6542"/>
          <a:stretch>
            <a:fillRect/>
          </a:stretch>
        </p:blipFill>
        <p:spPr>
          <a:xfrm>
            <a:off x="5220511" y="322619"/>
            <a:ext cx="6284134" cy="6132512"/>
          </a:xfrm>
        </p:spPr>
      </p:pic>
      <p:sp>
        <p:nvSpPr>
          <p:cNvPr id="4" name="Text Placeholder 3">
            <a:extLst>
              <a:ext uri="{FF2B5EF4-FFF2-40B4-BE49-F238E27FC236}">
                <a16:creationId xmlns:a16="http://schemas.microsoft.com/office/drawing/2014/main" id="{979378C2-0E2F-43AB-8B74-B3FB6F30FE90}"/>
              </a:ext>
            </a:extLst>
          </p:cNvPr>
          <p:cNvSpPr>
            <a:spLocks noGrp="1"/>
          </p:cNvSpPr>
          <p:nvPr>
            <p:ph type="body" idx="1"/>
          </p:nvPr>
        </p:nvSpPr>
        <p:spPr>
          <a:xfrm>
            <a:off x="839788" y="1175657"/>
            <a:ext cx="3932237" cy="5180693"/>
          </a:xfrm>
        </p:spPr>
        <p:txBody>
          <a:bodyPr/>
          <a:lstStyle/>
          <a:p>
            <a:pPr marL="342900" indent="-342900" fontAlgn="base">
              <a:buFont typeface="+mj-lt"/>
              <a:buAutoNum type="arabicPeriod"/>
            </a:pPr>
            <a:r>
              <a:rPr lang="en-US" dirty="0"/>
              <a:t>Latest Mobile Processor with </a:t>
            </a:r>
            <a:r>
              <a:rPr lang="en-US" b="1" dirty="0"/>
              <a:t>Maxwell Architecture</a:t>
            </a:r>
            <a:r>
              <a:rPr lang="en-US" dirty="0"/>
              <a:t>, </a:t>
            </a:r>
          </a:p>
          <a:p>
            <a:pPr marL="342900" indent="-342900" fontAlgn="base">
              <a:buFont typeface="+mj-lt"/>
              <a:buAutoNum type="arabicPeriod"/>
            </a:pPr>
            <a:r>
              <a:rPr lang="en-US" dirty="0"/>
              <a:t>It has </a:t>
            </a:r>
            <a:r>
              <a:rPr lang="en-US" b="1" dirty="0"/>
              <a:t>256 </a:t>
            </a:r>
            <a:r>
              <a:rPr lang="en-US" b="1" dirty="0" err="1"/>
              <a:t>Cuda</a:t>
            </a:r>
            <a:r>
              <a:rPr lang="en-US" b="1" dirty="0"/>
              <a:t> Core </a:t>
            </a:r>
            <a:r>
              <a:rPr lang="en-US" dirty="0"/>
              <a:t>Maxwell GPU.(Each SM has 128 cores)</a:t>
            </a:r>
          </a:p>
          <a:p>
            <a:pPr marL="342900" indent="-342900" fontAlgn="base">
              <a:buFont typeface="+mj-lt"/>
              <a:buAutoNum type="arabicPeriod"/>
            </a:pPr>
            <a:r>
              <a:rPr lang="en-US" dirty="0"/>
              <a:t>It uses </a:t>
            </a:r>
            <a:r>
              <a:rPr lang="en-US" b="1" dirty="0"/>
              <a:t>four </a:t>
            </a:r>
            <a:r>
              <a:rPr lang="en-US" dirty="0"/>
              <a:t>high performance </a:t>
            </a:r>
            <a:r>
              <a:rPr lang="en-US" b="1" dirty="0"/>
              <a:t>ARM Cortex A57  and A53 core</a:t>
            </a:r>
            <a:r>
              <a:rPr lang="en-US" dirty="0"/>
              <a:t>s.</a:t>
            </a:r>
          </a:p>
          <a:p>
            <a:pPr marL="342900" indent="-342900" fontAlgn="base">
              <a:buFont typeface="+mj-lt"/>
              <a:buAutoNum type="arabicPeriod"/>
            </a:pPr>
            <a:r>
              <a:rPr lang="en-US" dirty="0"/>
              <a:t>It has </a:t>
            </a:r>
            <a:r>
              <a:rPr lang="en-US" b="1" dirty="0"/>
              <a:t>8 Gb of Ram </a:t>
            </a:r>
            <a:r>
              <a:rPr lang="en-US" dirty="0"/>
              <a:t>and its </a:t>
            </a:r>
            <a:r>
              <a:rPr lang="en-US" b="1" dirty="0"/>
              <a:t>bus-width is 64 b</a:t>
            </a:r>
            <a:r>
              <a:rPr lang="en-US" dirty="0"/>
              <a:t>it.</a:t>
            </a:r>
          </a:p>
          <a:p>
            <a:pPr marL="342900" indent="-342900" fontAlgn="base">
              <a:buFont typeface="+mj-lt"/>
              <a:buAutoNum type="arabicPeriod"/>
            </a:pPr>
            <a:r>
              <a:rPr lang="en-US" dirty="0"/>
              <a:t>It has </a:t>
            </a:r>
            <a:r>
              <a:rPr lang="en-US" b="1" dirty="0"/>
              <a:t>4 warp scheduler per SM with 8 dispatch units</a:t>
            </a:r>
            <a:r>
              <a:rPr lang="en-US" dirty="0"/>
              <a:t>.</a:t>
            </a:r>
          </a:p>
          <a:p>
            <a:pPr marL="342900" indent="-342900" fontAlgn="base">
              <a:buFont typeface="+mj-lt"/>
              <a:buAutoNum type="arabicPeriod"/>
            </a:pPr>
            <a:r>
              <a:rPr lang="en-US" dirty="0"/>
              <a:t>The </a:t>
            </a:r>
            <a:r>
              <a:rPr lang="en-US" b="1" dirty="0"/>
              <a:t>L2 Cache sizes is 256KB.</a:t>
            </a:r>
            <a:endParaRPr lang="en-US" dirty="0"/>
          </a:p>
          <a:p>
            <a:pPr marL="342900" indent="-342900" fontAlgn="base">
              <a:buFont typeface="+mj-lt"/>
              <a:buAutoNum type="arabicPeriod"/>
            </a:pPr>
            <a:r>
              <a:rPr lang="en-US" dirty="0"/>
              <a:t>The </a:t>
            </a:r>
            <a:r>
              <a:rPr lang="en-US" b="1" dirty="0"/>
              <a:t>register file size (64k 32-bit registers)</a:t>
            </a:r>
            <a:r>
              <a:rPr lang="en-US" dirty="0"/>
              <a:t>.</a:t>
            </a:r>
          </a:p>
          <a:p>
            <a:pPr marL="342900" indent="-342900" fontAlgn="base">
              <a:buFont typeface="+mj-lt"/>
              <a:buAutoNum type="arabicPeriod"/>
            </a:pPr>
            <a:r>
              <a:rPr lang="en-US" dirty="0"/>
              <a:t>Shared Mem size is </a:t>
            </a:r>
            <a:r>
              <a:rPr lang="en-US" b="1" dirty="0"/>
              <a:t>64KB.</a:t>
            </a:r>
          </a:p>
          <a:p>
            <a:pPr marL="342900" indent="-342900" fontAlgn="base">
              <a:buFont typeface="+mj-lt"/>
              <a:buAutoNum type="arabicPeriod"/>
            </a:pPr>
            <a:r>
              <a:rPr lang="en-US" dirty="0"/>
              <a:t>The </a:t>
            </a:r>
            <a:r>
              <a:rPr lang="en-US" b="1" dirty="0"/>
              <a:t>Maximum thread block per SM is 32</a:t>
            </a:r>
            <a:endParaRPr lang="en-US" dirty="0"/>
          </a:p>
          <a:p>
            <a:endParaRPr lang="en-US" dirty="0"/>
          </a:p>
        </p:txBody>
      </p:sp>
      <p:sp>
        <p:nvSpPr>
          <p:cNvPr id="5" name="Slide Number Placeholder 4">
            <a:extLst>
              <a:ext uri="{FF2B5EF4-FFF2-40B4-BE49-F238E27FC236}">
                <a16:creationId xmlns:a16="http://schemas.microsoft.com/office/drawing/2014/main" id="{7F3F1734-965D-4EFA-AF34-B1455E64D766}"/>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21</a:t>
            </a:fld>
            <a:endParaRPr lang="en-US" sz="1200" b="0" i="0" u="none" strike="noStrike" cap="none">
              <a:solidFill>
                <a:srgbClr val="007229"/>
              </a:solidFill>
              <a:latin typeface="Calibri"/>
              <a:ea typeface="Calibri"/>
              <a:cs typeface="Calibri"/>
              <a:sym typeface="Calibri"/>
            </a:endParaRPr>
          </a:p>
        </p:txBody>
      </p:sp>
    </p:spTree>
    <p:extLst>
      <p:ext uri="{BB962C8B-B14F-4D97-AF65-F5344CB8AC3E}">
        <p14:creationId xmlns:p14="http://schemas.microsoft.com/office/powerpoint/2010/main" val="1110196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82E145-45D7-4A46-A1B2-8C1C5081641A}"/>
              </a:ext>
            </a:extLst>
          </p:cNvPr>
          <p:cNvSpPr>
            <a:spLocks noGrp="1"/>
          </p:cNvSpPr>
          <p:nvPr>
            <p:ph type="title"/>
          </p:nvPr>
        </p:nvSpPr>
        <p:spPr>
          <a:xfrm>
            <a:off x="838200" y="365125"/>
            <a:ext cx="10515600" cy="941161"/>
          </a:xfrm>
        </p:spPr>
        <p:txBody>
          <a:bodyPr/>
          <a:lstStyle/>
          <a:p>
            <a:r>
              <a:rPr lang="en-US" dirty="0"/>
              <a:t>Jetson Tx2</a:t>
            </a:r>
          </a:p>
        </p:txBody>
      </p:sp>
      <p:sp>
        <p:nvSpPr>
          <p:cNvPr id="5" name="Slide Number Placeholder 4">
            <a:extLst>
              <a:ext uri="{FF2B5EF4-FFF2-40B4-BE49-F238E27FC236}">
                <a16:creationId xmlns:a16="http://schemas.microsoft.com/office/drawing/2014/main" id="{EB3685BC-84EE-4ED0-B27F-98B1BF584D23}"/>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22</a:t>
            </a:fld>
            <a:endParaRPr lang="en-US" sz="1200" b="0" i="0" u="none" strike="noStrike" cap="none">
              <a:solidFill>
                <a:srgbClr val="007229"/>
              </a:solidFill>
              <a:latin typeface="Calibri"/>
              <a:ea typeface="Calibri"/>
              <a:cs typeface="Calibri"/>
              <a:sym typeface="Calibri"/>
            </a:endParaRPr>
          </a:p>
        </p:txBody>
      </p:sp>
      <p:sp>
        <p:nvSpPr>
          <p:cNvPr id="7" name="Text Placeholder 6">
            <a:extLst>
              <a:ext uri="{FF2B5EF4-FFF2-40B4-BE49-F238E27FC236}">
                <a16:creationId xmlns:a16="http://schemas.microsoft.com/office/drawing/2014/main" id="{A0A7C5BB-FD53-48DC-9E89-4BE10DDD5505}"/>
              </a:ext>
            </a:extLst>
          </p:cNvPr>
          <p:cNvSpPr>
            <a:spLocks noGrp="1"/>
          </p:cNvSpPr>
          <p:nvPr>
            <p:ph type="body" idx="1"/>
          </p:nvPr>
        </p:nvSpPr>
        <p:spPr>
          <a:xfrm>
            <a:off x="838200" y="1890346"/>
            <a:ext cx="10536115" cy="4360985"/>
          </a:xfrm>
        </p:spPr>
        <p:txBody>
          <a:bodyPr/>
          <a:lstStyle/>
          <a:p>
            <a:pPr marL="342900" indent="-342900" fontAlgn="base">
              <a:buFont typeface="+mj-lt"/>
              <a:buAutoNum type="arabicPeriod"/>
            </a:pPr>
            <a:r>
              <a:rPr lang="en-US" sz="1800" dirty="0"/>
              <a:t>Latest Mobile Processor with </a:t>
            </a:r>
            <a:r>
              <a:rPr lang="en-US" sz="1800" b="1" dirty="0"/>
              <a:t>Pascal Architecture</a:t>
            </a:r>
            <a:r>
              <a:rPr lang="en-US" sz="1800" dirty="0"/>
              <a:t>, </a:t>
            </a:r>
          </a:p>
          <a:p>
            <a:pPr marL="342900" indent="-342900" fontAlgn="base">
              <a:buFont typeface="+mj-lt"/>
              <a:buAutoNum type="arabicPeriod"/>
            </a:pPr>
            <a:r>
              <a:rPr lang="en-US" sz="1800" dirty="0"/>
              <a:t>It has </a:t>
            </a:r>
            <a:r>
              <a:rPr lang="en-US" sz="1800" b="1" dirty="0"/>
              <a:t>256 </a:t>
            </a:r>
            <a:r>
              <a:rPr lang="en-US" sz="1800" b="1" dirty="0" err="1"/>
              <a:t>Cuda</a:t>
            </a:r>
            <a:r>
              <a:rPr lang="en-US" sz="1800" b="1" dirty="0"/>
              <a:t> Core Pascal</a:t>
            </a:r>
            <a:r>
              <a:rPr lang="en-US" sz="1800" dirty="0"/>
              <a:t> GPU.(Each SM has 128 cores)</a:t>
            </a:r>
          </a:p>
          <a:p>
            <a:pPr marL="342900" indent="-342900" fontAlgn="base">
              <a:buFont typeface="+mj-lt"/>
              <a:buAutoNum type="arabicPeriod"/>
            </a:pPr>
            <a:r>
              <a:rPr lang="en-US" sz="1800" dirty="0"/>
              <a:t>It has Denver and Cortex A-57 CPU cores</a:t>
            </a:r>
          </a:p>
          <a:p>
            <a:pPr marL="342900" indent="-342900" fontAlgn="base">
              <a:buFont typeface="+mj-lt"/>
              <a:buAutoNum type="arabicPeriod"/>
            </a:pPr>
            <a:r>
              <a:rPr lang="en-US" sz="1800" dirty="0"/>
              <a:t>It has 16 </a:t>
            </a:r>
            <a:r>
              <a:rPr lang="en-US" sz="1800" dirty="0" err="1"/>
              <a:t>gb</a:t>
            </a:r>
            <a:r>
              <a:rPr lang="en-US" sz="1800" dirty="0"/>
              <a:t> of Ram with Memory Bus Width:128-bit</a:t>
            </a:r>
          </a:p>
          <a:p>
            <a:pPr marL="342900" indent="-342900" fontAlgn="base">
              <a:buFont typeface="+mj-lt"/>
              <a:buAutoNum type="arabicPeriod"/>
            </a:pPr>
            <a:r>
              <a:rPr lang="en-US" sz="1800" dirty="0"/>
              <a:t>It has </a:t>
            </a:r>
            <a:r>
              <a:rPr lang="en-US" sz="1800" b="1" dirty="0"/>
              <a:t>4 warp scheduler per SM with 8 dispatch units</a:t>
            </a:r>
            <a:r>
              <a:rPr lang="en-US" sz="1800" dirty="0"/>
              <a:t>.</a:t>
            </a:r>
          </a:p>
          <a:p>
            <a:pPr marL="342900" indent="-342900" fontAlgn="base">
              <a:buFont typeface="+mj-lt"/>
              <a:buAutoNum type="arabicPeriod"/>
            </a:pPr>
            <a:r>
              <a:rPr lang="en-US" sz="1800" dirty="0"/>
              <a:t>L2 Cache Size: 524288 bytes</a:t>
            </a:r>
          </a:p>
          <a:p>
            <a:pPr marL="342900" indent="-342900" fontAlgn="base">
              <a:buFont typeface="+mj-lt"/>
              <a:buAutoNum type="arabicPeriod"/>
            </a:pPr>
            <a:r>
              <a:rPr lang="en-US" sz="1800" dirty="0"/>
              <a:t>Total amount of shared memory per block: 48kb.</a:t>
            </a:r>
          </a:p>
          <a:p>
            <a:pPr marL="342900" indent="-342900" fontAlgn="base">
              <a:buFont typeface="+mj-lt"/>
              <a:buAutoNum type="arabicPeriod"/>
            </a:pPr>
            <a:r>
              <a:rPr lang="en-US" sz="1800" dirty="0"/>
              <a:t>Total number of registers available per block: 32kb.</a:t>
            </a:r>
          </a:p>
          <a:p>
            <a:pPr marL="342900" indent="-342900" fontAlgn="base">
              <a:buFont typeface="+mj-lt"/>
              <a:buAutoNum type="arabicPeriod"/>
            </a:pPr>
            <a:endParaRPr lang="en-US" sz="1800" dirty="0"/>
          </a:p>
          <a:p>
            <a:pPr marL="342900" indent="-342900" fontAlgn="base">
              <a:buFont typeface="+mj-lt"/>
              <a:buAutoNum type="arabicPeriod"/>
            </a:pPr>
            <a:endParaRPr lang="en-US" sz="1800" dirty="0"/>
          </a:p>
          <a:p>
            <a:pPr marL="342900" indent="-342900" fontAlgn="base">
              <a:buFont typeface="+mj-lt"/>
              <a:buAutoNum type="arabicPeriod"/>
            </a:pPr>
            <a:endParaRPr lang="en-US" sz="1800" dirty="0"/>
          </a:p>
          <a:p>
            <a:pPr marL="342900" indent="-342900" fontAlgn="base">
              <a:buFont typeface="+mj-lt"/>
              <a:buAutoNum type="arabicPeriod"/>
            </a:pPr>
            <a:endParaRPr lang="en-US" sz="1600" dirty="0"/>
          </a:p>
        </p:txBody>
      </p:sp>
      <p:pic>
        <p:nvPicPr>
          <p:cNvPr id="4098" name="Picture 2" descr="https://images.anandtech.com/doci/10325/GeForce_GTX_1080_SM_Diagram_FINAL_575px.png">
            <a:extLst>
              <a:ext uri="{FF2B5EF4-FFF2-40B4-BE49-F238E27FC236}">
                <a16:creationId xmlns:a16="http://schemas.microsoft.com/office/drawing/2014/main" id="{DF500158-9A27-408D-879E-9469B2E3B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645" y="365125"/>
            <a:ext cx="3924300"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B08F1E-65B9-4129-9F71-DF40EA098440}"/>
              </a:ext>
            </a:extLst>
          </p:cNvPr>
          <p:cNvSpPr>
            <a:spLocks noGrp="1"/>
          </p:cNvSpPr>
          <p:nvPr>
            <p:ph type="title"/>
          </p:nvPr>
        </p:nvSpPr>
        <p:spPr>
          <a:xfrm>
            <a:off x="838200" y="365126"/>
            <a:ext cx="10515600" cy="894508"/>
          </a:xfrm>
        </p:spPr>
        <p:txBody>
          <a:bodyPr/>
          <a:lstStyle/>
          <a:p>
            <a:r>
              <a:rPr lang="en-US" dirty="0"/>
              <a:t>Jetson TX1 Architecture Modeling</a:t>
            </a:r>
          </a:p>
        </p:txBody>
      </p:sp>
      <p:sp>
        <p:nvSpPr>
          <p:cNvPr id="5" name="Slide Number Placeholder 4">
            <a:extLst>
              <a:ext uri="{FF2B5EF4-FFF2-40B4-BE49-F238E27FC236}">
                <a16:creationId xmlns:a16="http://schemas.microsoft.com/office/drawing/2014/main" id="{37B93F5C-043D-4823-A7D2-A9ADDDF8C9A7}"/>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23</a:t>
            </a:fld>
            <a:endParaRPr lang="en-US" sz="1200" b="0" i="0" u="none" strike="noStrike" cap="none">
              <a:solidFill>
                <a:srgbClr val="007229"/>
              </a:solidFill>
              <a:latin typeface="Calibri"/>
              <a:ea typeface="Calibri"/>
              <a:cs typeface="Calibri"/>
              <a:sym typeface="Calibri"/>
            </a:endParaRPr>
          </a:p>
        </p:txBody>
      </p:sp>
      <p:sp>
        <p:nvSpPr>
          <p:cNvPr id="7" name="Text Placeholder 6">
            <a:extLst>
              <a:ext uri="{FF2B5EF4-FFF2-40B4-BE49-F238E27FC236}">
                <a16:creationId xmlns:a16="http://schemas.microsoft.com/office/drawing/2014/main" id="{774336EF-3C31-41AE-975D-301837DB981A}"/>
              </a:ext>
            </a:extLst>
          </p:cNvPr>
          <p:cNvSpPr>
            <a:spLocks noGrp="1"/>
          </p:cNvSpPr>
          <p:nvPr>
            <p:ph type="body" idx="1"/>
          </p:nvPr>
        </p:nvSpPr>
        <p:spPr>
          <a:xfrm>
            <a:off x="709128" y="1259634"/>
            <a:ext cx="10665188" cy="5038351"/>
          </a:xfrm>
        </p:spPr>
        <p:txBody>
          <a:bodyPr/>
          <a:lstStyle/>
          <a:p>
            <a:r>
              <a:rPr lang="en-US" sz="2800" dirty="0"/>
              <a:t>Below are the Configuration we used for Modeling TX1 and TX2</a:t>
            </a:r>
          </a:p>
        </p:txBody>
      </p:sp>
      <p:graphicFrame>
        <p:nvGraphicFramePr>
          <p:cNvPr id="9" name="Table 8">
            <a:extLst>
              <a:ext uri="{FF2B5EF4-FFF2-40B4-BE49-F238E27FC236}">
                <a16:creationId xmlns:a16="http://schemas.microsoft.com/office/drawing/2014/main" id="{6E6BAAC0-16A0-47DA-9013-5738D3A18F77}"/>
              </a:ext>
            </a:extLst>
          </p:cNvPr>
          <p:cNvGraphicFramePr>
            <a:graphicFrameLocks noGrp="1"/>
          </p:cNvGraphicFramePr>
          <p:nvPr>
            <p:extLst>
              <p:ext uri="{D42A27DB-BD31-4B8C-83A1-F6EECF244321}">
                <p14:modId xmlns:p14="http://schemas.microsoft.com/office/powerpoint/2010/main" val="3720905307"/>
              </p:ext>
            </p:extLst>
          </p:nvPr>
        </p:nvGraphicFramePr>
        <p:xfrm>
          <a:off x="996303" y="1932645"/>
          <a:ext cx="8127999" cy="4492620"/>
        </p:xfrm>
        <a:graphic>
          <a:graphicData uri="http://schemas.openxmlformats.org/drawingml/2006/table">
            <a:tbl>
              <a:tblPr firstRow="1" bandRow="1">
                <a:tableStyleId>{7A0E54F2-671D-4564-B3B9-19E0A5E56E1F}</a:tableStyleId>
              </a:tblPr>
              <a:tblGrid>
                <a:gridCol w="2709333">
                  <a:extLst>
                    <a:ext uri="{9D8B030D-6E8A-4147-A177-3AD203B41FA5}">
                      <a16:colId xmlns:a16="http://schemas.microsoft.com/office/drawing/2014/main" val="2776176428"/>
                    </a:ext>
                  </a:extLst>
                </a:gridCol>
                <a:gridCol w="2709333">
                  <a:extLst>
                    <a:ext uri="{9D8B030D-6E8A-4147-A177-3AD203B41FA5}">
                      <a16:colId xmlns:a16="http://schemas.microsoft.com/office/drawing/2014/main" val="2952255785"/>
                    </a:ext>
                  </a:extLst>
                </a:gridCol>
                <a:gridCol w="2709333">
                  <a:extLst>
                    <a:ext uri="{9D8B030D-6E8A-4147-A177-3AD203B41FA5}">
                      <a16:colId xmlns:a16="http://schemas.microsoft.com/office/drawing/2014/main" val="1836002077"/>
                    </a:ext>
                  </a:extLst>
                </a:gridCol>
              </a:tblGrid>
              <a:tr h="374385">
                <a:tc>
                  <a:txBody>
                    <a:bodyPr/>
                    <a:lstStyle/>
                    <a:p>
                      <a:r>
                        <a:rPr lang="en-US" sz="1400" b="1" i="0" u="none" strike="noStrike" cap="none" baseline="0" dirty="0">
                          <a:solidFill>
                            <a:srgbClr val="000000"/>
                          </a:solidFill>
                          <a:latin typeface="Arial"/>
                          <a:ea typeface="Arial"/>
                          <a:cs typeface="Arial"/>
                          <a:sym typeface="Arial"/>
                        </a:rPr>
                        <a:t>Parameters</a:t>
                      </a:r>
                      <a:endParaRPr lang="en-US" b="1" dirty="0"/>
                    </a:p>
                  </a:txBody>
                  <a:tcPr/>
                </a:tc>
                <a:tc>
                  <a:txBody>
                    <a:bodyPr/>
                    <a:lstStyle/>
                    <a:p>
                      <a:r>
                        <a:rPr lang="en-US" sz="1400" b="1" i="0" u="none" strike="noStrike" cap="none" baseline="0" dirty="0">
                          <a:solidFill>
                            <a:srgbClr val="000000"/>
                          </a:solidFill>
                          <a:latin typeface="Arial"/>
                          <a:ea typeface="Arial"/>
                          <a:cs typeface="Arial"/>
                          <a:sym typeface="Arial"/>
                        </a:rPr>
                        <a:t>Jetson TX1</a:t>
                      </a:r>
                      <a:endParaRPr lang="en-US" b="1" dirty="0"/>
                    </a:p>
                  </a:txBody>
                  <a:tcPr/>
                </a:tc>
                <a:tc>
                  <a:txBody>
                    <a:bodyPr/>
                    <a:lstStyle/>
                    <a:p>
                      <a:r>
                        <a:rPr lang="en-US" sz="1400" b="1" i="0" u="none" strike="noStrike" cap="none" baseline="0" dirty="0">
                          <a:solidFill>
                            <a:srgbClr val="000000"/>
                          </a:solidFill>
                          <a:latin typeface="Arial"/>
                          <a:ea typeface="Arial"/>
                          <a:cs typeface="Arial"/>
                          <a:sym typeface="Arial"/>
                        </a:rPr>
                        <a:t>Jetson TX2</a:t>
                      </a:r>
                      <a:endParaRPr lang="en-US" b="1" dirty="0"/>
                    </a:p>
                  </a:txBody>
                  <a:tcPr/>
                </a:tc>
                <a:extLst>
                  <a:ext uri="{0D108BD9-81ED-4DB2-BD59-A6C34878D82A}">
                    <a16:rowId xmlns:a16="http://schemas.microsoft.com/office/drawing/2014/main" val="1408475564"/>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-n-clusters</a:t>
                      </a:r>
                      <a:endParaRPr lang="en-US" dirty="0"/>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522623730"/>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ncores</a:t>
                      </a:r>
                      <a:r>
                        <a:rPr lang="en-US" sz="1400" b="0" i="0" u="none" strike="noStrike" cap="none" baseline="0" dirty="0">
                          <a:solidFill>
                            <a:srgbClr val="000000"/>
                          </a:solidFill>
                          <a:latin typeface="Arial"/>
                          <a:ea typeface="Arial"/>
                          <a:cs typeface="Arial"/>
                          <a:sym typeface="Arial"/>
                        </a:rPr>
                        <a:t>-per-cluster</a:t>
                      </a:r>
                      <a:endParaRPr lang="en-US" dirty="0"/>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81009719"/>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-clock-domains</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1137.0:1137.0:1137.0:2700.0</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1481.0:2962.0:1481.0:2750.0</a:t>
                      </a:r>
                      <a:endParaRPr lang="en-US" dirty="0"/>
                    </a:p>
                  </a:txBody>
                  <a:tcPr/>
                </a:tc>
                <a:extLst>
                  <a:ext uri="{0D108BD9-81ED-4DB2-BD59-A6C34878D82A}">
                    <a16:rowId xmlns:a16="http://schemas.microsoft.com/office/drawing/2014/main" val="4090715570"/>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-shader-registers</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65536</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32768</a:t>
                      </a:r>
                      <a:endParaRPr lang="en-US" dirty="0"/>
                    </a:p>
                  </a:txBody>
                  <a:tcPr/>
                </a:tc>
                <a:extLst>
                  <a:ext uri="{0D108BD9-81ED-4DB2-BD59-A6C34878D82A}">
                    <a16:rowId xmlns:a16="http://schemas.microsoft.com/office/drawing/2014/main" val="3323784503"/>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-shader-core-pipeline</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2048:32</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2048:32</a:t>
                      </a:r>
                      <a:endParaRPr lang="en-US" dirty="0"/>
                    </a:p>
                  </a:txBody>
                  <a:tcPr/>
                </a:tc>
                <a:extLst>
                  <a:ext uri="{0D108BD9-81ED-4DB2-BD59-A6C34878D82A}">
                    <a16:rowId xmlns:a16="http://schemas.microsoft.com/office/drawing/2014/main" val="571382187"/>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-pipeline-widths</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2,1,1,2,1,1,2</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4,1,1,4,1,1,6</a:t>
                      </a:r>
                      <a:endParaRPr lang="en-US" dirty="0"/>
                    </a:p>
                  </a:txBody>
                  <a:tcPr/>
                </a:tc>
                <a:extLst>
                  <a:ext uri="{0D108BD9-81ED-4DB2-BD59-A6C34878D82A}">
                    <a16:rowId xmlns:a16="http://schemas.microsoft.com/office/drawing/2014/main" val="3304618944"/>
                  </a:ext>
                </a:extLst>
              </a:tr>
              <a:tr h="374385">
                <a:tc>
                  <a:txBody>
                    <a:bodyPr/>
                    <a:lstStyle/>
                    <a:p>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-num-</a:t>
                      </a:r>
                      <a:r>
                        <a:rPr lang="en-US" sz="1400" b="0" i="0" u="none" strike="noStrike" cap="none" baseline="0" dirty="0" err="1">
                          <a:solidFill>
                            <a:srgbClr val="000000"/>
                          </a:solidFill>
                          <a:latin typeface="Arial"/>
                          <a:ea typeface="Arial"/>
                          <a:cs typeface="Arial"/>
                          <a:sym typeface="Arial"/>
                        </a:rPr>
                        <a:t>sp</a:t>
                      </a:r>
                      <a:r>
                        <a:rPr lang="en-US" sz="1400" b="0" i="0" u="none" strike="noStrike" cap="none" baseline="0" dirty="0">
                          <a:solidFill>
                            <a:srgbClr val="000000"/>
                          </a:solidFill>
                          <a:latin typeface="Arial"/>
                          <a:ea typeface="Arial"/>
                          <a:cs typeface="Arial"/>
                          <a:sym typeface="Arial"/>
                        </a:rPr>
                        <a:t>-units</a:t>
                      </a:r>
                      <a:endParaRPr lang="en-US" dirty="0"/>
                    </a:p>
                  </a:txBody>
                  <a:tcPr/>
                </a:tc>
                <a:tc>
                  <a:txBody>
                    <a:bodyPr/>
                    <a:lstStyle/>
                    <a:p>
                      <a:r>
                        <a:rPr lang="en-US" dirty="0"/>
                        <a:t>8</a:t>
                      </a:r>
                    </a:p>
                  </a:txBody>
                  <a:tcPr/>
                </a:tc>
                <a:tc>
                  <a:txBody>
                    <a:bodyPr/>
                    <a:lstStyle/>
                    <a:p>
                      <a:r>
                        <a:rPr lang="en-US" dirty="0"/>
                        <a:t>4</a:t>
                      </a:r>
                    </a:p>
                  </a:txBody>
                  <a:tcPr/>
                </a:tc>
                <a:extLst>
                  <a:ext uri="{0D108BD9-81ED-4DB2-BD59-A6C34878D82A}">
                    <a16:rowId xmlns:a16="http://schemas.microsoft.com/office/drawing/2014/main" val="3342723909"/>
                  </a:ext>
                </a:extLst>
              </a:tr>
              <a:tr h="374385">
                <a:tc>
                  <a:txBody>
                    <a:bodyPr/>
                    <a:lstStyle/>
                    <a:p>
                      <a:r>
                        <a:rPr lang="en-US" sz="1400" b="0" i="0" u="none" strike="noStrike" cap="none" baseline="0" dirty="0">
                          <a:solidFill>
                            <a:srgbClr val="000000"/>
                          </a:solidFill>
                          <a:latin typeface="Arial"/>
                          <a:ea typeface="Arial"/>
                          <a:cs typeface="Arial"/>
                          <a:sym typeface="Arial"/>
                        </a:rPr>
                        <a:t>-gpgpu-cache:dl1</a:t>
                      </a:r>
                      <a:endParaRPr lang="en-US" dirty="0"/>
                    </a:p>
                  </a:txBody>
                  <a:tcPr/>
                </a:tc>
                <a:tc>
                  <a:txBody>
                    <a:bodyPr/>
                    <a:lstStyle/>
                    <a:p>
                      <a:r>
                        <a:rPr lang="pt-BR" sz="1400" b="0" i="0" u="none" strike="noStrike" cap="none" baseline="0" dirty="0">
                          <a:solidFill>
                            <a:srgbClr val="000000"/>
                          </a:solidFill>
                          <a:latin typeface="Arial"/>
                          <a:ea typeface="Arial"/>
                          <a:cs typeface="Arial"/>
                          <a:sym typeface="Arial"/>
                        </a:rPr>
                        <a:t>32:128:4,L:L:m:N:H,A:32:8,8</a:t>
                      </a:r>
                      <a:endParaRPr lang="en-US" dirty="0"/>
                    </a:p>
                  </a:txBody>
                  <a:tcPr/>
                </a:tc>
                <a:tc>
                  <a:txBody>
                    <a:bodyPr/>
                    <a:lstStyle/>
                    <a:p>
                      <a:r>
                        <a:rPr lang="pt-BR" sz="1400" b="0" i="0" u="none" strike="noStrike" cap="none" baseline="0" dirty="0">
                          <a:solidFill>
                            <a:srgbClr val="000000"/>
                          </a:solidFill>
                          <a:latin typeface="Arial"/>
                          <a:ea typeface="Arial"/>
                          <a:cs typeface="Arial"/>
                          <a:sym typeface="Arial"/>
                        </a:rPr>
                        <a:t>64:128:6,L:L:m:N:H,A:128:8,8</a:t>
                      </a:r>
                      <a:endParaRPr lang="en-US" dirty="0"/>
                    </a:p>
                  </a:txBody>
                  <a:tcPr/>
                </a:tc>
                <a:extLst>
                  <a:ext uri="{0D108BD9-81ED-4DB2-BD59-A6C34878D82A}">
                    <a16:rowId xmlns:a16="http://schemas.microsoft.com/office/drawing/2014/main" val="361224506"/>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gpgpu-shmemsize</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65536</a:t>
                      </a:r>
                      <a:endParaRPr lang="en-US" dirty="0"/>
                    </a:p>
                  </a:txBody>
                  <a:tcPr/>
                </a:tc>
                <a:tc>
                  <a:txBody>
                    <a:bodyPr/>
                    <a:lstStyle/>
                    <a:p>
                      <a:r>
                        <a:rPr lang="en-US" sz="1400" b="0" i="0" u="none" strike="noStrike" cap="none" baseline="0" dirty="0">
                          <a:solidFill>
                            <a:srgbClr val="000000"/>
                          </a:solidFill>
                          <a:latin typeface="Arial"/>
                          <a:ea typeface="Arial"/>
                          <a:cs typeface="Arial"/>
                          <a:sym typeface="Arial"/>
                        </a:rPr>
                        <a:t>49152</a:t>
                      </a:r>
                      <a:endParaRPr lang="en-US" dirty="0"/>
                    </a:p>
                  </a:txBody>
                  <a:tcPr/>
                </a:tc>
                <a:extLst>
                  <a:ext uri="{0D108BD9-81ED-4DB2-BD59-A6C34878D82A}">
                    <a16:rowId xmlns:a16="http://schemas.microsoft.com/office/drawing/2014/main" val="2585555751"/>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-num-sched-per-core</a:t>
                      </a:r>
                      <a:endParaRPr lang="en-US" dirty="0"/>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831240490"/>
                  </a:ext>
                </a:extLst>
              </a:tr>
              <a:tr h="374385">
                <a:tc>
                  <a:txBody>
                    <a:bodyPr/>
                    <a:lstStyle/>
                    <a:p>
                      <a:r>
                        <a:rPr lang="en-US" sz="1400" b="0" i="0" u="none" strike="noStrike" cap="none" baseline="0" dirty="0">
                          <a:solidFill>
                            <a:srgbClr val="000000"/>
                          </a:solidFill>
                          <a:latin typeface="Arial"/>
                          <a:ea typeface="Arial"/>
                          <a:cs typeface="Arial"/>
                          <a:sym typeface="Arial"/>
                        </a:rPr>
                        <a:t>-</a:t>
                      </a:r>
                      <a:r>
                        <a:rPr lang="en-US" sz="1400" b="0" i="0" u="none" strike="noStrike" cap="none" baseline="0" dirty="0" err="1">
                          <a:solidFill>
                            <a:srgbClr val="000000"/>
                          </a:solidFill>
                          <a:latin typeface="Arial"/>
                          <a:ea typeface="Arial"/>
                          <a:cs typeface="Arial"/>
                          <a:sym typeface="Arial"/>
                        </a:rPr>
                        <a:t>gpgpu</a:t>
                      </a:r>
                      <a:r>
                        <a:rPr lang="en-US" sz="1400" b="0" i="0" u="none" strike="noStrike" cap="none" baseline="0" dirty="0">
                          <a:solidFill>
                            <a:srgbClr val="000000"/>
                          </a:solidFill>
                          <a:latin typeface="Arial"/>
                          <a:ea typeface="Arial"/>
                          <a:cs typeface="Arial"/>
                          <a:sym typeface="Arial"/>
                        </a:rPr>
                        <a:t>-scheduler</a:t>
                      </a:r>
                      <a:endParaRPr lang="en-US" dirty="0"/>
                    </a:p>
                  </a:txBody>
                  <a:tcPr/>
                </a:tc>
                <a:tc>
                  <a:txBody>
                    <a:bodyPr/>
                    <a:lstStyle/>
                    <a:p>
                      <a:r>
                        <a:rPr lang="en-US" dirty="0" err="1"/>
                        <a:t>gto</a:t>
                      </a:r>
                      <a:endParaRPr lang="en-US" dirty="0"/>
                    </a:p>
                  </a:txBody>
                  <a:tcPr/>
                </a:tc>
                <a:tc>
                  <a:txBody>
                    <a:bodyPr/>
                    <a:lstStyle/>
                    <a:p>
                      <a:r>
                        <a:rPr lang="en-US" dirty="0" err="1"/>
                        <a:t>gtp</a:t>
                      </a:r>
                      <a:endParaRPr lang="en-US" dirty="0"/>
                    </a:p>
                  </a:txBody>
                  <a:tcPr/>
                </a:tc>
                <a:extLst>
                  <a:ext uri="{0D108BD9-81ED-4DB2-BD59-A6C34878D82A}">
                    <a16:rowId xmlns:a16="http://schemas.microsoft.com/office/drawing/2014/main" val="1525317268"/>
                  </a:ext>
                </a:extLst>
              </a:tr>
            </a:tbl>
          </a:graphicData>
        </a:graphic>
      </p:graphicFrame>
    </p:spTree>
    <p:extLst>
      <p:ext uri="{BB962C8B-B14F-4D97-AF65-F5344CB8AC3E}">
        <p14:creationId xmlns:p14="http://schemas.microsoft.com/office/powerpoint/2010/main" val="208018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71A-E0CB-4B46-9A40-E5C51F0D8A08}"/>
              </a:ext>
            </a:extLst>
          </p:cNvPr>
          <p:cNvSpPr>
            <a:spLocks noGrp="1"/>
          </p:cNvSpPr>
          <p:nvPr>
            <p:ph type="title"/>
          </p:nvPr>
        </p:nvSpPr>
        <p:spPr/>
        <p:txBody>
          <a:bodyPr/>
          <a:lstStyle/>
          <a:p>
            <a:r>
              <a:rPr lang="en-US" dirty="0"/>
              <a:t>Experimental Setup</a:t>
            </a:r>
          </a:p>
        </p:txBody>
      </p:sp>
      <p:sp>
        <p:nvSpPr>
          <p:cNvPr id="3" name="Slide Number Placeholder 2">
            <a:extLst>
              <a:ext uri="{FF2B5EF4-FFF2-40B4-BE49-F238E27FC236}">
                <a16:creationId xmlns:a16="http://schemas.microsoft.com/office/drawing/2014/main" id="{9D212018-9383-45CA-A890-C0D96B826CDB}"/>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24</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6000C0D6-DBCB-4AE2-94A2-9DD3C2334576}"/>
              </a:ext>
            </a:extLst>
          </p:cNvPr>
          <p:cNvSpPr>
            <a:spLocks noGrp="1"/>
          </p:cNvSpPr>
          <p:nvPr>
            <p:ph type="body" idx="1"/>
          </p:nvPr>
        </p:nvSpPr>
        <p:spPr>
          <a:xfrm>
            <a:off x="838200" y="1847850"/>
            <a:ext cx="10536115" cy="4403481"/>
          </a:xfrm>
        </p:spPr>
        <p:txBody>
          <a:bodyPr/>
          <a:lstStyle/>
          <a:p>
            <a:pPr marL="717550" indent="-514350">
              <a:buFont typeface="+mj-lt"/>
              <a:buAutoNum type="arabicPeriod"/>
            </a:pPr>
            <a:r>
              <a:rPr lang="en-US" sz="2800" dirty="0"/>
              <a:t>For Deep Learning Inference we use the Yolo Net Architecture by Joseph Redmon.</a:t>
            </a:r>
          </a:p>
          <a:p>
            <a:pPr marL="717550" indent="-514350">
              <a:buFont typeface="+mj-lt"/>
              <a:buAutoNum type="arabicPeriod"/>
            </a:pPr>
            <a:r>
              <a:rPr lang="en-US" sz="2800" dirty="0"/>
              <a:t>The Deep Learning framework used was Darknet.</a:t>
            </a:r>
          </a:p>
          <a:p>
            <a:pPr marL="717550" indent="-514350">
              <a:buFont typeface="+mj-lt"/>
              <a:buAutoNum type="arabicPeriod"/>
            </a:pPr>
            <a:r>
              <a:rPr lang="en-US" sz="2800" dirty="0"/>
              <a:t>We profile our application for  1 layer, 3 layer and entire network</a:t>
            </a:r>
          </a:p>
          <a:p>
            <a:pPr marL="717550" indent="-514350">
              <a:buFont typeface="+mj-lt"/>
              <a:buAutoNum type="arabicPeriod"/>
            </a:pPr>
            <a:r>
              <a:rPr lang="en-US" sz="2800" dirty="0"/>
              <a:t>The reason behind choosing 1 and 3 layers is that we ran Yolo Net with 1 and 3 layers on GPU simulators.</a:t>
            </a:r>
          </a:p>
          <a:p>
            <a:pPr marL="717550" indent="-514350">
              <a:buFont typeface="+mj-lt"/>
              <a:buAutoNum type="arabicPeriod"/>
            </a:pPr>
            <a:r>
              <a:rPr lang="en-US" sz="2800" dirty="0"/>
              <a:t>GPU simulation tends and simulating entire Yolo Net architecture is </a:t>
            </a:r>
            <a:r>
              <a:rPr lang="en-US" sz="2800"/>
              <a:t>not feasible.</a:t>
            </a:r>
            <a:endParaRPr lang="en-US" sz="2800" dirty="0"/>
          </a:p>
        </p:txBody>
      </p:sp>
    </p:spTree>
    <p:extLst>
      <p:ext uri="{BB962C8B-B14F-4D97-AF65-F5344CB8AC3E}">
        <p14:creationId xmlns:p14="http://schemas.microsoft.com/office/powerpoint/2010/main" val="2473024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F83A-7A6D-4A26-97CA-31E929720002}"/>
              </a:ext>
            </a:extLst>
          </p:cNvPr>
          <p:cNvSpPr>
            <a:spLocks noGrp="1"/>
          </p:cNvSpPr>
          <p:nvPr>
            <p:ph type="title"/>
          </p:nvPr>
        </p:nvSpPr>
        <p:spPr>
          <a:xfrm>
            <a:off x="838200" y="365126"/>
            <a:ext cx="10515600" cy="763878"/>
          </a:xfrm>
        </p:spPr>
        <p:txBody>
          <a:bodyPr/>
          <a:lstStyle/>
          <a:p>
            <a:r>
              <a:rPr lang="en-US" dirty="0"/>
              <a:t>Results</a:t>
            </a:r>
          </a:p>
        </p:txBody>
      </p:sp>
      <p:sp>
        <p:nvSpPr>
          <p:cNvPr id="3" name="Slide Number Placeholder 2">
            <a:extLst>
              <a:ext uri="{FF2B5EF4-FFF2-40B4-BE49-F238E27FC236}">
                <a16:creationId xmlns:a16="http://schemas.microsoft.com/office/drawing/2014/main" id="{FF24E206-0B5C-486D-97FE-7B76E8EEEB9E}"/>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25</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2BA7F440-E501-4C90-9ADA-EC9E967F3C4F}"/>
              </a:ext>
            </a:extLst>
          </p:cNvPr>
          <p:cNvSpPr>
            <a:spLocks noGrp="1"/>
          </p:cNvSpPr>
          <p:nvPr>
            <p:ph type="body" idx="1"/>
          </p:nvPr>
        </p:nvSpPr>
        <p:spPr>
          <a:xfrm>
            <a:off x="838200" y="1623528"/>
            <a:ext cx="10536115" cy="4627804"/>
          </a:xfrm>
        </p:spPr>
        <p:txBody>
          <a:bodyPr/>
          <a:lstStyle/>
          <a:p>
            <a:r>
              <a:rPr lang="en-US" sz="2400" dirty="0"/>
              <a:t>In this section  we will compare the performance of our open source library with commercial libraries available in the market.</a:t>
            </a:r>
          </a:p>
          <a:p>
            <a:r>
              <a:rPr lang="en-US" sz="2400" dirty="0"/>
              <a:t>We will Integrate our GEMM Kernels in Darknet Framework and observe the time taken by those kernels across several layers.</a:t>
            </a:r>
          </a:p>
          <a:p>
            <a:r>
              <a:rPr lang="en-US" sz="2400" dirty="0"/>
              <a:t>We will also be reporting the IPC of our kernels across several layers.</a:t>
            </a:r>
          </a:p>
          <a:p>
            <a:r>
              <a:rPr lang="en-US" sz="2400" dirty="0"/>
              <a:t>Lastly, will compare the performance of our Yolo Net on actual Hardware and the simulator.</a:t>
            </a:r>
          </a:p>
          <a:p>
            <a:pPr marL="203200" indent="0">
              <a:buNone/>
            </a:pPr>
            <a:endParaRPr lang="en-US" sz="2400" dirty="0"/>
          </a:p>
        </p:txBody>
      </p:sp>
    </p:spTree>
    <p:extLst>
      <p:ext uri="{BB962C8B-B14F-4D97-AF65-F5344CB8AC3E}">
        <p14:creationId xmlns:p14="http://schemas.microsoft.com/office/powerpoint/2010/main" val="2980078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EE83-F411-4417-8E1D-D5EA2A1B6869}"/>
              </a:ext>
            </a:extLst>
          </p:cNvPr>
          <p:cNvSpPr>
            <a:spLocks noGrp="1"/>
          </p:cNvSpPr>
          <p:nvPr>
            <p:ph type="title"/>
          </p:nvPr>
        </p:nvSpPr>
        <p:spPr>
          <a:xfrm>
            <a:off x="838200" y="365125"/>
            <a:ext cx="10515600" cy="969153"/>
          </a:xfrm>
        </p:spPr>
        <p:txBody>
          <a:bodyPr/>
          <a:lstStyle/>
          <a:p>
            <a:r>
              <a:rPr lang="en-US" dirty="0"/>
              <a:t>Comparison of GEMM libraries</a:t>
            </a:r>
          </a:p>
        </p:txBody>
      </p:sp>
      <p:sp>
        <p:nvSpPr>
          <p:cNvPr id="3" name="Slide Number Placeholder 2">
            <a:extLst>
              <a:ext uri="{FF2B5EF4-FFF2-40B4-BE49-F238E27FC236}">
                <a16:creationId xmlns:a16="http://schemas.microsoft.com/office/drawing/2014/main" id="{8687361E-0588-46B8-9F92-5D6952AFC70D}"/>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26</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6A555776-485F-4815-A018-E9BD04CAA2E1}"/>
              </a:ext>
            </a:extLst>
          </p:cNvPr>
          <p:cNvSpPr>
            <a:spLocks noGrp="1"/>
          </p:cNvSpPr>
          <p:nvPr>
            <p:ph type="body" idx="1"/>
          </p:nvPr>
        </p:nvSpPr>
        <p:spPr>
          <a:xfrm>
            <a:off x="838200" y="1623528"/>
            <a:ext cx="10536115" cy="4627804"/>
          </a:xfrm>
        </p:spPr>
        <p:txBody>
          <a:bodyPr/>
          <a:lstStyle/>
          <a:p>
            <a:endParaRPr lang="en-US" dirty="0"/>
          </a:p>
        </p:txBody>
      </p:sp>
      <p:pic>
        <p:nvPicPr>
          <p:cNvPr id="5" name="Picture 4">
            <a:extLst>
              <a:ext uri="{FF2B5EF4-FFF2-40B4-BE49-F238E27FC236}">
                <a16:creationId xmlns:a16="http://schemas.microsoft.com/office/drawing/2014/main" id="{DB47BB29-B69A-4CFC-BE1E-DD84C50F11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8444" y="1623528"/>
            <a:ext cx="5936265" cy="4450715"/>
          </a:xfrm>
          <a:prstGeom prst="rect">
            <a:avLst/>
          </a:prstGeom>
          <a:noFill/>
        </p:spPr>
      </p:pic>
    </p:spTree>
    <p:extLst>
      <p:ext uri="{BB962C8B-B14F-4D97-AF65-F5344CB8AC3E}">
        <p14:creationId xmlns:p14="http://schemas.microsoft.com/office/powerpoint/2010/main" val="4248086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ED01-7CF4-4771-8D98-186386853EC9}"/>
              </a:ext>
            </a:extLst>
          </p:cNvPr>
          <p:cNvSpPr>
            <a:spLocks noGrp="1"/>
          </p:cNvSpPr>
          <p:nvPr>
            <p:ph type="title"/>
          </p:nvPr>
        </p:nvSpPr>
        <p:spPr>
          <a:xfrm>
            <a:off x="838200" y="365126"/>
            <a:ext cx="10515600" cy="1109112"/>
          </a:xfrm>
        </p:spPr>
        <p:txBody>
          <a:bodyPr/>
          <a:lstStyle/>
          <a:p>
            <a:r>
              <a:rPr lang="en-US" dirty="0"/>
              <a:t>Execution over multiple Yolo Net Layers on TX1</a:t>
            </a:r>
          </a:p>
        </p:txBody>
      </p:sp>
      <p:sp>
        <p:nvSpPr>
          <p:cNvPr id="3" name="Slide Number Placeholder 2">
            <a:extLst>
              <a:ext uri="{FF2B5EF4-FFF2-40B4-BE49-F238E27FC236}">
                <a16:creationId xmlns:a16="http://schemas.microsoft.com/office/drawing/2014/main" id="{ADE35BB0-CEBB-4446-8456-7BEE868AF114}"/>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27</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853D3663-B8FF-43FB-89C0-81692AF3E7B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329B367-44A8-4C18-A570-7F19E134D3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2865" y="1957021"/>
            <a:ext cx="6529070" cy="3755390"/>
          </a:xfrm>
          <a:prstGeom prst="rect">
            <a:avLst/>
          </a:prstGeom>
          <a:noFill/>
        </p:spPr>
      </p:pic>
    </p:spTree>
    <p:extLst>
      <p:ext uri="{BB962C8B-B14F-4D97-AF65-F5344CB8AC3E}">
        <p14:creationId xmlns:p14="http://schemas.microsoft.com/office/powerpoint/2010/main" val="42745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7104-690B-4D3D-8A39-B99E89031967}"/>
              </a:ext>
            </a:extLst>
          </p:cNvPr>
          <p:cNvSpPr>
            <a:spLocks noGrp="1"/>
          </p:cNvSpPr>
          <p:nvPr>
            <p:ph type="title"/>
          </p:nvPr>
        </p:nvSpPr>
        <p:spPr>
          <a:xfrm>
            <a:off x="838200" y="365125"/>
            <a:ext cx="10515600" cy="1265115"/>
          </a:xfrm>
        </p:spPr>
        <p:txBody>
          <a:bodyPr/>
          <a:lstStyle/>
          <a:p>
            <a:r>
              <a:rPr lang="en-US" dirty="0"/>
              <a:t>Execution over multiple Yolo Net Layers on TX2</a:t>
            </a:r>
          </a:p>
        </p:txBody>
      </p:sp>
      <p:sp>
        <p:nvSpPr>
          <p:cNvPr id="3" name="Slide Number Placeholder 2">
            <a:extLst>
              <a:ext uri="{FF2B5EF4-FFF2-40B4-BE49-F238E27FC236}">
                <a16:creationId xmlns:a16="http://schemas.microsoft.com/office/drawing/2014/main" id="{314506B9-0606-41A1-9DBF-C39146B9264B}"/>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28</a:t>
            </a:fld>
            <a:endParaRPr lang="en-US" sz="1200" b="0" i="0" u="none" strike="noStrike" cap="none">
              <a:solidFill>
                <a:srgbClr val="00722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A4E90FFF-A52B-4946-910B-5D915795BEE9}"/>
              </a:ext>
            </a:extLst>
          </p:cNvPr>
          <p:cNvPicPr>
            <a:picLocks noChangeAspect="1"/>
          </p:cNvPicPr>
          <p:nvPr/>
        </p:nvPicPr>
        <p:blipFill>
          <a:blip r:embed="rId2"/>
          <a:stretch>
            <a:fillRect/>
          </a:stretch>
        </p:blipFill>
        <p:spPr>
          <a:xfrm>
            <a:off x="3288331" y="2451954"/>
            <a:ext cx="5322269" cy="3017782"/>
          </a:xfrm>
          <a:prstGeom prst="rect">
            <a:avLst/>
          </a:prstGeom>
        </p:spPr>
      </p:pic>
      <p:sp>
        <p:nvSpPr>
          <p:cNvPr id="4" name="Text Placeholder 3">
            <a:extLst>
              <a:ext uri="{FF2B5EF4-FFF2-40B4-BE49-F238E27FC236}">
                <a16:creationId xmlns:a16="http://schemas.microsoft.com/office/drawing/2014/main" id="{08ECB641-5759-4B39-9CE6-687B44762D8C}"/>
              </a:ext>
            </a:extLst>
          </p:cNvPr>
          <p:cNvSpPr>
            <a:spLocks noGrp="1"/>
          </p:cNvSpPr>
          <p:nvPr>
            <p:ph type="body" idx="1"/>
          </p:nvPr>
        </p:nvSpPr>
        <p:spPr>
          <a:xfrm>
            <a:off x="838200" y="1995365"/>
            <a:ext cx="10536115" cy="4360985"/>
          </a:xfrm>
        </p:spPr>
        <p:txBody>
          <a:bodyPr/>
          <a:lstStyle/>
          <a:p>
            <a:endParaRPr lang="en-US" dirty="0"/>
          </a:p>
        </p:txBody>
      </p:sp>
    </p:spTree>
    <p:extLst>
      <p:ext uri="{BB962C8B-B14F-4D97-AF65-F5344CB8AC3E}">
        <p14:creationId xmlns:p14="http://schemas.microsoft.com/office/powerpoint/2010/main" val="116673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EDB5-8096-453F-B5D0-5DFCC1FF7466}"/>
              </a:ext>
            </a:extLst>
          </p:cNvPr>
          <p:cNvSpPr>
            <a:spLocks noGrp="1"/>
          </p:cNvSpPr>
          <p:nvPr>
            <p:ph type="title"/>
          </p:nvPr>
        </p:nvSpPr>
        <p:spPr>
          <a:xfrm>
            <a:off x="838200" y="365126"/>
            <a:ext cx="10515600" cy="1081120"/>
          </a:xfrm>
        </p:spPr>
        <p:txBody>
          <a:bodyPr/>
          <a:lstStyle/>
          <a:p>
            <a:r>
              <a:rPr lang="en-US" dirty="0"/>
              <a:t>IPC over multiple Yolo Net Layers on TX1</a:t>
            </a:r>
          </a:p>
        </p:txBody>
      </p:sp>
      <p:sp>
        <p:nvSpPr>
          <p:cNvPr id="3" name="Slide Number Placeholder 2">
            <a:extLst>
              <a:ext uri="{FF2B5EF4-FFF2-40B4-BE49-F238E27FC236}">
                <a16:creationId xmlns:a16="http://schemas.microsoft.com/office/drawing/2014/main" id="{020EB067-A0DC-4400-8F86-847C31BA0C53}"/>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29</a:t>
            </a:fld>
            <a:endParaRPr lang="en-US" sz="1200" b="0" i="0" u="none" strike="noStrike" cap="none">
              <a:solidFill>
                <a:srgbClr val="00722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CDF15D35-4309-4425-847D-1F0963BF9C5F}"/>
              </a:ext>
            </a:extLst>
          </p:cNvPr>
          <p:cNvPicPr>
            <a:picLocks noChangeAspect="1"/>
          </p:cNvPicPr>
          <p:nvPr/>
        </p:nvPicPr>
        <p:blipFill>
          <a:blip r:embed="rId2"/>
          <a:stretch>
            <a:fillRect/>
          </a:stretch>
        </p:blipFill>
        <p:spPr>
          <a:xfrm>
            <a:off x="3447058" y="2038840"/>
            <a:ext cx="5466358" cy="3484882"/>
          </a:xfrm>
          <a:prstGeom prst="rect">
            <a:avLst/>
          </a:prstGeom>
        </p:spPr>
      </p:pic>
      <p:sp>
        <p:nvSpPr>
          <p:cNvPr id="4" name="Text Placeholder 3">
            <a:extLst>
              <a:ext uri="{FF2B5EF4-FFF2-40B4-BE49-F238E27FC236}">
                <a16:creationId xmlns:a16="http://schemas.microsoft.com/office/drawing/2014/main" id="{3865BDF2-0EA2-4D32-B32D-ADF53E61F9CC}"/>
              </a:ext>
            </a:extLst>
          </p:cNvPr>
          <p:cNvSpPr>
            <a:spLocks noGrp="1"/>
          </p:cNvSpPr>
          <p:nvPr>
            <p:ph type="body" idx="1"/>
          </p:nvPr>
        </p:nvSpPr>
        <p:spPr>
          <a:xfrm>
            <a:off x="838200" y="1856792"/>
            <a:ext cx="10536115" cy="4394539"/>
          </a:xfrm>
        </p:spPr>
        <p:txBody>
          <a:bodyPr/>
          <a:lstStyle/>
          <a:p>
            <a:endParaRPr lang="en-US" dirty="0"/>
          </a:p>
        </p:txBody>
      </p:sp>
    </p:spTree>
    <p:extLst>
      <p:ext uri="{BB962C8B-B14F-4D97-AF65-F5344CB8AC3E}">
        <p14:creationId xmlns:p14="http://schemas.microsoft.com/office/powerpoint/2010/main" val="173444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3603-B64C-402D-AB96-F4BDB9B43F2D}"/>
              </a:ext>
            </a:extLst>
          </p:cNvPr>
          <p:cNvSpPr>
            <a:spLocks noGrp="1"/>
          </p:cNvSpPr>
          <p:nvPr>
            <p:ph type="title"/>
          </p:nvPr>
        </p:nvSpPr>
        <p:spPr>
          <a:xfrm>
            <a:off x="838200" y="365125"/>
            <a:ext cx="10515600" cy="1090451"/>
          </a:xfrm>
        </p:spPr>
        <p:txBody>
          <a:bodyPr/>
          <a:lstStyle/>
          <a:p>
            <a:r>
              <a:rPr lang="en-US" dirty="0"/>
              <a:t>Motivation</a:t>
            </a:r>
          </a:p>
        </p:txBody>
      </p:sp>
      <p:sp>
        <p:nvSpPr>
          <p:cNvPr id="3" name="Slide Number Placeholder 2">
            <a:extLst>
              <a:ext uri="{FF2B5EF4-FFF2-40B4-BE49-F238E27FC236}">
                <a16:creationId xmlns:a16="http://schemas.microsoft.com/office/drawing/2014/main" id="{57DB2F9B-9235-47A9-B35B-4C4F6C707749}"/>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47988FAB-479B-42F7-9B80-5C6ED925E0EA}"/>
              </a:ext>
            </a:extLst>
          </p:cNvPr>
          <p:cNvSpPr>
            <a:spLocks noGrp="1"/>
          </p:cNvSpPr>
          <p:nvPr>
            <p:ph type="body" idx="1"/>
          </p:nvPr>
        </p:nvSpPr>
        <p:spPr/>
        <p:txBody>
          <a:bodyPr/>
          <a:lstStyle/>
          <a:p>
            <a:pPr marL="717550" indent="-514350">
              <a:buFont typeface="+mj-lt"/>
              <a:buAutoNum type="arabicPeriod"/>
            </a:pPr>
            <a:r>
              <a:rPr lang="en-US" sz="2800" dirty="0"/>
              <a:t>Deep learning promises human-like understanding of the physical environment opening path for Autonomous control and Monitoring across a diverse set of applications.</a:t>
            </a:r>
          </a:p>
          <a:p>
            <a:endParaRPr lang="en-US" sz="2800" dirty="0"/>
          </a:p>
          <a:p>
            <a:endParaRPr lang="en-US" dirty="0"/>
          </a:p>
        </p:txBody>
      </p:sp>
      <p:pic>
        <p:nvPicPr>
          <p:cNvPr id="6" name="Picture 5">
            <a:extLst>
              <a:ext uri="{FF2B5EF4-FFF2-40B4-BE49-F238E27FC236}">
                <a16:creationId xmlns:a16="http://schemas.microsoft.com/office/drawing/2014/main" id="{B1F00F00-5A4C-41FF-BAF5-3430AACBA52A}"/>
              </a:ext>
            </a:extLst>
          </p:cNvPr>
          <p:cNvPicPr>
            <a:picLocks noChangeAspect="1"/>
          </p:cNvPicPr>
          <p:nvPr/>
        </p:nvPicPr>
        <p:blipFill>
          <a:blip r:embed="rId2"/>
          <a:stretch>
            <a:fillRect/>
          </a:stretch>
        </p:blipFill>
        <p:spPr>
          <a:xfrm>
            <a:off x="2640564" y="3293706"/>
            <a:ext cx="6885992" cy="3115877"/>
          </a:xfrm>
          <a:prstGeom prst="rect">
            <a:avLst/>
          </a:prstGeom>
        </p:spPr>
      </p:pic>
    </p:spTree>
    <p:extLst>
      <p:ext uri="{BB962C8B-B14F-4D97-AF65-F5344CB8AC3E}">
        <p14:creationId xmlns:p14="http://schemas.microsoft.com/office/powerpoint/2010/main" val="3415455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2041-AA3E-479F-99C4-36C23ACFB9A2}"/>
              </a:ext>
            </a:extLst>
          </p:cNvPr>
          <p:cNvSpPr>
            <a:spLocks noGrp="1"/>
          </p:cNvSpPr>
          <p:nvPr>
            <p:ph type="title"/>
          </p:nvPr>
        </p:nvSpPr>
        <p:spPr>
          <a:xfrm>
            <a:off x="838200" y="365125"/>
            <a:ext cx="10515600" cy="941161"/>
          </a:xfrm>
        </p:spPr>
        <p:txBody>
          <a:bodyPr/>
          <a:lstStyle/>
          <a:p>
            <a:r>
              <a:rPr lang="en-US" dirty="0"/>
              <a:t>IPC over multiple Yolo Net Layers on TX2</a:t>
            </a:r>
          </a:p>
        </p:txBody>
      </p:sp>
      <p:sp>
        <p:nvSpPr>
          <p:cNvPr id="3" name="Slide Number Placeholder 2">
            <a:extLst>
              <a:ext uri="{FF2B5EF4-FFF2-40B4-BE49-F238E27FC236}">
                <a16:creationId xmlns:a16="http://schemas.microsoft.com/office/drawing/2014/main" id="{44C74392-7F21-4AA0-B81F-D31F7ECCF9AE}"/>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30</a:t>
            </a:fld>
            <a:endParaRPr lang="en-US" sz="1200" b="0" i="0" u="none" strike="noStrike" cap="none">
              <a:solidFill>
                <a:srgbClr val="007229"/>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700A3A51-B44B-4B1E-9EBD-82296742398F}"/>
              </a:ext>
            </a:extLst>
          </p:cNvPr>
          <p:cNvPicPr>
            <a:picLocks noChangeAspect="1"/>
          </p:cNvPicPr>
          <p:nvPr/>
        </p:nvPicPr>
        <p:blipFill>
          <a:blip r:embed="rId2"/>
          <a:stretch>
            <a:fillRect/>
          </a:stretch>
        </p:blipFill>
        <p:spPr>
          <a:xfrm>
            <a:off x="2659380" y="1842934"/>
            <a:ext cx="6444031" cy="3993226"/>
          </a:xfrm>
          <a:prstGeom prst="rect">
            <a:avLst/>
          </a:prstGeom>
        </p:spPr>
      </p:pic>
      <p:sp>
        <p:nvSpPr>
          <p:cNvPr id="4" name="Text Placeholder 3">
            <a:extLst>
              <a:ext uri="{FF2B5EF4-FFF2-40B4-BE49-F238E27FC236}">
                <a16:creationId xmlns:a16="http://schemas.microsoft.com/office/drawing/2014/main" id="{0FFA17DE-D031-4614-9E4F-8A582BFBC0A5}"/>
              </a:ext>
            </a:extLst>
          </p:cNvPr>
          <p:cNvSpPr>
            <a:spLocks noGrp="1"/>
          </p:cNvSpPr>
          <p:nvPr>
            <p:ph type="body" idx="1"/>
          </p:nvPr>
        </p:nvSpPr>
        <p:spPr>
          <a:xfrm>
            <a:off x="838200" y="1623528"/>
            <a:ext cx="10536115" cy="4627804"/>
          </a:xfrm>
        </p:spPr>
        <p:txBody>
          <a:bodyPr/>
          <a:lstStyle/>
          <a:p>
            <a:endParaRPr lang="en-US" dirty="0"/>
          </a:p>
        </p:txBody>
      </p:sp>
    </p:spTree>
    <p:extLst>
      <p:ext uri="{BB962C8B-B14F-4D97-AF65-F5344CB8AC3E}">
        <p14:creationId xmlns:p14="http://schemas.microsoft.com/office/powerpoint/2010/main" val="227965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3A22-ADB0-4AF5-BC08-7CB7820398D1}"/>
              </a:ext>
            </a:extLst>
          </p:cNvPr>
          <p:cNvSpPr>
            <a:spLocks noGrp="1"/>
          </p:cNvSpPr>
          <p:nvPr>
            <p:ph type="title"/>
          </p:nvPr>
        </p:nvSpPr>
        <p:spPr>
          <a:xfrm>
            <a:off x="838200" y="365125"/>
            <a:ext cx="10515600" cy="1330325"/>
          </a:xfrm>
        </p:spPr>
        <p:txBody>
          <a:bodyPr/>
          <a:lstStyle/>
          <a:p>
            <a:r>
              <a:rPr lang="en-US" dirty="0"/>
              <a:t>IPC Correlation between Hardware and Simulator for TX1</a:t>
            </a:r>
          </a:p>
        </p:txBody>
      </p:sp>
      <p:sp>
        <p:nvSpPr>
          <p:cNvPr id="3" name="Slide Number Placeholder 2">
            <a:extLst>
              <a:ext uri="{FF2B5EF4-FFF2-40B4-BE49-F238E27FC236}">
                <a16:creationId xmlns:a16="http://schemas.microsoft.com/office/drawing/2014/main" id="{D6F5EF54-84A3-43F2-9D43-2B0F710B4853}"/>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31</a:t>
            </a:fld>
            <a:endParaRPr lang="en-US" sz="1200" b="0" i="0" u="none" strike="noStrike" cap="none">
              <a:solidFill>
                <a:srgbClr val="00722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8A59582B-D4FB-4660-AAD6-B6B83AC9440C}"/>
              </a:ext>
            </a:extLst>
          </p:cNvPr>
          <p:cNvPicPr>
            <a:picLocks noChangeAspect="1"/>
          </p:cNvPicPr>
          <p:nvPr/>
        </p:nvPicPr>
        <p:blipFill>
          <a:blip r:embed="rId2"/>
          <a:stretch>
            <a:fillRect/>
          </a:stretch>
        </p:blipFill>
        <p:spPr>
          <a:xfrm>
            <a:off x="2797437" y="2318086"/>
            <a:ext cx="5813163" cy="3505504"/>
          </a:xfrm>
          <a:prstGeom prst="rect">
            <a:avLst/>
          </a:prstGeom>
        </p:spPr>
      </p:pic>
      <p:sp>
        <p:nvSpPr>
          <p:cNvPr id="4" name="Text Placeholder 3">
            <a:extLst>
              <a:ext uri="{FF2B5EF4-FFF2-40B4-BE49-F238E27FC236}">
                <a16:creationId xmlns:a16="http://schemas.microsoft.com/office/drawing/2014/main" id="{1D9F0A94-2077-4E23-857C-DB2F54B1C4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7436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89A-915F-44C0-8ADF-6163426D3EBB}"/>
              </a:ext>
            </a:extLst>
          </p:cNvPr>
          <p:cNvSpPr>
            <a:spLocks noGrp="1"/>
          </p:cNvSpPr>
          <p:nvPr>
            <p:ph type="title"/>
          </p:nvPr>
        </p:nvSpPr>
        <p:spPr>
          <a:xfrm>
            <a:off x="838200" y="365125"/>
            <a:ext cx="10515600" cy="1330325"/>
          </a:xfrm>
        </p:spPr>
        <p:txBody>
          <a:bodyPr/>
          <a:lstStyle/>
          <a:p>
            <a:r>
              <a:rPr lang="en-US" dirty="0"/>
              <a:t>IPC Correlation between Hardware and Simulator for TX2</a:t>
            </a:r>
          </a:p>
        </p:txBody>
      </p:sp>
      <p:sp>
        <p:nvSpPr>
          <p:cNvPr id="3" name="Slide Number Placeholder 2">
            <a:extLst>
              <a:ext uri="{FF2B5EF4-FFF2-40B4-BE49-F238E27FC236}">
                <a16:creationId xmlns:a16="http://schemas.microsoft.com/office/drawing/2014/main" id="{BC1EAC09-7F26-4E95-BA7E-72CB5C901D7F}"/>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32</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CB3A9353-0412-4C8D-96D1-948FC7D552D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3D63354-7530-45B0-B5A4-991652823E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5134" y="2235688"/>
            <a:ext cx="5701665" cy="3670300"/>
          </a:xfrm>
          <a:prstGeom prst="rect">
            <a:avLst/>
          </a:prstGeom>
          <a:noFill/>
        </p:spPr>
      </p:pic>
    </p:spTree>
    <p:extLst>
      <p:ext uri="{BB962C8B-B14F-4D97-AF65-F5344CB8AC3E}">
        <p14:creationId xmlns:p14="http://schemas.microsoft.com/office/powerpoint/2010/main" val="4080183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25DC-F6CE-4624-BB07-D6C90E9371E7}"/>
              </a:ext>
            </a:extLst>
          </p:cNvPr>
          <p:cNvSpPr>
            <a:spLocks noGrp="1"/>
          </p:cNvSpPr>
          <p:nvPr>
            <p:ph type="title"/>
          </p:nvPr>
        </p:nvSpPr>
        <p:spPr>
          <a:xfrm>
            <a:off x="838200" y="365125"/>
            <a:ext cx="10515600" cy="1071789"/>
          </a:xfrm>
        </p:spPr>
        <p:txBody>
          <a:bodyPr/>
          <a:lstStyle/>
          <a:p>
            <a:r>
              <a:rPr lang="en-US" dirty="0"/>
              <a:t>Conclusion</a:t>
            </a:r>
          </a:p>
        </p:txBody>
      </p:sp>
      <p:sp>
        <p:nvSpPr>
          <p:cNvPr id="3" name="Slide Number Placeholder 2">
            <a:extLst>
              <a:ext uri="{FF2B5EF4-FFF2-40B4-BE49-F238E27FC236}">
                <a16:creationId xmlns:a16="http://schemas.microsoft.com/office/drawing/2014/main" id="{CAAADAAF-6E29-4912-9603-14A697618F90}"/>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33</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85D04B2E-C51D-47B8-A75F-A371F331E9D2}"/>
              </a:ext>
            </a:extLst>
          </p:cNvPr>
          <p:cNvSpPr>
            <a:spLocks noGrp="1"/>
          </p:cNvSpPr>
          <p:nvPr>
            <p:ph type="body" idx="1"/>
          </p:nvPr>
        </p:nvSpPr>
        <p:spPr>
          <a:xfrm>
            <a:off x="838200" y="1828800"/>
            <a:ext cx="10536115" cy="4422531"/>
          </a:xfrm>
        </p:spPr>
        <p:txBody>
          <a:bodyPr/>
          <a:lstStyle/>
          <a:p>
            <a:r>
              <a:rPr lang="en-US" sz="2800" dirty="0"/>
              <a:t>We were able to enable the Architecture Exploration for Embedded GPUs on GPU Simulators for Deep Learning Inference.</a:t>
            </a:r>
          </a:p>
          <a:p>
            <a:r>
              <a:rPr lang="en-US" sz="2800" dirty="0"/>
              <a:t>Our most optimized GEMM kernel was slower than the Nvidia’s </a:t>
            </a:r>
            <a:r>
              <a:rPr lang="en-US" sz="2800" dirty="0" err="1"/>
              <a:t>cuBLAS</a:t>
            </a:r>
            <a:r>
              <a:rPr lang="en-US" sz="2800" dirty="0"/>
              <a:t> GEMM but was comparable to </a:t>
            </a:r>
            <a:r>
              <a:rPr lang="en-US" sz="2800" dirty="0" err="1"/>
              <a:t>Clblast</a:t>
            </a:r>
            <a:r>
              <a:rPr lang="en-US" sz="2800" dirty="0"/>
              <a:t>.</a:t>
            </a:r>
          </a:p>
          <a:p>
            <a:r>
              <a:rPr lang="en-US" sz="2800" dirty="0"/>
              <a:t>The results obtained from the simulator were within (10-15%) of the actual hardware values.  </a:t>
            </a:r>
          </a:p>
          <a:p>
            <a:r>
              <a:rPr lang="en-US" sz="2800" dirty="0"/>
              <a:t>This suggests out Architecture Modelling of Embedded GPUs was somewhat precise.</a:t>
            </a:r>
          </a:p>
        </p:txBody>
      </p:sp>
    </p:spTree>
    <p:extLst>
      <p:ext uri="{BB962C8B-B14F-4D97-AF65-F5344CB8AC3E}">
        <p14:creationId xmlns:p14="http://schemas.microsoft.com/office/powerpoint/2010/main" val="3382539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9E22-10F4-439A-8FE0-18D43975E46B}"/>
              </a:ext>
            </a:extLst>
          </p:cNvPr>
          <p:cNvSpPr>
            <a:spLocks noGrp="1"/>
          </p:cNvSpPr>
          <p:nvPr>
            <p:ph type="title"/>
          </p:nvPr>
        </p:nvSpPr>
        <p:spPr>
          <a:xfrm>
            <a:off x="838200" y="365125"/>
            <a:ext cx="10515600" cy="1127773"/>
          </a:xfrm>
        </p:spPr>
        <p:txBody>
          <a:bodyPr/>
          <a:lstStyle/>
          <a:p>
            <a:r>
              <a:rPr lang="en-US" dirty="0"/>
              <a:t>Future Work</a:t>
            </a:r>
          </a:p>
        </p:txBody>
      </p:sp>
      <p:sp>
        <p:nvSpPr>
          <p:cNvPr id="3" name="Slide Number Placeholder 2">
            <a:extLst>
              <a:ext uri="{FF2B5EF4-FFF2-40B4-BE49-F238E27FC236}">
                <a16:creationId xmlns:a16="http://schemas.microsoft.com/office/drawing/2014/main" id="{5AE2500A-2A6A-491E-B2C3-54F13E5E7F5E}"/>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34</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68B21A1D-A4F2-40EE-8D49-EF89717A11C4}"/>
              </a:ext>
            </a:extLst>
          </p:cNvPr>
          <p:cNvSpPr>
            <a:spLocks noGrp="1"/>
          </p:cNvSpPr>
          <p:nvPr>
            <p:ph type="body" idx="1"/>
          </p:nvPr>
        </p:nvSpPr>
        <p:spPr/>
        <p:txBody>
          <a:bodyPr/>
          <a:lstStyle/>
          <a:p>
            <a:r>
              <a:rPr lang="en-US" sz="2800" dirty="0"/>
              <a:t>For future we can always work on the Open source GEMM kernel and optimize it for performance.</a:t>
            </a:r>
          </a:p>
          <a:p>
            <a:r>
              <a:rPr lang="en-US" sz="2800" dirty="0"/>
              <a:t>The Architecture Modeling of Embedded GPUs can be made better by recording the various Instruction better and also scaling the pipeline better for including more cores.</a:t>
            </a:r>
          </a:p>
          <a:p>
            <a:r>
              <a:rPr lang="en-US" sz="2800" dirty="0" err="1"/>
              <a:t>Gpu</a:t>
            </a:r>
            <a:r>
              <a:rPr lang="en-US" sz="2800" dirty="0"/>
              <a:t> sim support for latest GPU Architectures like Volta with special dedicated hardware for deep learning(Tensor Cores). </a:t>
            </a:r>
          </a:p>
        </p:txBody>
      </p:sp>
    </p:spTree>
    <p:extLst>
      <p:ext uri="{BB962C8B-B14F-4D97-AF65-F5344CB8AC3E}">
        <p14:creationId xmlns:p14="http://schemas.microsoft.com/office/powerpoint/2010/main" val="3425974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20C4-AA58-4F68-8116-2DB601B53525}"/>
              </a:ext>
            </a:extLst>
          </p:cNvPr>
          <p:cNvSpPr>
            <a:spLocks noGrp="1"/>
          </p:cNvSpPr>
          <p:nvPr>
            <p:ph type="title"/>
          </p:nvPr>
        </p:nvSpPr>
        <p:spPr>
          <a:xfrm>
            <a:off x="838200" y="365125"/>
            <a:ext cx="10515600" cy="969153"/>
          </a:xfrm>
        </p:spPr>
        <p:txBody>
          <a:bodyPr/>
          <a:lstStyle/>
          <a:p>
            <a:r>
              <a:rPr lang="en-US" dirty="0"/>
              <a:t>Acknowledgements</a:t>
            </a:r>
          </a:p>
        </p:txBody>
      </p:sp>
      <p:sp>
        <p:nvSpPr>
          <p:cNvPr id="3" name="Slide Number Placeholder 2">
            <a:extLst>
              <a:ext uri="{FF2B5EF4-FFF2-40B4-BE49-F238E27FC236}">
                <a16:creationId xmlns:a16="http://schemas.microsoft.com/office/drawing/2014/main" id="{EAA786F9-E3FE-4C4F-BBF4-3EFEB57A3E3C}"/>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35</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3EDFBFAC-6BA7-4804-9C12-DAEEE2CE7AE6}"/>
              </a:ext>
            </a:extLst>
          </p:cNvPr>
          <p:cNvSpPr>
            <a:spLocks noGrp="1"/>
          </p:cNvSpPr>
          <p:nvPr>
            <p:ph type="body" idx="1"/>
          </p:nvPr>
        </p:nvSpPr>
        <p:spPr>
          <a:xfrm>
            <a:off x="838200" y="1716834"/>
            <a:ext cx="10536115" cy="4534498"/>
          </a:xfrm>
        </p:spPr>
        <p:txBody>
          <a:bodyPr/>
          <a:lstStyle/>
          <a:p>
            <a:pPr marL="717550" indent="-514350">
              <a:buFont typeface="+mj-lt"/>
              <a:buAutoNum type="arabicPeriod"/>
            </a:pPr>
            <a:r>
              <a:rPr lang="en-US" sz="2800" dirty="0"/>
              <a:t>I would like to thank </a:t>
            </a:r>
            <a:r>
              <a:rPr lang="en-US" sz="2800" dirty="0" err="1"/>
              <a:t>Dr.Tabkhi</a:t>
            </a:r>
            <a:r>
              <a:rPr lang="en-US" sz="2800" dirty="0"/>
              <a:t> for his immense help and guidance throughout my entire Research and College Career.</a:t>
            </a:r>
          </a:p>
          <a:p>
            <a:pPr marL="717550" indent="-514350">
              <a:buFont typeface="+mj-lt"/>
              <a:buAutoNum type="arabicPeriod"/>
            </a:pPr>
            <a:r>
              <a:rPr lang="en-US" sz="2800" dirty="0"/>
              <a:t>Special thanks to the committee members for making time to attend this presentation.</a:t>
            </a:r>
          </a:p>
          <a:p>
            <a:pPr marL="717550" indent="-514350">
              <a:buFont typeface="+mj-lt"/>
              <a:buAutoNum type="arabicPeriod"/>
            </a:pPr>
            <a:r>
              <a:rPr lang="en-US" sz="2800" dirty="0"/>
              <a:t>Shruthi, who displayed an interest in my research and helped me collect results.</a:t>
            </a:r>
          </a:p>
          <a:p>
            <a:pPr marL="717550" indent="-514350">
              <a:buFont typeface="+mj-lt"/>
              <a:buAutoNum type="arabicPeriod"/>
            </a:pPr>
            <a:r>
              <a:rPr lang="en-US" sz="2800" dirty="0" err="1"/>
              <a:t>TecSAR</a:t>
            </a:r>
            <a:r>
              <a:rPr lang="en-US" sz="2800" dirty="0"/>
              <a:t> members for constant encouragements.</a:t>
            </a:r>
          </a:p>
        </p:txBody>
      </p:sp>
    </p:spTree>
    <p:extLst>
      <p:ext uri="{BB962C8B-B14F-4D97-AF65-F5344CB8AC3E}">
        <p14:creationId xmlns:p14="http://schemas.microsoft.com/office/powerpoint/2010/main" val="1047354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D5A1-61A6-420C-BDED-895F5A094F3A}"/>
              </a:ext>
            </a:extLst>
          </p:cNvPr>
          <p:cNvSpPr>
            <a:spLocks noGrp="1"/>
          </p:cNvSpPr>
          <p:nvPr>
            <p:ph type="title"/>
          </p:nvPr>
        </p:nvSpPr>
        <p:spPr>
          <a:xfrm>
            <a:off x="838200" y="365126"/>
            <a:ext cx="10515600" cy="997144"/>
          </a:xfrm>
        </p:spPr>
        <p:txBody>
          <a:bodyPr/>
          <a:lstStyle/>
          <a:p>
            <a:r>
              <a:rPr lang="en-US" dirty="0"/>
              <a:t>References</a:t>
            </a:r>
          </a:p>
        </p:txBody>
      </p:sp>
      <p:sp>
        <p:nvSpPr>
          <p:cNvPr id="3" name="Slide Number Placeholder 2">
            <a:extLst>
              <a:ext uri="{FF2B5EF4-FFF2-40B4-BE49-F238E27FC236}">
                <a16:creationId xmlns:a16="http://schemas.microsoft.com/office/drawing/2014/main" id="{97C1E14A-46F2-4F0C-893D-3838DFABAE31}"/>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36</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862E2413-1689-4557-B068-CDA8525CE6E2}"/>
              </a:ext>
            </a:extLst>
          </p:cNvPr>
          <p:cNvSpPr>
            <a:spLocks noGrp="1"/>
          </p:cNvSpPr>
          <p:nvPr>
            <p:ph type="body" idx="1"/>
          </p:nvPr>
        </p:nvSpPr>
        <p:spPr>
          <a:xfrm>
            <a:off x="838200" y="1548882"/>
            <a:ext cx="10536115" cy="4702449"/>
          </a:xfrm>
        </p:spPr>
        <p:txBody>
          <a:bodyPr/>
          <a:lstStyle/>
          <a:p>
            <a:r>
              <a:rPr lang="en-US" sz="2000" dirty="0"/>
              <a:t>Y. </a:t>
            </a:r>
            <a:r>
              <a:rPr lang="en-US" sz="2000" dirty="0" err="1"/>
              <a:t>LeCun</a:t>
            </a:r>
            <a:r>
              <a:rPr lang="en-US" sz="2000" dirty="0"/>
              <a:t>, L. </a:t>
            </a:r>
            <a:r>
              <a:rPr lang="en-US" sz="2000" dirty="0" err="1"/>
              <a:t>Bottou</a:t>
            </a:r>
            <a:r>
              <a:rPr lang="en-US" sz="2000" dirty="0"/>
              <a:t>, Y. </a:t>
            </a:r>
            <a:r>
              <a:rPr lang="en-US" sz="2000" dirty="0" err="1"/>
              <a:t>Bengio</a:t>
            </a:r>
            <a:r>
              <a:rPr lang="en-US" sz="2000" dirty="0"/>
              <a:t>, and P. </a:t>
            </a:r>
            <a:r>
              <a:rPr lang="en-US" sz="2000" dirty="0" err="1"/>
              <a:t>Haner</a:t>
            </a:r>
            <a:r>
              <a:rPr lang="en-US" sz="2000" dirty="0"/>
              <a:t>, Gradient-based learning</a:t>
            </a:r>
          </a:p>
          <a:p>
            <a:pPr marL="203200" indent="0">
              <a:buNone/>
            </a:pPr>
            <a:r>
              <a:rPr lang="en-US" sz="2000" dirty="0"/>
              <a:t>applied to document recognition, Proceedings of the IEEE, vol. 86, no. 11,</a:t>
            </a:r>
          </a:p>
          <a:p>
            <a:pPr marL="203200" indent="0">
              <a:buNone/>
            </a:pPr>
            <a:r>
              <a:rPr lang="en-US" sz="2000" dirty="0"/>
              <a:t>pp. 22782324, 1998.</a:t>
            </a:r>
          </a:p>
          <a:p>
            <a:r>
              <a:rPr lang="en-US" sz="2000" dirty="0"/>
              <a:t>T. </a:t>
            </a:r>
            <a:r>
              <a:rPr lang="en-US" sz="2000" dirty="0" err="1"/>
              <a:t>Aaamodt</a:t>
            </a:r>
            <a:r>
              <a:rPr lang="en-US" sz="2000" dirty="0"/>
              <a:t> and A. </a:t>
            </a:r>
            <a:r>
              <a:rPr lang="en-US" sz="2000" dirty="0" err="1"/>
              <a:t>Boktor</a:t>
            </a:r>
            <a:r>
              <a:rPr lang="en-US" sz="2000" dirty="0"/>
              <a:t>, </a:t>
            </a:r>
            <a:r>
              <a:rPr lang="en-US" sz="2000" dirty="0" err="1"/>
              <a:t>Gpgpu</a:t>
            </a:r>
            <a:r>
              <a:rPr lang="en-US" sz="2000" dirty="0"/>
              <a:t>-sim 3. x: A performance simulator for manycore</a:t>
            </a:r>
          </a:p>
          <a:p>
            <a:pPr marL="203200" indent="0">
              <a:buNone/>
            </a:pPr>
            <a:r>
              <a:rPr lang="en-US" sz="2000" dirty="0"/>
              <a:t>accelerator research, in International Symposium on Computer Architecture</a:t>
            </a:r>
          </a:p>
          <a:p>
            <a:pPr marL="203200" indent="0">
              <a:buNone/>
            </a:pPr>
            <a:r>
              <a:rPr lang="en-US" sz="2000" dirty="0"/>
              <a:t>(ISCA), http://www. </a:t>
            </a:r>
            <a:r>
              <a:rPr lang="en-US" sz="2000" dirty="0" err="1"/>
              <a:t>gpgpu</a:t>
            </a:r>
            <a:r>
              <a:rPr lang="en-US" sz="2000" dirty="0"/>
              <a:t>-sim. org/isca2012-tutorial, 2012.</a:t>
            </a:r>
          </a:p>
          <a:p>
            <a:r>
              <a:rPr lang="en-US" sz="2000" dirty="0"/>
              <a:t>J. Redmon, Darknet: Open source neural networks in </a:t>
            </a:r>
            <a:r>
              <a:rPr lang="en-US" sz="2000" dirty="0" err="1"/>
              <a:t>c,http</a:t>
            </a:r>
            <a:r>
              <a:rPr lang="en-US" sz="2000" dirty="0"/>
              <a:t>://pjreddie.</a:t>
            </a:r>
          </a:p>
          <a:p>
            <a:pPr marL="203200" indent="0">
              <a:buNone/>
            </a:pPr>
            <a:r>
              <a:rPr lang="en-US" sz="2000" dirty="0"/>
              <a:t>com/darknet, vol. 2016, 201</a:t>
            </a:r>
          </a:p>
        </p:txBody>
      </p:sp>
    </p:spTree>
    <p:extLst>
      <p:ext uri="{BB962C8B-B14F-4D97-AF65-F5344CB8AC3E}">
        <p14:creationId xmlns:p14="http://schemas.microsoft.com/office/powerpoint/2010/main" val="411555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F8F6-7D68-45D7-AECB-DD1DFC084ABE}"/>
              </a:ext>
            </a:extLst>
          </p:cNvPr>
          <p:cNvSpPr>
            <a:spLocks noGrp="1"/>
          </p:cNvSpPr>
          <p:nvPr>
            <p:ph type="title"/>
          </p:nvPr>
        </p:nvSpPr>
        <p:spPr>
          <a:xfrm>
            <a:off x="838200" y="365125"/>
            <a:ext cx="10515600" cy="969153"/>
          </a:xfrm>
        </p:spPr>
        <p:txBody>
          <a:bodyPr/>
          <a:lstStyle/>
          <a:p>
            <a:r>
              <a:rPr lang="en-US" dirty="0"/>
              <a:t>Embedded GPUs</a:t>
            </a:r>
          </a:p>
        </p:txBody>
      </p:sp>
      <p:sp>
        <p:nvSpPr>
          <p:cNvPr id="3" name="Slide Number Placeholder 2">
            <a:extLst>
              <a:ext uri="{FF2B5EF4-FFF2-40B4-BE49-F238E27FC236}">
                <a16:creationId xmlns:a16="http://schemas.microsoft.com/office/drawing/2014/main" id="{7625B749-F34C-4D9D-871C-3FC66E5BFF16}"/>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4</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17C3F3DB-38DA-4265-8056-B6EA90EDC615}"/>
              </a:ext>
            </a:extLst>
          </p:cNvPr>
          <p:cNvSpPr>
            <a:spLocks noGrp="1"/>
          </p:cNvSpPr>
          <p:nvPr>
            <p:ph type="body" idx="1"/>
          </p:nvPr>
        </p:nvSpPr>
        <p:spPr>
          <a:xfrm>
            <a:off x="838200" y="1707502"/>
            <a:ext cx="10536115" cy="4543829"/>
          </a:xfrm>
        </p:spPr>
        <p:txBody>
          <a:bodyPr/>
          <a:lstStyle/>
          <a:p>
            <a:r>
              <a:rPr lang="en-US" sz="2800" dirty="0"/>
              <a:t>As opposed to the server class or gaming GPU, Embedded GPUs are low power, light weight portable </a:t>
            </a:r>
            <a:r>
              <a:rPr lang="en-US" sz="2800" dirty="0" err="1"/>
              <a:t>Gpus</a:t>
            </a:r>
            <a:r>
              <a:rPr lang="en-US" sz="2800" dirty="0"/>
              <a:t>. </a:t>
            </a:r>
          </a:p>
          <a:p>
            <a:endParaRPr lang="en-US" sz="2800" dirty="0"/>
          </a:p>
        </p:txBody>
      </p:sp>
      <p:pic>
        <p:nvPicPr>
          <p:cNvPr id="6" name="Picture 5">
            <a:extLst>
              <a:ext uri="{FF2B5EF4-FFF2-40B4-BE49-F238E27FC236}">
                <a16:creationId xmlns:a16="http://schemas.microsoft.com/office/drawing/2014/main" id="{5A2B332E-D810-4CE0-B2EB-B20B793A900C}"/>
              </a:ext>
            </a:extLst>
          </p:cNvPr>
          <p:cNvPicPr>
            <a:picLocks noChangeAspect="1"/>
          </p:cNvPicPr>
          <p:nvPr/>
        </p:nvPicPr>
        <p:blipFill>
          <a:blip r:embed="rId3"/>
          <a:stretch>
            <a:fillRect/>
          </a:stretch>
        </p:blipFill>
        <p:spPr>
          <a:xfrm>
            <a:off x="1324946" y="2636805"/>
            <a:ext cx="8957389" cy="3614526"/>
          </a:xfrm>
          <a:prstGeom prst="rect">
            <a:avLst/>
          </a:prstGeom>
        </p:spPr>
      </p:pic>
    </p:spTree>
    <p:extLst>
      <p:ext uri="{BB962C8B-B14F-4D97-AF65-F5344CB8AC3E}">
        <p14:creationId xmlns:p14="http://schemas.microsoft.com/office/powerpoint/2010/main" val="275928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A5A8-4EDC-4615-8A40-51ACE9C626E4}"/>
              </a:ext>
            </a:extLst>
          </p:cNvPr>
          <p:cNvSpPr>
            <a:spLocks noGrp="1"/>
          </p:cNvSpPr>
          <p:nvPr>
            <p:ph type="title"/>
          </p:nvPr>
        </p:nvSpPr>
        <p:spPr/>
        <p:txBody>
          <a:bodyPr/>
          <a:lstStyle/>
          <a:p>
            <a:r>
              <a:rPr lang="en-US" dirty="0"/>
              <a:t>Nvidia Volta</a:t>
            </a:r>
          </a:p>
        </p:txBody>
      </p:sp>
      <p:sp>
        <p:nvSpPr>
          <p:cNvPr id="9" name="Text Placeholder 8">
            <a:extLst>
              <a:ext uri="{FF2B5EF4-FFF2-40B4-BE49-F238E27FC236}">
                <a16:creationId xmlns:a16="http://schemas.microsoft.com/office/drawing/2014/main" id="{C4A165D9-EB28-4ACC-B6B0-D29E0311F203}"/>
              </a:ext>
            </a:extLst>
          </p:cNvPr>
          <p:cNvSpPr>
            <a:spLocks noGrp="1"/>
          </p:cNvSpPr>
          <p:nvPr>
            <p:ph type="body" idx="1"/>
          </p:nvPr>
        </p:nvSpPr>
        <p:spPr/>
        <p:txBody>
          <a:bodyPr/>
          <a:lstStyle/>
          <a:p>
            <a:r>
              <a:rPr lang="en-US" sz="1800" dirty="0"/>
              <a:t>As Embedded GPUs are low power and light weight devices they don’t have they don’t have the same number of cores or processing power as server GPU and hence they are not the ideal solution.</a:t>
            </a:r>
          </a:p>
          <a:p>
            <a:r>
              <a:rPr lang="en-US" sz="1800" dirty="0"/>
              <a:t> </a:t>
            </a:r>
          </a:p>
          <a:p>
            <a:endParaRPr lang="en-US" dirty="0"/>
          </a:p>
        </p:txBody>
      </p:sp>
      <p:sp>
        <p:nvSpPr>
          <p:cNvPr id="3" name="Slide Number Placeholder 2">
            <a:extLst>
              <a:ext uri="{FF2B5EF4-FFF2-40B4-BE49-F238E27FC236}">
                <a16:creationId xmlns:a16="http://schemas.microsoft.com/office/drawing/2014/main" id="{F7B66D02-3229-4661-86B4-55F72512551E}"/>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5</a:t>
            </a:fld>
            <a:endParaRPr lang="en-US" sz="1200" b="0" i="0" u="none" strike="noStrike" cap="none">
              <a:solidFill>
                <a:srgbClr val="007229"/>
              </a:solidFill>
              <a:latin typeface="Calibri"/>
              <a:ea typeface="Calibri"/>
              <a:cs typeface="Calibri"/>
              <a:sym typeface="Calibri"/>
            </a:endParaRPr>
          </a:p>
        </p:txBody>
      </p:sp>
      <p:pic>
        <p:nvPicPr>
          <p:cNvPr id="16" name="Picture Placeholder 15">
            <a:extLst>
              <a:ext uri="{FF2B5EF4-FFF2-40B4-BE49-F238E27FC236}">
                <a16:creationId xmlns:a16="http://schemas.microsoft.com/office/drawing/2014/main" id="{C856BFC1-A10B-4349-AF71-839E1F25624C}"/>
              </a:ext>
            </a:extLst>
          </p:cNvPr>
          <p:cNvPicPr>
            <a:picLocks noGrp="1" noChangeAspect="1"/>
          </p:cNvPicPr>
          <p:nvPr>
            <p:ph type="pic" idx="2"/>
          </p:nvPr>
        </p:nvPicPr>
        <p:blipFill>
          <a:blip r:embed="rId3"/>
          <a:srcRect t="12566" b="12566"/>
          <a:stretch>
            <a:fillRect/>
          </a:stretch>
        </p:blipFill>
        <p:spPr>
          <a:xfrm>
            <a:off x="5094288" y="269875"/>
            <a:ext cx="6261100" cy="6205538"/>
          </a:xfrm>
        </p:spPr>
      </p:pic>
    </p:spTree>
    <p:extLst>
      <p:ext uri="{BB962C8B-B14F-4D97-AF65-F5344CB8AC3E}">
        <p14:creationId xmlns:p14="http://schemas.microsoft.com/office/powerpoint/2010/main" val="34303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47A-6607-4957-B666-14F49DAD9B1D}"/>
              </a:ext>
            </a:extLst>
          </p:cNvPr>
          <p:cNvSpPr>
            <a:spLocks noGrp="1"/>
          </p:cNvSpPr>
          <p:nvPr>
            <p:ph type="title"/>
          </p:nvPr>
        </p:nvSpPr>
        <p:spPr/>
        <p:txBody>
          <a:bodyPr/>
          <a:lstStyle/>
          <a:p>
            <a:r>
              <a:rPr lang="en-US" dirty="0"/>
              <a:t>GPU Simulator</a:t>
            </a:r>
          </a:p>
        </p:txBody>
      </p:sp>
      <p:sp>
        <p:nvSpPr>
          <p:cNvPr id="5" name="Slide Number Placeholder 4">
            <a:extLst>
              <a:ext uri="{FF2B5EF4-FFF2-40B4-BE49-F238E27FC236}">
                <a16:creationId xmlns:a16="http://schemas.microsoft.com/office/drawing/2014/main" id="{94193489-31D7-4A24-8954-BE4B88750AD3}"/>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6</a:t>
            </a:fld>
            <a:endParaRPr lang="en-US" sz="1200" b="0" i="0" u="none" strike="noStrike" cap="none">
              <a:solidFill>
                <a:srgbClr val="007229"/>
              </a:solidFill>
              <a:latin typeface="Calibri"/>
              <a:ea typeface="Calibri"/>
              <a:cs typeface="Calibri"/>
              <a:sym typeface="Calibri"/>
            </a:endParaRPr>
          </a:p>
        </p:txBody>
      </p:sp>
      <p:sp>
        <p:nvSpPr>
          <p:cNvPr id="8" name="Text Placeholder 7">
            <a:extLst>
              <a:ext uri="{FF2B5EF4-FFF2-40B4-BE49-F238E27FC236}">
                <a16:creationId xmlns:a16="http://schemas.microsoft.com/office/drawing/2014/main" id="{8B3A7646-A64A-4AC7-AE9D-FD63A4D7B59F}"/>
              </a:ext>
            </a:extLst>
          </p:cNvPr>
          <p:cNvSpPr>
            <a:spLocks noGrp="1"/>
          </p:cNvSpPr>
          <p:nvPr>
            <p:ph type="body" idx="1"/>
          </p:nvPr>
        </p:nvSpPr>
        <p:spPr>
          <a:xfrm>
            <a:off x="838200" y="1588586"/>
            <a:ext cx="10536115" cy="4767764"/>
          </a:xfrm>
        </p:spPr>
        <p:txBody>
          <a:bodyPr/>
          <a:lstStyle/>
          <a:p>
            <a:pPr marL="717550" indent="-514350">
              <a:buFont typeface="+mj-lt"/>
              <a:buAutoNum type="arabicPeriod"/>
            </a:pPr>
            <a:r>
              <a:rPr lang="en-US" sz="2800" dirty="0"/>
              <a:t>GPGPU-Sim 3.x, a cycle-level GPU performance simulator that focuses on "GPU computing" (general purpose computation on GPUs). </a:t>
            </a:r>
          </a:p>
          <a:p>
            <a:pPr marL="203200" indent="0">
              <a:buNone/>
            </a:pPr>
            <a:endParaRPr lang="en-US" sz="2800" dirty="0"/>
          </a:p>
        </p:txBody>
      </p:sp>
      <p:pic>
        <p:nvPicPr>
          <p:cNvPr id="10" name="Picture 9">
            <a:extLst>
              <a:ext uri="{FF2B5EF4-FFF2-40B4-BE49-F238E27FC236}">
                <a16:creationId xmlns:a16="http://schemas.microsoft.com/office/drawing/2014/main" id="{4D3C9DDF-579A-4E6B-8175-2A3B1EB7D9EC}"/>
              </a:ext>
            </a:extLst>
          </p:cNvPr>
          <p:cNvPicPr>
            <a:picLocks noChangeAspect="1"/>
          </p:cNvPicPr>
          <p:nvPr/>
        </p:nvPicPr>
        <p:blipFill>
          <a:blip r:embed="rId3"/>
          <a:stretch>
            <a:fillRect/>
          </a:stretch>
        </p:blipFill>
        <p:spPr>
          <a:xfrm>
            <a:off x="2584580" y="3004896"/>
            <a:ext cx="7308757" cy="3246436"/>
          </a:xfrm>
          <a:prstGeom prst="rect">
            <a:avLst/>
          </a:prstGeom>
        </p:spPr>
      </p:pic>
    </p:spTree>
    <p:extLst>
      <p:ext uri="{BB962C8B-B14F-4D97-AF65-F5344CB8AC3E}">
        <p14:creationId xmlns:p14="http://schemas.microsoft.com/office/powerpoint/2010/main" val="124719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AD29-6DCE-4C5E-AFD5-54BC135226CB}"/>
              </a:ext>
            </a:extLst>
          </p:cNvPr>
          <p:cNvSpPr>
            <a:spLocks noGrp="1"/>
          </p:cNvSpPr>
          <p:nvPr>
            <p:ph type="title"/>
          </p:nvPr>
        </p:nvSpPr>
        <p:spPr>
          <a:xfrm>
            <a:off x="838200" y="365126"/>
            <a:ext cx="10515600" cy="1025136"/>
          </a:xfrm>
        </p:spPr>
        <p:txBody>
          <a:bodyPr/>
          <a:lstStyle/>
          <a:p>
            <a:r>
              <a:rPr lang="en-US" dirty="0"/>
              <a:t>Problems</a:t>
            </a:r>
          </a:p>
        </p:txBody>
      </p:sp>
      <p:sp>
        <p:nvSpPr>
          <p:cNvPr id="5" name="Slide Number Placeholder 4">
            <a:extLst>
              <a:ext uri="{FF2B5EF4-FFF2-40B4-BE49-F238E27FC236}">
                <a16:creationId xmlns:a16="http://schemas.microsoft.com/office/drawing/2014/main" id="{E313E139-47A2-4196-AFE2-C63D0AAC971A}"/>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7</a:t>
            </a:fld>
            <a:endParaRPr lang="en-US" sz="1200" b="0" i="0" u="none" strike="noStrike" cap="none">
              <a:solidFill>
                <a:srgbClr val="007229"/>
              </a:solidFill>
              <a:latin typeface="Calibri"/>
              <a:ea typeface="Calibri"/>
              <a:cs typeface="Calibri"/>
              <a:sym typeface="Calibri"/>
            </a:endParaRPr>
          </a:p>
        </p:txBody>
      </p:sp>
      <p:sp>
        <p:nvSpPr>
          <p:cNvPr id="8" name="Text Placeholder 7">
            <a:extLst>
              <a:ext uri="{FF2B5EF4-FFF2-40B4-BE49-F238E27FC236}">
                <a16:creationId xmlns:a16="http://schemas.microsoft.com/office/drawing/2014/main" id="{7810170F-6024-41CE-9750-A170A553433E}"/>
              </a:ext>
            </a:extLst>
          </p:cNvPr>
          <p:cNvSpPr>
            <a:spLocks noGrp="1"/>
          </p:cNvSpPr>
          <p:nvPr>
            <p:ph type="body" idx="1"/>
          </p:nvPr>
        </p:nvSpPr>
        <p:spPr>
          <a:xfrm>
            <a:off x="838200" y="1502230"/>
            <a:ext cx="10536115" cy="4749102"/>
          </a:xfrm>
        </p:spPr>
        <p:txBody>
          <a:bodyPr/>
          <a:lstStyle/>
          <a:p>
            <a:r>
              <a:rPr lang="en-US" sz="2800" dirty="0" err="1"/>
              <a:t>Gpu</a:t>
            </a:r>
            <a:r>
              <a:rPr lang="en-US" sz="2800" dirty="0"/>
              <a:t> sim relies on extracting the PTX from </a:t>
            </a:r>
            <a:r>
              <a:rPr lang="en-US" sz="2800" dirty="0" err="1"/>
              <a:t>cubin</a:t>
            </a:r>
            <a:r>
              <a:rPr lang="en-US" sz="2800" dirty="0"/>
              <a:t>, but Nvidia’s closed source libraries do not allow PTX to be extracted using disassembler. </a:t>
            </a:r>
          </a:p>
        </p:txBody>
      </p:sp>
      <p:pic>
        <p:nvPicPr>
          <p:cNvPr id="10" name="Picture 9">
            <a:extLst>
              <a:ext uri="{FF2B5EF4-FFF2-40B4-BE49-F238E27FC236}">
                <a16:creationId xmlns:a16="http://schemas.microsoft.com/office/drawing/2014/main" id="{80BF7CD7-4721-4E77-A628-158C4D8353AD}"/>
              </a:ext>
            </a:extLst>
          </p:cNvPr>
          <p:cNvPicPr>
            <a:picLocks noChangeAspect="1"/>
          </p:cNvPicPr>
          <p:nvPr/>
        </p:nvPicPr>
        <p:blipFill>
          <a:blip r:embed="rId3"/>
          <a:stretch>
            <a:fillRect/>
          </a:stretch>
        </p:blipFill>
        <p:spPr>
          <a:xfrm>
            <a:off x="1968759" y="2369974"/>
            <a:ext cx="7620000" cy="3743131"/>
          </a:xfrm>
          <a:prstGeom prst="rect">
            <a:avLst/>
          </a:prstGeom>
        </p:spPr>
      </p:pic>
    </p:spTree>
    <p:extLst>
      <p:ext uri="{BB962C8B-B14F-4D97-AF65-F5344CB8AC3E}">
        <p14:creationId xmlns:p14="http://schemas.microsoft.com/office/powerpoint/2010/main" val="284478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2C35-34E3-491D-BF9C-B274D26F7405}"/>
              </a:ext>
            </a:extLst>
          </p:cNvPr>
          <p:cNvSpPr>
            <a:spLocks noGrp="1"/>
          </p:cNvSpPr>
          <p:nvPr>
            <p:ph type="title"/>
          </p:nvPr>
        </p:nvSpPr>
        <p:spPr>
          <a:xfrm>
            <a:off x="817685" y="307909"/>
            <a:ext cx="10536115" cy="1502229"/>
          </a:xfrm>
        </p:spPr>
        <p:txBody>
          <a:bodyPr/>
          <a:lstStyle/>
          <a:p>
            <a:r>
              <a:rPr lang="en-US" dirty="0"/>
              <a:t>Lack of Architecture Research Support for Embedded GPUs </a:t>
            </a:r>
          </a:p>
        </p:txBody>
      </p:sp>
      <p:sp>
        <p:nvSpPr>
          <p:cNvPr id="3" name="Slide Number Placeholder 2">
            <a:extLst>
              <a:ext uri="{FF2B5EF4-FFF2-40B4-BE49-F238E27FC236}">
                <a16:creationId xmlns:a16="http://schemas.microsoft.com/office/drawing/2014/main" id="{9F3EB85F-C59A-4D95-925B-DA6A00D0D5B4}"/>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8</a:t>
            </a:fld>
            <a:endParaRPr lang="en-US" sz="1200" b="0" i="0" u="none" strike="noStrike" cap="none">
              <a:solidFill>
                <a:srgbClr val="007229"/>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8FF2025B-8259-44C9-B456-FF73270F132D}"/>
              </a:ext>
            </a:extLst>
          </p:cNvPr>
          <p:cNvSpPr>
            <a:spLocks noGrp="1"/>
          </p:cNvSpPr>
          <p:nvPr>
            <p:ph type="body" idx="1"/>
          </p:nvPr>
        </p:nvSpPr>
        <p:spPr>
          <a:xfrm>
            <a:off x="838200" y="1707502"/>
            <a:ext cx="10536115" cy="4543829"/>
          </a:xfrm>
        </p:spPr>
        <p:txBody>
          <a:bodyPr/>
          <a:lstStyle/>
          <a:p>
            <a:endParaRPr lang="en-US" sz="2800" dirty="0"/>
          </a:p>
          <a:p>
            <a:pPr marL="717550" indent="-514350">
              <a:buFont typeface="+mj-lt"/>
              <a:buAutoNum type="arabicPeriod"/>
            </a:pPr>
            <a:r>
              <a:rPr lang="en-US" sz="2800" dirty="0"/>
              <a:t>There are only a few open source GPU simulators out there which accurately models a GPU Hardware.</a:t>
            </a:r>
          </a:p>
          <a:p>
            <a:pPr marL="717550" indent="-514350">
              <a:buFont typeface="+mj-lt"/>
              <a:buAutoNum type="arabicPeriod"/>
            </a:pPr>
            <a:r>
              <a:rPr lang="en-US" sz="2800" dirty="0"/>
              <a:t>Out of which only GPGPU sim supports latest version of CUDA.</a:t>
            </a:r>
          </a:p>
          <a:p>
            <a:pPr marL="717550" indent="-514350">
              <a:buFont typeface="+mj-lt"/>
              <a:buAutoNum type="arabicPeriod"/>
            </a:pPr>
            <a:r>
              <a:rPr lang="en-US" sz="2800" dirty="0"/>
              <a:t>There is no publicly available Architecture Modeling of Embedded GPUs on GPGPU sim which makes the Architecture Research on Embedded GPUs difficult.</a:t>
            </a:r>
          </a:p>
        </p:txBody>
      </p:sp>
    </p:spTree>
    <p:extLst>
      <p:ext uri="{BB962C8B-B14F-4D97-AF65-F5344CB8AC3E}">
        <p14:creationId xmlns:p14="http://schemas.microsoft.com/office/powerpoint/2010/main" val="222859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4A81CF-3A68-465C-BB84-BCBE7B89995F}"/>
              </a:ext>
            </a:extLst>
          </p:cNvPr>
          <p:cNvSpPr>
            <a:spLocks noGrp="1"/>
          </p:cNvSpPr>
          <p:nvPr>
            <p:ph type="title"/>
          </p:nvPr>
        </p:nvSpPr>
        <p:spPr>
          <a:xfrm>
            <a:off x="838200" y="365126"/>
            <a:ext cx="10515600" cy="931830"/>
          </a:xfrm>
        </p:spPr>
        <p:txBody>
          <a:bodyPr/>
          <a:lstStyle/>
          <a:p>
            <a:r>
              <a:rPr lang="en-US" dirty="0"/>
              <a:t>Contributions</a:t>
            </a:r>
          </a:p>
        </p:txBody>
      </p:sp>
      <p:sp>
        <p:nvSpPr>
          <p:cNvPr id="5" name="Slide Number Placeholder 4">
            <a:extLst>
              <a:ext uri="{FF2B5EF4-FFF2-40B4-BE49-F238E27FC236}">
                <a16:creationId xmlns:a16="http://schemas.microsoft.com/office/drawing/2014/main" id="{12B8D48A-A970-4237-A4DE-DDB46FF7C985}"/>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rgbClr val="007229"/>
                </a:solidFill>
                <a:latin typeface="Calibri"/>
                <a:ea typeface="Calibri"/>
                <a:cs typeface="Calibri"/>
                <a:sym typeface="Calibri"/>
              </a:rPr>
              <a:t>9</a:t>
            </a:fld>
            <a:endParaRPr lang="en-US" sz="1200" b="0" i="0" u="none" strike="noStrike" cap="none">
              <a:solidFill>
                <a:srgbClr val="007229"/>
              </a:solidFill>
              <a:latin typeface="Calibri"/>
              <a:ea typeface="Calibri"/>
              <a:cs typeface="Calibri"/>
              <a:sym typeface="Calibri"/>
            </a:endParaRPr>
          </a:p>
        </p:txBody>
      </p:sp>
      <p:sp>
        <p:nvSpPr>
          <p:cNvPr id="7" name="Text Placeholder 6">
            <a:extLst>
              <a:ext uri="{FF2B5EF4-FFF2-40B4-BE49-F238E27FC236}">
                <a16:creationId xmlns:a16="http://schemas.microsoft.com/office/drawing/2014/main" id="{720ED3A5-FC2F-40F7-A70E-ABCCF738838C}"/>
              </a:ext>
            </a:extLst>
          </p:cNvPr>
          <p:cNvSpPr>
            <a:spLocks noGrp="1"/>
          </p:cNvSpPr>
          <p:nvPr>
            <p:ph type="body" idx="1"/>
          </p:nvPr>
        </p:nvSpPr>
        <p:spPr>
          <a:xfrm>
            <a:off x="838200" y="1474238"/>
            <a:ext cx="10536115" cy="4777094"/>
          </a:xfrm>
        </p:spPr>
        <p:txBody>
          <a:bodyPr/>
          <a:lstStyle/>
          <a:p>
            <a:endParaRPr lang="en-US" sz="2800" dirty="0"/>
          </a:p>
          <a:p>
            <a:pPr marL="717550" indent="-514350">
              <a:buFont typeface="+mj-lt"/>
              <a:buAutoNum type="arabicPeriod"/>
            </a:pPr>
            <a:r>
              <a:rPr lang="en-US" sz="2800" dirty="0"/>
              <a:t>Development of an Open Source </a:t>
            </a:r>
            <a:r>
              <a:rPr lang="en-US" sz="2800" dirty="0" err="1"/>
              <a:t>Cuda</a:t>
            </a:r>
            <a:r>
              <a:rPr lang="en-US" sz="2800" dirty="0"/>
              <a:t> Optimized Library which are compatible with GPU simulator.</a:t>
            </a:r>
          </a:p>
          <a:p>
            <a:pPr marL="717550" indent="-514350">
              <a:buFont typeface="+mj-lt"/>
              <a:buAutoNum type="arabicPeriod"/>
            </a:pPr>
            <a:r>
              <a:rPr lang="en-US" sz="2800" dirty="0"/>
              <a:t>Architecture Modeling of the latest Nvidia Jetson TX1 and Jetson TX2 platform.</a:t>
            </a:r>
          </a:p>
          <a:p>
            <a:pPr marL="717550" indent="-514350">
              <a:buFont typeface="+mj-lt"/>
              <a:buAutoNum type="arabicPeriod"/>
            </a:pPr>
            <a:r>
              <a:rPr lang="en-US" sz="2800" dirty="0"/>
              <a:t>Comparing the performance of the Modeled Embedded GPUs with Actual GPUs.</a:t>
            </a:r>
          </a:p>
          <a:p>
            <a:pPr marL="717550" indent="-514350">
              <a:buFont typeface="+mj-lt"/>
              <a:buAutoNum type="arabicPeriod"/>
            </a:pPr>
            <a:r>
              <a:rPr lang="en-US" sz="2800" dirty="0"/>
              <a:t>Thus, Enabling Architecture Research for Embedded GPUs using Embedded GPUs specially for Deep Learning Applications.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47375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9557</TotalTime>
  <Words>1984</Words>
  <Application>Microsoft Office PowerPoint</Application>
  <PresentationFormat>Widescreen</PresentationFormat>
  <Paragraphs>235</Paragraphs>
  <Slides>36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Enabling Architecture Research on GPU Simulators for Deep Learning Inference</vt:lpstr>
      <vt:lpstr>Outline</vt:lpstr>
      <vt:lpstr>Motivation</vt:lpstr>
      <vt:lpstr>Embedded GPUs</vt:lpstr>
      <vt:lpstr>Nvidia Volta</vt:lpstr>
      <vt:lpstr>GPU Simulator</vt:lpstr>
      <vt:lpstr>Problems</vt:lpstr>
      <vt:lpstr>Lack of Architecture Research Support for Embedded GPUs </vt:lpstr>
      <vt:lpstr>Contributions</vt:lpstr>
      <vt:lpstr>GPU Architecture</vt:lpstr>
      <vt:lpstr>Cuda Program Execution</vt:lpstr>
      <vt:lpstr>Cuda Kernel Launch Parameters</vt:lpstr>
      <vt:lpstr>Yolo Net (You Only Look Once)</vt:lpstr>
      <vt:lpstr>Introduction to General Matrix Multiplication(GEMM)</vt:lpstr>
      <vt:lpstr>Optimized Open source Cuda GEMM Library </vt:lpstr>
      <vt:lpstr>Baseline Model</vt:lpstr>
      <vt:lpstr>GPU Memory Hierarchy</vt:lpstr>
      <vt:lpstr>Optimization:1 Shared Memory Tiling</vt:lpstr>
      <vt:lpstr>Optimization 3: More Work Per Thread</vt:lpstr>
      <vt:lpstr>Architecture Modeling of Embedded GPUs</vt:lpstr>
      <vt:lpstr>Jetson TX1</vt:lpstr>
      <vt:lpstr>Jetson Tx2</vt:lpstr>
      <vt:lpstr>Jetson TX1 Architecture Modeling</vt:lpstr>
      <vt:lpstr>Experimental Setup</vt:lpstr>
      <vt:lpstr>Results</vt:lpstr>
      <vt:lpstr>Comparison of GEMM libraries</vt:lpstr>
      <vt:lpstr>Execution over multiple Yolo Net Layers on TX1</vt:lpstr>
      <vt:lpstr>Execution over multiple Yolo Net Layers on TX2</vt:lpstr>
      <vt:lpstr>IPC over multiple Yolo Net Layers on TX1</vt:lpstr>
      <vt:lpstr>IPC over multiple Yolo Net Layers on TX2</vt:lpstr>
      <vt:lpstr>IPC Correlation between Hardware and Simulator for TX1</vt:lpstr>
      <vt:lpstr>IPC Correlation between Hardware and Simulator for TX2</vt:lpstr>
      <vt:lpstr>Conclusion</vt:lpstr>
      <vt:lpstr>Future Work</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LLVM</dc:title>
  <dc:creator>Samuel Rogers</dc:creator>
  <cp:lastModifiedBy>dilip nikam</cp:lastModifiedBy>
  <cp:revision>311</cp:revision>
  <dcterms:modified xsi:type="dcterms:W3CDTF">2018-07-18T14:32:51Z</dcterms:modified>
</cp:coreProperties>
</file>