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>
        <p:scale>
          <a:sx n="109" d="100"/>
          <a:sy n="109" d="100"/>
        </p:scale>
        <p:origin x="92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9D2E-9443-2554-9DB9-4F6017CF5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41F46-A857-DD9D-3AE5-3D042C38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2AE3-D2AB-F9C0-2B4E-495F0577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D712-7E14-A8FE-582B-55A48788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7960-9DB4-24C6-2EB9-3128FD88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AAC0-0CB7-398B-BAD8-C1C53E63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700EA-683C-A36B-7DC2-55EDD99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C482-0C4A-BD21-2DF5-A0FD3F1E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4557-F831-E247-CE6D-D25CA5E0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5CC8-9377-BE24-E480-58F5A478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C9A5F-09BF-A5F8-0C6D-251D3CE8B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39A7-709C-CBFC-90A6-2004A83C8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97DC-E976-4208-B2F8-3DE4A5C9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6C76-413B-1C91-760E-C5DC1D20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EE17-026D-0403-829F-CDCA6926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5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77F0-F1F0-4569-D797-3898172C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77A1-9607-272B-10AB-DEFF2A00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1C64-466B-1952-5C70-8D606196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719-D6AC-61B4-513D-7334459E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BCD4-74CA-5FD7-29E6-0977DDE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C090-FB4F-C91C-1859-1B9CDD75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EA375-4663-876D-2AA8-2228C01E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51E2-D69D-8583-FF28-28901C15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A493-E9BD-9943-F999-6271BA50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B5CF-E6F5-6DAD-F49D-1876A07D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7287-6E5C-2058-153E-FF21AE3F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C10F-CBB9-8E9B-58F1-8F9BB1C53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9B6BA-E781-388A-BDDE-76C0457A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BFC2-781E-7193-2354-42B1A536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2E8A7-DA1E-FF4C-F5EB-B7A57399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08D25-2A2D-D7D7-4CEA-3CAA190E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B3FF-ED43-D21C-39C3-A4C50201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06BB-08A7-E93D-AD38-48D44838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73989-F983-4200-999C-62BE86980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464F2-44A4-3528-2A85-82F9118A3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2A90A-1C1F-FBC8-4534-C926DB144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F2494-4F79-B740-5E93-F7D6C259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F3024-54F2-C7EB-13F7-75DE3F34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5AA16-3A64-E2EA-E3D7-75135198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2D84-DDB5-3E52-20AB-C2C764A3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77A2A-8C63-F6C9-2C93-2128E495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14E89-F3C3-C64E-CCD2-754E0C21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9B0C8-1AC7-3659-390F-DB993639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854C8-F9D0-9673-9375-543E35B0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80337-14E3-43C0-F32E-7B246B74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1A689-AF12-6084-A5EA-1D7364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517D-60B3-9D40-618C-876CD3A3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04A24-DC54-8245-D8FD-768CC214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03351-89BC-CE72-E36E-28614F99D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9477-872B-1C5D-7640-FC359DA0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F7609-6FA6-4693-E06A-0CDF2CB8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B74F-AE44-1E51-FE08-E14B3F30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8BED-934A-7AB3-E3FC-9690234A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E6F63-0E12-B5A6-DBC8-336D3AD37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DB648-4B08-F4BD-B2AE-00C27419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6D008-C357-E443-3CC1-55B1C0B2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80EA3-AB69-628B-6F6A-A709F44E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4719-A500-533E-140A-CA1F3039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BC17E-0127-F251-C4BA-E4C29B41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7C71-9328-645A-6567-1D0D7481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A27E-61EF-E654-7352-D603FB6FA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28C5-9C40-DD4D-8EBE-1AB7CA3C69E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319D-706A-AB70-BB27-CEAE7006F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C358-3ABE-EDD4-2B20-4D49CA236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80D1E-1214-7C48-9F62-39EB23D55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ABFB5-935C-CE2C-46E4-DF3C448F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6C663-2BF3-E50F-BC86-4964AA13B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Business Approach for X Education</a:t>
            </a:r>
          </a:p>
        </p:txBody>
      </p:sp>
    </p:spTree>
    <p:extLst>
      <p:ext uri="{BB962C8B-B14F-4D97-AF65-F5344CB8AC3E}">
        <p14:creationId xmlns:p14="http://schemas.microsoft.com/office/powerpoint/2010/main" val="1812205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622A6-E6C3-3B24-358E-14B95C72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7990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C8E4E-8727-CEBD-58FD-68FC9B74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34111"/>
            <a:ext cx="9089605" cy="1313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26809-701D-7A11-0B40-E1AB532A3176}"/>
              </a:ext>
            </a:extLst>
          </p:cNvPr>
          <p:cNvSpPr txBox="1"/>
          <p:nvPr/>
        </p:nvSpPr>
        <p:spPr>
          <a:xfrm>
            <a:off x="1090246" y="3048000"/>
            <a:ext cx="329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model </a:t>
            </a:r>
            <a:r>
              <a:rPr lang="en-US" dirty="0" err="1"/>
              <a:t>statsmodel</a:t>
            </a:r>
            <a:r>
              <a:rPr lang="en-US" dirty="0"/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113392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2E4F-670C-8441-B7BE-0F63B097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34111"/>
            <a:ext cx="9499913" cy="17939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and Multicollinearity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8B4BA-7A41-6368-88EB-BDDAEAF1EBF5}"/>
              </a:ext>
            </a:extLst>
          </p:cNvPr>
          <p:cNvSpPr txBox="1"/>
          <p:nvPr/>
        </p:nvSpPr>
        <p:spPr>
          <a:xfrm>
            <a:off x="1348154" y="3481754"/>
            <a:ext cx="340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and VIF for final features</a:t>
            </a:r>
          </a:p>
        </p:txBody>
      </p:sp>
    </p:spTree>
    <p:extLst>
      <p:ext uri="{BB962C8B-B14F-4D97-AF65-F5344CB8AC3E}">
        <p14:creationId xmlns:p14="http://schemas.microsoft.com/office/powerpoint/2010/main" val="279227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6709-1BD4-2F70-1192-B0C24449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34110"/>
            <a:ext cx="6932559" cy="1301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79228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3BD42-A783-C221-444F-E67E7C7F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34110"/>
            <a:ext cx="7518713" cy="1301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Optimal threshold</a:t>
            </a:r>
          </a:p>
        </p:txBody>
      </p:sp>
    </p:spTree>
    <p:extLst>
      <p:ext uri="{BB962C8B-B14F-4D97-AF65-F5344CB8AC3E}">
        <p14:creationId xmlns:p14="http://schemas.microsoft.com/office/powerpoint/2010/main" val="356555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61E9B-BA66-C2DD-3F6E-9722D6C4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9558528" cy="15009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217664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D10BE-CE3E-FFDF-984C-1CA3B771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9054436" cy="19932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on train and test set</a:t>
            </a:r>
          </a:p>
        </p:txBody>
      </p:sp>
    </p:spTree>
    <p:extLst>
      <p:ext uri="{BB962C8B-B14F-4D97-AF65-F5344CB8AC3E}">
        <p14:creationId xmlns:p14="http://schemas.microsoft.com/office/powerpoint/2010/main" val="4113020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8E215-51F2-664C-9BD4-5C637BCC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1"/>
            <a:ext cx="7621630" cy="13719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00959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8E0E1-79BE-E1A6-4EBD-6CD73550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10824620" cy="1723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&amp;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FA402-2090-914C-8F41-FF1FEF0E22F5}"/>
              </a:ext>
            </a:extLst>
          </p:cNvPr>
          <p:cNvSpPr txBox="1"/>
          <p:nvPr/>
        </p:nvSpPr>
        <p:spPr>
          <a:xfrm>
            <a:off x="804672" y="2485292"/>
            <a:ext cx="570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Inferences from feature importance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21832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5A2E0-C5BB-0C98-9C10-EC8AC2A5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5707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B6421-F948-A2FC-5BDD-6032217D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34110"/>
            <a:ext cx="5967189" cy="12236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F439C-D7F2-3503-BFAD-267958DEFA78}"/>
              </a:ext>
            </a:extLst>
          </p:cNvPr>
          <p:cNvSpPr txBox="1"/>
          <p:nvPr/>
        </p:nvSpPr>
        <p:spPr>
          <a:xfrm>
            <a:off x="993913" y="1881809"/>
            <a:ext cx="633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Helping X Education identify promising leads from all the leads generated for their product. This will help them focus more on potential customers, hence increasing revenue and employee productivity.</a:t>
            </a:r>
          </a:p>
        </p:txBody>
      </p:sp>
    </p:spTree>
    <p:extLst>
      <p:ext uri="{BB962C8B-B14F-4D97-AF65-F5344CB8AC3E}">
        <p14:creationId xmlns:p14="http://schemas.microsoft.com/office/powerpoint/2010/main" val="59366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856CE-238A-14F1-DE26-539815B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6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8C8F9-E71C-87D4-32BB-6F4AE7B8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0437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C965E-DE07-1E69-CAEC-91776AAB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2379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69E6F-98B0-7C6D-DC30-CB50D9B0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932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3ED2E-B68C-6742-436A-5438E18E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4782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9F1CE-BE28-8FA7-878F-BA431482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999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9AF65-944E-3E59-B26B-6B4BAB5A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515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3CC5F-FA70-E1EB-7A6B-A2F467F3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368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8BBC1-5A20-84A0-E764-03C307C6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3674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0CFBE-7940-F19B-E27E-E4B99CB8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752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21B10-18D6-252C-4E7B-B84931CB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34110"/>
            <a:ext cx="10910251" cy="17917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Desired outcome and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A0C49-1D8D-9770-4E67-D277991031EC}"/>
              </a:ext>
            </a:extLst>
          </p:cNvPr>
          <p:cNvSpPr txBox="1"/>
          <p:nvPr/>
        </p:nvSpPr>
        <p:spPr>
          <a:xfrm>
            <a:off x="1113183" y="2430753"/>
            <a:ext cx="5141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 Logistic regression model on the leads data provided by X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assigns a score to the leads such that a higher score means higher conversion chance.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Target leads conversion score is around 80%.</a:t>
            </a:r>
          </a:p>
        </p:txBody>
      </p:sp>
    </p:spTree>
    <p:extLst>
      <p:ext uri="{BB962C8B-B14F-4D97-AF65-F5344CB8AC3E}">
        <p14:creationId xmlns:p14="http://schemas.microsoft.com/office/powerpoint/2010/main" val="211972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90C78-5F2A-21EA-38D9-DA82F372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375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00FBB-F5D9-605D-B2E9-4A479326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10930128" cy="1864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Desired outcome and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0F2EA-7983-4854-FA3A-3D3F4944656F}"/>
              </a:ext>
            </a:extLst>
          </p:cNvPr>
          <p:cNvSpPr txBox="1"/>
          <p:nvPr/>
        </p:nvSpPr>
        <p:spPr>
          <a:xfrm>
            <a:off x="804672" y="2121880"/>
            <a:ext cx="8866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involved: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cleaning, manipulation and transformation: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missing values (dropping columns with too many missing values and imputing some columns to not lose out on too much information).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outliers in the numerical columns (dropping values greater than 95</a:t>
            </a:r>
            <a:r>
              <a:rPr lang="en-US" baseline="30000" dirty="0"/>
              <a:t>th</a:t>
            </a:r>
            <a:r>
              <a:rPr lang="en-US" dirty="0"/>
              <a:t> percentile if the column has outliers).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Univariate analysis: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 numerical features (identified outliers and dropped them).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 categorical variables (identified columns with little to no variance and dropping them because they don’t add any value to our analysis).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Bivariate analysis: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Identifying correlations between different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Scaling using Min/max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OHE (one hot encoding) to categorical variables and converting them to dummy variables.</a:t>
            </a:r>
          </a:p>
        </p:txBody>
      </p:sp>
    </p:spTree>
    <p:extLst>
      <p:ext uri="{BB962C8B-B14F-4D97-AF65-F5344CB8AC3E}">
        <p14:creationId xmlns:p14="http://schemas.microsoft.com/office/powerpoint/2010/main" val="1153506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9D391-26A7-C07B-DB13-DC25EA8B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34111"/>
            <a:ext cx="11023913" cy="20049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Desired outcome and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C8273-980B-DDD3-03D9-34858A38FE5A}"/>
              </a:ext>
            </a:extLst>
          </p:cNvPr>
          <p:cNvSpPr txBox="1"/>
          <p:nvPr/>
        </p:nvSpPr>
        <p:spPr>
          <a:xfrm>
            <a:off x="818752" y="2273929"/>
            <a:ext cx="10025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involved: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Building: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Selecting initial feature set using RFE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Statsmodel</a:t>
            </a:r>
            <a:r>
              <a:rPr lang="en-US" dirty="0"/>
              <a:t> to identify statistically insignificant variables and dropping them, thereby creating a better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Validation of model using metrics such as accuracy, specificity and sensitivity.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Fine-tuning the model by selecting an optimal cutoff using the ROC curve and maintaining a balance between accuracy, specificity and sensitivity across different cutoffs and selecting the best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conclusions, interpretation and 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14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C89A0-C103-64CD-D734-85EA2C4E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82" y="2467708"/>
            <a:ext cx="7297135" cy="16060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and some insights</a:t>
            </a:r>
          </a:p>
        </p:txBody>
      </p:sp>
    </p:spTree>
    <p:extLst>
      <p:ext uri="{BB962C8B-B14F-4D97-AF65-F5344CB8AC3E}">
        <p14:creationId xmlns:p14="http://schemas.microsoft.com/office/powerpoint/2010/main" val="100668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E0B38-5473-99FF-009C-1311EF3A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79" y="539262"/>
            <a:ext cx="10941852" cy="14143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58412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00C9B-6BB8-5C4D-875B-11D381E3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4110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211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0325C-FCB3-163B-0F53-912183C8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03" y="281004"/>
            <a:ext cx="11012190" cy="1395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47555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345</Words>
  <Application>Microsoft Macintosh PowerPoint</Application>
  <PresentationFormat>Widescreen</PresentationFormat>
  <Paragraphs>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Lead Scoring Case Study</vt:lpstr>
      <vt:lpstr>Objective</vt:lpstr>
      <vt:lpstr>Desired outcome and methodology</vt:lpstr>
      <vt:lpstr>Desired outcome and methodology</vt:lpstr>
      <vt:lpstr>Desired outcome and methodology</vt:lpstr>
      <vt:lpstr>EDA and some insights</vt:lpstr>
      <vt:lpstr>Numerical Variables</vt:lpstr>
      <vt:lpstr>PowerPoint Presentation</vt:lpstr>
      <vt:lpstr>Categorical Variables</vt:lpstr>
      <vt:lpstr>PowerPoint Presentation</vt:lpstr>
      <vt:lpstr>Model Evaluation</vt:lpstr>
      <vt:lpstr>Correlation and Multicollinearity</vt:lpstr>
      <vt:lpstr>ROC Curve</vt:lpstr>
      <vt:lpstr>Optimal threshold</vt:lpstr>
      <vt:lpstr>Final Confusion Matrix</vt:lpstr>
      <vt:lpstr>Metrics on train and test set</vt:lpstr>
      <vt:lpstr>Feature importance</vt:lpstr>
      <vt:lpstr>Conclusions &amp;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Abhishek Mehandiratta</dc:creator>
  <cp:lastModifiedBy>Abhishek Mehandiratta</cp:lastModifiedBy>
  <cp:revision>14</cp:revision>
  <dcterms:created xsi:type="dcterms:W3CDTF">2022-11-13T18:42:37Z</dcterms:created>
  <dcterms:modified xsi:type="dcterms:W3CDTF">2022-11-13T19:29:11Z</dcterms:modified>
</cp:coreProperties>
</file>