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332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F497D"/>
                </a:solidFill>
              </a:defRPr>
            </a:pPr>
            <a:r>
              <a:rPr dirty="0"/>
              <a:t>Semi-Supervised Time Categorization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10332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9BBF"/>
                </a:solidFill>
              </a:defRPr>
            </a:pPr>
            <a:r>
              <a:t>Automating Legal Time Entry Classification with Machine Learning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743200" y="4572000"/>
            <a:ext cx="6675120" cy="0"/>
          </a:xfrm>
          <a:prstGeom prst="line">
            <a:avLst/>
          </a:prstGeom>
          <a:ln w="38100">
            <a:solidFill>
              <a:srgbClr val="009B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12547"/>
            <a:ext cx="8229600" cy="762592"/>
          </a:xfrm>
        </p:spPr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rPr dirty="0"/>
              <a:t>Implementation Roadmap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914400" y="3200400"/>
            <a:ext cx="9601200" cy="0"/>
          </a:xfrm>
          <a:prstGeom prst="line">
            <a:avLst/>
          </a:prstGeom>
          <a:ln w="38100">
            <a:solidFill>
              <a:srgbClr val="6D6E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57400" y="2971800"/>
            <a:ext cx="457200" cy="457200"/>
          </a:xfrm>
          <a:prstGeom prst="rect">
            <a:avLst/>
          </a:prstGeom>
          <a:solidFill>
            <a:srgbClr val="8EBAE5"/>
          </a:solidFill>
          <a:ln>
            <a:solidFill>
              <a:srgbClr val="8EBA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633802" y="2286000"/>
            <a:ext cx="13043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8EBAE5"/>
                </a:solidFill>
              </a:defRPr>
            </a:pPr>
            <a:r>
              <a:rPr sz="2000" dirty="0"/>
              <a:t>Month 1-2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4563" y="3657600"/>
            <a:ext cx="13628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F497D"/>
                </a:solidFill>
              </a:defRPr>
            </a:pPr>
            <a:r>
              <a:rPr sz="2000" dirty="0"/>
              <a:t>Pilot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114800"/>
            <a:ext cx="1715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D6E71"/>
                </a:solidFill>
              </a:defRPr>
            </a:pPr>
            <a:r>
              <a:rPr sz="1600" dirty="0"/>
              <a:t>• Family </a:t>
            </a:r>
            <a:r>
              <a:rPr sz="1600" dirty="0" smtClean="0"/>
              <a:t>Law</a:t>
            </a:r>
            <a:endParaRPr sz="1600" dirty="0"/>
          </a:p>
          <a:p>
            <a:pPr>
              <a:defRPr sz="1000">
                <a:solidFill>
                  <a:srgbClr val="6D6E71"/>
                </a:solidFill>
              </a:defRPr>
            </a:pPr>
            <a:r>
              <a:rPr sz="1600" dirty="0"/>
              <a:t>• 100 users</a:t>
            </a:r>
          </a:p>
          <a:p>
            <a:pPr>
              <a:defRPr sz="1000">
                <a:solidFill>
                  <a:srgbClr val="6D6E71"/>
                </a:solidFill>
              </a:defRPr>
            </a:pPr>
            <a:r>
              <a:rPr sz="1600" dirty="0"/>
              <a:t>• Daily monitoring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2971800"/>
            <a:ext cx="457200" cy="457200"/>
          </a:xfrm>
          <a:prstGeom prst="rect">
            <a:avLst/>
          </a:prstGeom>
          <a:solidFill>
            <a:srgbClr val="009BBF"/>
          </a:solidFill>
          <a:ln>
            <a:solidFill>
              <a:srgbClr val="009B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919802" y="2286000"/>
            <a:ext cx="13043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009BBF"/>
                </a:solidFill>
              </a:defRPr>
            </a:pPr>
            <a:r>
              <a:rPr sz="2000" dirty="0"/>
              <a:t>Month 3-4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8503" y="3657600"/>
            <a:ext cx="14269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1F497D"/>
                </a:solidFill>
              </a:defRPr>
            </a:lvl1pPr>
          </a:lstStyle>
          <a:p>
            <a:r>
              <a:rPr dirty="0"/>
              <a:t>Refinement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4114800"/>
            <a:ext cx="1729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6D6E71"/>
                </a:solidFill>
              </a:defRPr>
            </a:lvl1pPr>
          </a:lstStyle>
          <a:p>
            <a:r>
              <a:rPr dirty="0"/>
              <a:t>• Model retraining</a:t>
            </a:r>
          </a:p>
          <a:p>
            <a:r>
              <a:rPr dirty="0"/>
              <a:t>• UI integration</a:t>
            </a:r>
          </a:p>
          <a:p>
            <a:r>
              <a:rPr dirty="0"/>
              <a:t>• User feedback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2971800"/>
            <a:ext cx="457200" cy="457200"/>
          </a:xfrm>
          <a:prstGeom prst="rect">
            <a:avLst/>
          </a:prstGeom>
          <a:solidFill>
            <a:srgbClr val="1F497D"/>
          </a:solidFill>
          <a:ln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6205802" y="2286000"/>
            <a:ext cx="13043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F497D"/>
                </a:solidFill>
              </a:defRPr>
            </a:pPr>
            <a:r>
              <a:rPr sz="2000" dirty="0"/>
              <a:t>Month 5-6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15159" y="3657600"/>
            <a:ext cx="10856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1F497D"/>
                </a:solidFill>
              </a:defRPr>
            </a:lvl1pPr>
          </a:lstStyle>
          <a:p>
            <a:r>
              <a:t>Scale-up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0" y="4114800"/>
            <a:ext cx="1668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6D6E71"/>
                </a:solidFill>
              </a:defRPr>
            </a:lvl1pPr>
          </a:lstStyle>
          <a:p>
            <a:r>
              <a:rPr dirty="0"/>
              <a:t>• All departments</a:t>
            </a:r>
          </a:p>
          <a:p>
            <a:r>
              <a:rPr dirty="0"/>
              <a:t>• 500+ users</a:t>
            </a:r>
          </a:p>
          <a:p>
            <a:r>
              <a:rPr dirty="0"/>
              <a:t>• API deployment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915400" y="2971800"/>
            <a:ext cx="457200" cy="457200"/>
          </a:xfrm>
          <a:prstGeom prst="rect">
            <a:avLst/>
          </a:prstGeom>
          <a:solidFill>
            <a:srgbClr val="4BACC6"/>
          </a:solidFill>
          <a:ln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8531877" y="2286000"/>
            <a:ext cx="122424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4BACC6"/>
                </a:solidFill>
              </a:defRPr>
            </a:pPr>
            <a:r>
              <a:rPr sz="2000" dirty="0"/>
              <a:t>Month 6+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60901" y="3657600"/>
            <a:ext cx="15661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1F497D"/>
                </a:solidFill>
              </a:defRPr>
            </a:lvl1pPr>
          </a:lstStyle>
          <a:p>
            <a:r>
              <a:rPr dirty="0"/>
              <a:t>Optimization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29600" y="4114800"/>
            <a:ext cx="2006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6D6E71"/>
                </a:solidFill>
              </a:defRPr>
            </a:lvl1pPr>
          </a:lstStyle>
          <a:p>
            <a:r>
              <a:rPr dirty="0"/>
              <a:t>• Continuous learning</a:t>
            </a:r>
          </a:p>
          <a:p>
            <a:r>
              <a:rPr dirty="0"/>
              <a:t>• Advanced features</a:t>
            </a:r>
          </a:p>
          <a:p>
            <a:r>
              <a:rPr dirty="0"/>
              <a:t>• ROI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56274"/>
            <a:ext cx="8229600" cy="830831"/>
          </a:xfrm>
        </p:spPr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rPr dirty="0" smtClean="0"/>
              <a:t>ML</a:t>
            </a:r>
            <a:r>
              <a:rPr lang="en-US" dirty="0" smtClean="0"/>
              <a:t> </a:t>
            </a:r>
            <a:r>
              <a:rPr dirty="0" smtClean="0"/>
              <a:t>Ops </a:t>
            </a:r>
            <a:r>
              <a:rPr dirty="0"/>
              <a:t>Strategy &amp; Monitoring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920240"/>
            <a:ext cx="2286000" cy="1371600"/>
          </a:xfrm>
          <a:prstGeom prst="rect">
            <a:avLst/>
          </a:prstGeom>
          <a:solidFill>
            <a:srgbClr val="8EBAE5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1600" dirty="0"/>
              <a:t>Data </a:t>
            </a:r>
            <a:r>
              <a:rPr sz="1600" dirty="0" smtClean="0"/>
              <a:t>Pipeline</a:t>
            </a:r>
            <a:endParaRPr lang="en-US" sz="1600" dirty="0" smtClean="0"/>
          </a:p>
          <a:p>
            <a:pPr algn="ctr">
              <a:defRPr sz="1400" b="1">
                <a:solidFill>
                  <a:srgbClr val="FFFFFF"/>
                </a:solidFill>
              </a:defRPr>
            </a:pPr>
            <a:endParaRPr sz="1600" dirty="0"/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rPr sz="1600" dirty="0"/>
              <a:t>• Azure Data Factory</a:t>
            </a:r>
            <a:br>
              <a:rPr sz="1600" dirty="0"/>
            </a:br>
            <a:r>
              <a:rPr sz="1600" dirty="0"/>
              <a:t>• Daily batch processing</a:t>
            </a:r>
            <a:br>
              <a:rPr sz="1600" dirty="0"/>
            </a:br>
            <a:r>
              <a:rPr sz="1600" dirty="0"/>
              <a:t>• Data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92945"/>
            <a:ext cx="2286000" cy="1371600"/>
          </a:xfrm>
          <a:prstGeom prst="rect">
            <a:avLst/>
          </a:prstGeom>
          <a:solidFill>
            <a:srgbClr val="8EBAE5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1600" dirty="0"/>
              <a:t>Model </a:t>
            </a:r>
            <a:r>
              <a:rPr sz="1600" dirty="0" smtClean="0"/>
              <a:t>Training</a:t>
            </a:r>
            <a:endParaRPr lang="en-US" sz="1600" dirty="0" smtClean="0"/>
          </a:p>
          <a:p>
            <a:pPr algn="ctr">
              <a:defRPr sz="1400" b="1">
                <a:solidFill>
                  <a:srgbClr val="FFFFFF"/>
                </a:solidFill>
              </a:defRPr>
            </a:pPr>
            <a:endParaRPr sz="1600" dirty="0"/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rPr sz="1600" dirty="0"/>
              <a:t>• Azure ML / </a:t>
            </a:r>
            <a:r>
              <a:rPr sz="1600" dirty="0" smtClean="0"/>
              <a:t>Data bricks</a:t>
            </a:r>
            <a:r>
              <a:rPr sz="1600" dirty="0"/>
              <a:t/>
            </a:r>
            <a:br>
              <a:rPr sz="1600" dirty="0"/>
            </a:br>
            <a:r>
              <a:rPr sz="1600" dirty="0"/>
              <a:t>• Automated retraining</a:t>
            </a:r>
            <a:br>
              <a:rPr sz="1600" dirty="0"/>
            </a:br>
            <a:r>
              <a:rPr sz="1600" dirty="0"/>
              <a:t>• A/B testing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92945"/>
            <a:ext cx="2286000" cy="1371600"/>
          </a:xfrm>
          <a:prstGeom prst="rect">
            <a:avLst/>
          </a:prstGeom>
          <a:solidFill>
            <a:srgbClr val="8EBAE5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1600" dirty="0"/>
              <a:t>Model </a:t>
            </a:r>
            <a:r>
              <a:rPr sz="1600" dirty="0" smtClean="0"/>
              <a:t>Serving</a:t>
            </a:r>
            <a:endParaRPr lang="en-US" sz="1600" dirty="0" smtClean="0"/>
          </a:p>
          <a:p>
            <a:pPr algn="ctr">
              <a:defRPr sz="1400" b="1">
                <a:solidFill>
                  <a:srgbClr val="FFFFFF"/>
                </a:solidFill>
              </a:defRPr>
            </a:pPr>
            <a:endParaRPr sz="1600" dirty="0"/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rPr sz="1600" dirty="0"/>
              <a:t>• REST API</a:t>
            </a:r>
            <a:br>
              <a:rPr sz="1600" dirty="0"/>
            </a:br>
            <a:r>
              <a:rPr sz="1600" dirty="0"/>
              <a:t>• &lt;100ms latency</a:t>
            </a:r>
            <a:br>
              <a:rPr sz="1600" dirty="0"/>
            </a:br>
            <a:r>
              <a:rPr sz="1600" dirty="0"/>
              <a:t>• Auto-scaling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0" y="1892945"/>
            <a:ext cx="2286000" cy="1371600"/>
          </a:xfrm>
          <a:prstGeom prst="rect">
            <a:avLst/>
          </a:prstGeom>
          <a:solidFill>
            <a:srgbClr val="8EBAE5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1600" dirty="0" smtClean="0"/>
              <a:t>Monitoring</a:t>
            </a:r>
            <a:endParaRPr lang="en-US" sz="1600" dirty="0" smtClean="0"/>
          </a:p>
          <a:p>
            <a:pPr algn="ctr">
              <a:defRPr sz="1400" b="1">
                <a:solidFill>
                  <a:srgbClr val="FFFFFF"/>
                </a:solidFill>
              </a:defRPr>
            </a:pPr>
            <a:endParaRPr sz="1600" dirty="0"/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rPr sz="1600" dirty="0"/>
              <a:t>• Drift detection</a:t>
            </a:r>
            <a:br>
              <a:rPr sz="1600" dirty="0"/>
            </a:br>
            <a:r>
              <a:rPr sz="1600" dirty="0"/>
              <a:t>• Performance metrics</a:t>
            </a:r>
            <a:br>
              <a:rPr sz="1600" dirty="0"/>
            </a:br>
            <a:r>
              <a:rPr sz="1600" dirty="0"/>
              <a:t>• Alert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4940490" y="3763312"/>
            <a:ext cx="2286000" cy="1371600"/>
          </a:xfrm>
          <a:prstGeom prst="rect">
            <a:avLst/>
          </a:prstGeom>
          <a:solidFill>
            <a:srgbClr val="009BBF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1600" dirty="0"/>
              <a:t>Feedback </a:t>
            </a:r>
            <a:r>
              <a:rPr sz="1600" dirty="0" smtClean="0"/>
              <a:t>Loop</a:t>
            </a:r>
            <a:endParaRPr lang="en-US" sz="1600" dirty="0" smtClean="0"/>
          </a:p>
          <a:p>
            <a:pPr algn="ctr">
              <a:defRPr sz="1400" b="1">
                <a:solidFill>
                  <a:srgbClr val="FFFFFF"/>
                </a:solidFill>
              </a:defRPr>
            </a:pPr>
            <a:endParaRPr sz="1600" dirty="0"/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rPr sz="1600" dirty="0"/>
              <a:t>• User </a:t>
            </a:r>
            <a:r>
              <a:rPr sz="1600" dirty="0" smtClean="0"/>
              <a:t>corrections</a:t>
            </a:r>
            <a:r>
              <a:rPr sz="1600" dirty="0"/>
              <a:t/>
            </a:r>
            <a:br>
              <a:rPr sz="1600" dirty="0"/>
            </a:br>
            <a:r>
              <a:rPr sz="1600" dirty="0"/>
              <a:t>• </a:t>
            </a:r>
            <a:r>
              <a:rPr sz="1600" dirty="0" smtClean="0"/>
              <a:t>Continuous</a:t>
            </a:r>
            <a:r>
              <a:rPr lang="en-US" sz="1600" dirty="0" smtClean="0"/>
              <a:t> </a:t>
            </a:r>
            <a:r>
              <a:rPr sz="1600" dirty="0" smtClean="0"/>
              <a:t>improvement</a:t>
            </a:r>
            <a:endParaRPr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82455" y="5633680"/>
            <a:ext cx="107966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F497D"/>
                </a:solidFill>
              </a:defRPr>
            </a:pPr>
            <a:r>
              <a:rPr sz="2000" dirty="0"/>
              <a:t>Success Metrics: 90% user acceptance | &lt;5% correction rate | 99.9% uptime | Weekly model refresh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59" y="56274"/>
            <a:ext cx="8229600" cy="871774"/>
          </a:xfrm>
        </p:spPr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rPr dirty="0"/>
              <a:t>Conclusion &amp; Next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10332720" cy="1828800"/>
          </a:xfrm>
          <a:prstGeom prst="rect">
            <a:avLst/>
          </a:prstGeom>
          <a:solidFill>
            <a:srgbClr val="FAFAFA"/>
          </a:solidFill>
          <a:ln w="38100">
            <a:solidFill>
              <a:srgbClr val="009B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009BBF"/>
                </a:solidFill>
              </a:defRPr>
            </a:pPr>
            <a:r>
              <a:rPr sz="2000" dirty="0"/>
              <a:t>Project </a:t>
            </a:r>
            <a:r>
              <a:rPr sz="2000" dirty="0" smtClean="0"/>
              <a:t>Summary</a:t>
            </a:r>
            <a:endParaRPr lang="en-US" sz="2000" dirty="0" smtClean="0"/>
          </a:p>
          <a:p>
            <a:pPr algn="ctr">
              <a:defRPr sz="1800" b="1">
                <a:solidFill>
                  <a:srgbClr val="009BBF"/>
                </a:solidFill>
              </a:defRPr>
            </a:pPr>
            <a:endParaRPr sz="2000" dirty="0"/>
          </a:p>
          <a:p>
            <a:pPr algn="ctr">
              <a:defRPr sz="1400">
                <a:solidFill>
                  <a:srgbClr val="1F497D"/>
                </a:solidFill>
              </a:defRPr>
            </a:pPr>
            <a:r>
              <a:rPr sz="1900" dirty="0"/>
              <a:t>Successfully developed a semi-supervised ML model </a:t>
            </a:r>
            <a:r>
              <a:rPr lang="en-US" sz="1900" dirty="0" smtClean="0"/>
              <a:t>- </a:t>
            </a:r>
            <a:r>
              <a:rPr sz="1900" dirty="0" smtClean="0"/>
              <a:t>73</a:t>
            </a:r>
            <a:r>
              <a:rPr sz="1900" dirty="0"/>
              <a:t>% F1 score on limited labeled data (26</a:t>
            </a:r>
            <a:r>
              <a:rPr sz="1900" dirty="0" smtClean="0"/>
              <a:t>%).</a:t>
            </a:r>
            <a:endParaRPr lang="en-US" sz="1900" dirty="0" smtClean="0"/>
          </a:p>
          <a:p>
            <a:pPr algn="ctr">
              <a:defRPr sz="1400">
                <a:solidFill>
                  <a:srgbClr val="1F497D"/>
                </a:solidFill>
              </a:defRPr>
            </a:pPr>
            <a:endParaRPr sz="1900" dirty="0"/>
          </a:p>
          <a:p>
            <a:pPr algn="ctr">
              <a:defRPr sz="1400">
                <a:solidFill>
                  <a:srgbClr val="1F497D"/>
                </a:solidFill>
              </a:defRPr>
            </a:pPr>
            <a:r>
              <a:rPr sz="1900" dirty="0"/>
              <a:t>Identified £2.4M annual value opportunity through improved billing accuracy and efficiency gains.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68859" y="4114800"/>
            <a:ext cx="5223801" cy="25545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F497D"/>
                </a:solidFill>
              </a:defRPr>
            </a:pPr>
            <a:r>
              <a:rPr sz="2000" dirty="0"/>
              <a:t>Immediate Next Steps</a:t>
            </a:r>
            <a:r>
              <a:rPr sz="2000" dirty="0" smtClean="0"/>
              <a:t>:</a:t>
            </a:r>
            <a:endParaRPr lang="en-US" sz="2000" dirty="0" smtClean="0"/>
          </a:p>
          <a:p>
            <a:pPr algn="ctr">
              <a:defRPr sz="1600" b="1">
                <a:solidFill>
                  <a:srgbClr val="1F497D"/>
                </a:solidFill>
              </a:defRPr>
            </a:pPr>
            <a:endParaRPr sz="2000" dirty="0"/>
          </a:p>
          <a:p>
            <a:pPr algn="ctr"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1. Secure stakeholder buy-in and pilot approval</a:t>
            </a:r>
          </a:p>
          <a:p>
            <a:pPr algn="ctr"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2. Integrate with existing time recording systems</a:t>
            </a:r>
          </a:p>
          <a:p>
            <a:pPr algn="ctr"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3. Establish baseline metrics and KPIs</a:t>
            </a:r>
          </a:p>
          <a:p>
            <a:pPr algn="ctr"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4. Deploy pilot in Family Law department</a:t>
            </a:r>
          </a:p>
          <a:p>
            <a:pPr algn="ctr"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5. Gather user feedback and iterate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0"/>
            <a:ext cx="10332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1F497D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840480"/>
            <a:ext cx="10332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9BBF"/>
                </a:solidFill>
              </a:defRPr>
            </a:pPr>
            <a:r>
              <a:t>Questions &amp; Discussion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3657600" y="4754880"/>
            <a:ext cx="4846320" cy="0"/>
          </a:xfrm>
          <a:prstGeom prst="line">
            <a:avLst/>
          </a:prstGeom>
          <a:ln w="25400">
            <a:solidFill>
              <a:srgbClr val="009B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705" y="44311"/>
            <a:ext cx="7062716" cy="858126"/>
          </a:xfrm>
        </p:spPr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457200" cy="457200"/>
          </a:xfrm>
          <a:prstGeom prst="rect">
            <a:avLst/>
          </a:prstGeom>
          <a:solidFill>
            <a:srgbClr val="009BBF"/>
          </a:solidFill>
          <a:ln>
            <a:solidFill>
              <a:srgbClr val="009B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1873838"/>
            <a:ext cx="29580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F497D"/>
                </a:solidFill>
              </a:defRPr>
            </a:pPr>
            <a:r>
              <a:rPr sz="2000" dirty="0"/>
              <a:t>Problem &amp; Data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59606" y="1930663"/>
            <a:ext cx="4834721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D6E71"/>
                </a:solidFill>
              </a:defRPr>
            </a:pPr>
            <a:r>
              <a:rPr sz="1600" dirty="0"/>
              <a:t>Understanding the challenge and dataset characteristics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651760"/>
            <a:ext cx="457200" cy="457200"/>
          </a:xfrm>
          <a:prstGeom prst="rect">
            <a:avLst/>
          </a:prstGeom>
          <a:solidFill>
            <a:srgbClr val="009BBF"/>
          </a:solidFill>
          <a:ln>
            <a:solidFill>
              <a:srgbClr val="009B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2696798"/>
            <a:ext cx="22465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F497D"/>
                </a:solidFill>
              </a:defRPr>
            </a:pPr>
            <a:r>
              <a:rPr sz="2000" dirty="0"/>
              <a:t>Technical Approach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9606" y="2741907"/>
            <a:ext cx="46592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D6E71"/>
                </a:solidFill>
              </a:defRPr>
            </a:pPr>
            <a:r>
              <a:rPr sz="1600" dirty="0"/>
              <a:t>Preprocessing, modeling, and validation methodology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474720"/>
            <a:ext cx="457200" cy="457200"/>
          </a:xfrm>
          <a:prstGeom prst="rect">
            <a:avLst/>
          </a:prstGeom>
          <a:solidFill>
            <a:srgbClr val="009BBF"/>
          </a:solidFill>
          <a:ln>
            <a:solidFill>
              <a:srgbClr val="009B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3519757"/>
            <a:ext cx="14480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F497D"/>
                </a:solidFill>
              </a:defRPr>
            </a:pPr>
            <a:r>
              <a:rPr sz="2000"/>
              <a:t>Key Insights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59606" y="3581313"/>
            <a:ext cx="41849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D6E71"/>
                </a:solidFill>
              </a:defRPr>
            </a:pPr>
            <a:r>
              <a:rPr sz="1600"/>
              <a:t>Behavioral patterns and efficiency opportunities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4297680"/>
            <a:ext cx="457200" cy="457200"/>
          </a:xfrm>
          <a:prstGeom prst="rect">
            <a:avLst/>
          </a:prstGeom>
          <a:solidFill>
            <a:srgbClr val="009BBF"/>
          </a:solidFill>
          <a:ln>
            <a:solidFill>
              <a:srgbClr val="009B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5920" y="4342718"/>
            <a:ext cx="189987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F497D"/>
                </a:solidFill>
              </a:defRPr>
            </a:pPr>
            <a:r>
              <a:rPr sz="2000"/>
              <a:t>Business Impact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59606" y="4416326"/>
            <a:ext cx="360105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D6E71"/>
                </a:solidFill>
              </a:defRPr>
            </a:pPr>
            <a:r>
              <a:rPr sz="1600" dirty="0"/>
              <a:t>£2.4M annual value creation opportunity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" y="5120640"/>
            <a:ext cx="457200" cy="457200"/>
          </a:xfrm>
          <a:prstGeom prst="rect">
            <a:avLst/>
          </a:prstGeom>
          <a:solidFill>
            <a:srgbClr val="009BBF"/>
          </a:solidFill>
          <a:ln>
            <a:solidFill>
              <a:srgbClr val="009B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5920" y="5165678"/>
            <a:ext cx="2974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F497D"/>
                </a:solidFill>
              </a:defRPr>
            </a:pPr>
            <a:r>
              <a:rPr sz="2000" dirty="0"/>
              <a:t>Implementation Roadmap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59606" y="5239286"/>
            <a:ext cx="385547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D6E71"/>
                </a:solidFill>
              </a:defRPr>
            </a:pPr>
            <a:r>
              <a:rPr sz="1600"/>
              <a:t>MLOps strategy and production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428" y="190241"/>
            <a:ext cx="3732663" cy="694353"/>
          </a:xfrm>
        </p:spPr>
        <p:txBody>
          <a:bodyPr>
            <a:normAutofit fontScale="90000"/>
          </a:bodyPr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rPr dirty="0"/>
              <a:t>Data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2054" y="1767940"/>
            <a:ext cx="2011680" cy="2286000"/>
          </a:xfrm>
          <a:prstGeom prst="rect">
            <a:avLst/>
          </a:prstGeom>
          <a:solidFill>
            <a:srgbClr val="FFFFFF"/>
          </a:solidFill>
          <a:ln w="25400">
            <a:solidFill>
              <a:srgbClr val="8EBA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672054" y="2038571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9BBF"/>
                </a:solidFill>
              </a:defRPr>
            </a:pPr>
            <a:r>
              <a:rPr dirty="0"/>
              <a:t>2,157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7063" y="2861531"/>
            <a:ext cx="16948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1F497D"/>
                </a:solidFill>
              </a:defRPr>
            </a:pPr>
            <a:r>
              <a:rPr dirty="0"/>
              <a:t>Total Records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9418" y="3318731"/>
            <a:ext cx="162166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D6E71"/>
                </a:solidFill>
              </a:defRPr>
            </a:pPr>
            <a:r>
              <a:rPr sz="1400" dirty="0"/>
              <a:t>One week snapshot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8054" y="1764251"/>
            <a:ext cx="2011680" cy="2286000"/>
          </a:xfrm>
          <a:prstGeom prst="rect">
            <a:avLst/>
          </a:prstGeom>
          <a:solidFill>
            <a:srgbClr val="FFFFFF"/>
          </a:solidFill>
          <a:ln w="25400">
            <a:solidFill>
              <a:srgbClr val="8EBA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958054" y="2038571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9BBF"/>
                </a:solidFill>
              </a:defRPr>
            </a:pPr>
            <a:r>
              <a:t>561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39739" y="2861531"/>
            <a:ext cx="84830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F497D"/>
                </a:solidFill>
              </a:defRPr>
            </a:pPr>
            <a:r>
              <a:t>Labeled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9071" y="3318731"/>
            <a:ext cx="104964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D6E71"/>
                </a:solidFill>
              </a:defRPr>
            </a:pPr>
            <a:r>
              <a:rPr sz="1400" dirty="0"/>
              <a:t>26% of 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44054" y="1764251"/>
            <a:ext cx="2011680" cy="2286000"/>
          </a:xfrm>
          <a:prstGeom prst="rect">
            <a:avLst/>
          </a:prstGeom>
          <a:solidFill>
            <a:srgbClr val="FFFFFF"/>
          </a:solidFill>
          <a:ln w="25400">
            <a:solidFill>
              <a:srgbClr val="8EBA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244054" y="2038571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9BBF"/>
                </a:solidFill>
              </a:defRPr>
            </a:pPr>
            <a:r>
              <a:t>1,596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1544" y="2861531"/>
            <a:ext cx="10567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F497D"/>
                </a:solidFill>
              </a:defRPr>
            </a:pPr>
            <a:r>
              <a:t>Unlabeled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1531" y="3318731"/>
            <a:ext cx="185672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D6E71"/>
                </a:solidFill>
              </a:defRPr>
            </a:pPr>
            <a:r>
              <a:rPr sz="1400"/>
              <a:t>Requiring classification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530054" y="1764251"/>
            <a:ext cx="2011680" cy="2286000"/>
          </a:xfrm>
          <a:prstGeom prst="rect">
            <a:avLst/>
          </a:prstGeom>
          <a:solidFill>
            <a:srgbClr val="FFFFFF"/>
          </a:solidFill>
          <a:ln w="25400">
            <a:solidFill>
              <a:srgbClr val="8EBA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8530054" y="2038571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9BBF"/>
                </a:solidFill>
              </a:defRPr>
            </a:pPr>
            <a: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997125" y="2861531"/>
            <a:ext cx="107753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F497D"/>
                </a:solidFill>
              </a:defRPr>
            </a:pPr>
            <a:r>
              <a:t>Categories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30508" y="3318731"/>
            <a:ext cx="141077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D6E71"/>
                </a:solidFill>
              </a:defRPr>
            </a:pPr>
            <a:r>
              <a:rPr sz="1400"/>
              <a:t>Family Law focus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93446" y="5078045"/>
            <a:ext cx="91746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1F497D"/>
                </a:solidFill>
              </a:defRPr>
            </a:pPr>
            <a:r>
              <a:rPr sz="2000" dirty="0"/>
              <a:t>🎯 Goal: Automate time entry categorization to improve billing accuracy and efficiency</a:t>
            </a:r>
          </a:p>
          <a:p>
            <a:pPr algn="ctr">
              <a:defRPr sz="1400">
                <a:solidFill>
                  <a:srgbClr val="6D6E71"/>
                </a:solidFill>
              </a:defRPr>
            </a:pPr>
            <a:r>
              <a:rPr sz="1600" dirty="0"/>
              <a:t>Reduce manual review by 70% | Increase charge capture by 5% | Save 2-3 hours per week per fee earner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749" y="1683"/>
            <a:ext cx="8229600" cy="591548"/>
          </a:xfrm>
        </p:spPr>
        <p:txBody>
          <a:bodyPr>
            <a:normAutofit fontScale="90000"/>
          </a:bodyPr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rPr dirty="0"/>
              <a:t>Category Distribution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3765" y="6268551"/>
            <a:ext cx="965398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1F497D"/>
                </a:solidFill>
              </a:defRPr>
            </a:pPr>
            <a:r>
              <a:rPr sz="1600" dirty="0"/>
              <a:t>💡 Key Insight: Client time dominates (35% of labeled data), while admin/billing represent efficiency opportunities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9291"/>
            <a:ext cx="6554453" cy="506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52" y="899291"/>
            <a:ext cx="5637547" cy="506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171" y="30660"/>
            <a:ext cx="8229600" cy="680705"/>
          </a:xfrm>
        </p:spPr>
        <p:txBody>
          <a:bodyPr>
            <a:normAutofit fontScale="90000"/>
          </a:bodyPr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rPr dirty="0"/>
              <a:t>Technical Approach: </a:t>
            </a:r>
            <a:r>
              <a:rPr lang="en-US" sz="3600" b="1" dirty="0" smtClean="0"/>
              <a:t>SGD Classifier </a:t>
            </a:r>
            <a:r>
              <a:rPr lang="en-US" sz="3600" b="1" dirty="0"/>
              <a:t>with log loss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31520" y="2286000"/>
            <a:ext cx="1828800" cy="1645920"/>
          </a:xfrm>
          <a:prstGeom prst="rect">
            <a:avLst/>
          </a:prstGeom>
          <a:solidFill>
            <a:srgbClr val="8EBAE5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2000" dirty="0"/>
              <a:t>Data</a:t>
            </a:r>
          </a:p>
          <a:p>
            <a:pPr algn="ctr"/>
            <a:r>
              <a:rPr sz="2000" dirty="0"/>
              <a:t>Preprocessing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0530" y="4114800"/>
            <a:ext cx="21618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dirty="0" smtClean="0"/>
              <a:t>• </a:t>
            </a:r>
            <a:r>
              <a:rPr sz="1600" dirty="0"/>
              <a:t>Legal abbreviations</a:t>
            </a:r>
          </a:p>
          <a:p>
            <a:r>
              <a:rPr sz="1600" dirty="0"/>
              <a:t>• </a:t>
            </a:r>
            <a:r>
              <a:rPr sz="1600" dirty="0" smtClean="0"/>
              <a:t>Feature</a:t>
            </a:r>
            <a:r>
              <a:rPr lang="en-US" sz="1600" dirty="0" smtClean="0"/>
              <a:t> </a:t>
            </a:r>
            <a:r>
              <a:rPr sz="1600" dirty="0" smtClean="0"/>
              <a:t>engineering</a:t>
            </a:r>
            <a:endParaRPr sz="1600" dirty="0"/>
          </a:p>
        </p:txBody>
      </p:sp>
      <p:cxnSp>
        <p:nvCxnSpPr>
          <p:cNvPr id="5" name="Connector 4"/>
          <p:cNvCxnSpPr/>
          <p:nvPr/>
        </p:nvCxnSpPr>
        <p:spPr>
          <a:xfrm>
            <a:off x="2560320" y="3108960"/>
            <a:ext cx="457200" cy="0"/>
          </a:xfrm>
          <a:prstGeom prst="line">
            <a:avLst/>
          </a:prstGeom>
          <a:ln w="38100"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17520" y="2286000"/>
            <a:ext cx="1828800" cy="1645920"/>
          </a:xfrm>
          <a:prstGeom prst="rect">
            <a:avLst/>
          </a:prstGeom>
          <a:solidFill>
            <a:srgbClr val="009BBF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2000" b="1" dirty="0">
                <a:solidFill>
                  <a:srgbClr val="FFFFFF"/>
                </a:solidFill>
              </a:rPr>
              <a:t>Feature</a:t>
            </a:r>
          </a:p>
          <a:p>
            <a:pPr algn="ctr"/>
            <a:r>
              <a:rPr sz="2000" b="1" dirty="0">
                <a:solidFill>
                  <a:srgbClr val="FFFFFF"/>
                </a:solidFill>
              </a:rPr>
              <a:t>Extraction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0689" y="4114800"/>
            <a:ext cx="18356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dirty="0" smtClean="0"/>
              <a:t>• </a:t>
            </a:r>
            <a:r>
              <a:rPr sz="1600" dirty="0"/>
              <a:t>One-hot encoding</a:t>
            </a:r>
          </a:p>
          <a:p>
            <a:r>
              <a:rPr sz="1600" dirty="0"/>
              <a:t>• Numerical scaling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4846320" y="3108960"/>
            <a:ext cx="457200" cy="0"/>
          </a:xfrm>
          <a:prstGeom prst="line">
            <a:avLst/>
          </a:prstGeom>
          <a:ln w="38100"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303520" y="2286000"/>
            <a:ext cx="1828800" cy="1645920"/>
          </a:xfrm>
          <a:prstGeom prst="rect">
            <a:avLst/>
          </a:prstGeom>
          <a:solidFill>
            <a:srgbClr val="8EBAE5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2000" b="1" dirty="0">
                <a:solidFill>
                  <a:srgbClr val="FFFFFF"/>
                </a:solidFill>
              </a:rPr>
              <a:t>Supervised</a:t>
            </a:r>
          </a:p>
          <a:p>
            <a:pPr algn="ctr"/>
            <a:r>
              <a:rPr sz="2000" b="1" dirty="0">
                <a:solidFill>
                  <a:srgbClr val="FFFFFF"/>
                </a:solidFill>
              </a:rPr>
              <a:t>Learning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3520" y="4114800"/>
            <a:ext cx="1796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dirty="0"/>
              <a:t>• Class balancing</a:t>
            </a:r>
          </a:p>
          <a:p>
            <a:r>
              <a:rPr dirty="0"/>
              <a:t>• 5-fold CV: 0.73 F1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7132320" y="3108960"/>
            <a:ext cx="457200" cy="0"/>
          </a:xfrm>
          <a:prstGeom prst="line">
            <a:avLst/>
          </a:prstGeom>
          <a:ln w="38100"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89520" y="2286000"/>
            <a:ext cx="1828800" cy="1645920"/>
          </a:xfrm>
          <a:prstGeom prst="rect">
            <a:avLst/>
          </a:prstGeom>
          <a:solidFill>
            <a:srgbClr val="009BBF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2000" b="1" dirty="0">
                <a:solidFill>
                  <a:srgbClr val="FFFFFF"/>
                </a:solidFill>
              </a:rPr>
              <a:t>Self-Training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20" y="4114800"/>
            <a:ext cx="20033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dirty="0"/>
              <a:t>• Pseudo-labeling</a:t>
            </a:r>
          </a:p>
          <a:p>
            <a:r>
              <a:rPr dirty="0"/>
              <a:t>• Iterative refinement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9418320" y="3108960"/>
            <a:ext cx="457200" cy="0"/>
          </a:xfrm>
          <a:prstGeom prst="line">
            <a:avLst/>
          </a:prstGeom>
          <a:ln w="38100">
            <a:solidFill>
              <a:srgbClr val="1F49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75520" y="2286000"/>
            <a:ext cx="1828800" cy="1645920"/>
          </a:xfrm>
          <a:prstGeom prst="rect">
            <a:avLst/>
          </a:prstGeom>
          <a:solidFill>
            <a:srgbClr val="8EBAE5"/>
          </a:solidFill>
          <a:ln w="254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sz="2000" dirty="0"/>
              <a:t>Validation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75520" y="4114799"/>
            <a:ext cx="17160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dirty="0"/>
              <a:t>• Precision/Recall</a:t>
            </a:r>
          </a:p>
          <a:p>
            <a:r>
              <a:rPr dirty="0"/>
              <a:t>• Business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385" y="0"/>
            <a:ext cx="8229600" cy="518615"/>
          </a:xfrm>
        </p:spPr>
        <p:txBody>
          <a:bodyPr>
            <a:normAutofit fontScale="90000"/>
          </a:bodyPr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rPr dirty="0"/>
              <a:t>Workload Analysis by Seniority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964" y="6020842"/>
            <a:ext cx="1055244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F497D"/>
                </a:solidFill>
              </a:defRPr>
            </a:pPr>
            <a:r>
              <a:rPr sz="2000" dirty="0"/>
              <a:t>Key Findings:</a:t>
            </a:r>
          </a:p>
          <a:p>
            <a:pPr>
              <a:defRPr sz="1200">
                <a:solidFill>
                  <a:srgbClr val="6D6E71"/>
                </a:solidFill>
              </a:defRPr>
            </a:pPr>
            <a:r>
              <a:rPr sz="1600" dirty="0"/>
              <a:t>• Juniors: 30% admin time (automation opportunity) | • Seniors: Balanced workload | • Partners: 60% client-facing (optimal)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3116"/>
            <a:ext cx="5787174" cy="4672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74" y="943116"/>
            <a:ext cx="6404825" cy="4672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229600" cy="858126"/>
          </a:xfrm>
        </p:spPr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rPr dirty="0"/>
              <a:t>Model Performance &amp; Validation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828800"/>
            <a:ext cx="201168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9B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371600" y="2011680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9BBF"/>
                </a:solidFill>
              </a:defRPr>
            </a:pPr>
            <a:r>
              <a:rPr dirty="0"/>
              <a:t>73%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0754" y="2743200"/>
            <a:ext cx="10733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F497D"/>
                </a:solidFill>
              </a:defRPr>
            </a:pPr>
            <a:r>
              <a:rPr sz="2000" dirty="0"/>
              <a:t>F1 Score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6365" y="3108960"/>
            <a:ext cx="15421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D6E71"/>
                </a:solidFill>
              </a:defRPr>
            </a:pPr>
            <a:r>
              <a:rPr sz="1600" dirty="0"/>
              <a:t>Macro-averaged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828800"/>
            <a:ext cx="201168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1F49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657600" y="2011680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dirty="0"/>
              <a:t>81%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8442" y="2743200"/>
            <a:ext cx="114999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1F497D"/>
                </a:solidFill>
              </a:defRPr>
            </a:lvl1pPr>
          </a:lstStyle>
          <a:p>
            <a:r>
              <a:rPr dirty="0"/>
              <a:t>Precision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1158" y="3108960"/>
            <a:ext cx="168456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6D6E71"/>
                </a:solidFill>
              </a:defRPr>
            </a:lvl1pPr>
          </a:lstStyle>
          <a:p>
            <a:r>
              <a:t>Weighted average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43600" y="1828800"/>
            <a:ext cx="201168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8EBAE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5943600" y="2011680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8EBAE5"/>
                </a:solidFill>
              </a:defRPr>
            </a:pPr>
            <a:r>
              <a:t>78%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43143" y="2743200"/>
            <a:ext cx="8125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1F497D"/>
                </a:solidFill>
              </a:defRPr>
            </a:lvl1pPr>
          </a:lstStyle>
          <a:p>
            <a:r>
              <a:t>Recall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7158" y="3108960"/>
            <a:ext cx="168456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6D6E71"/>
                </a:solidFill>
              </a:defRPr>
            </a:lvl1pPr>
          </a:lstStyle>
          <a:p>
            <a:r>
              <a:rPr dirty="0"/>
              <a:t>Weighted average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29600" y="1828800"/>
            <a:ext cx="201168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4BAC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8229600" y="2011680"/>
            <a:ext cx="20116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4BACC6"/>
                </a:solidFill>
              </a:defRPr>
            </a:pPr>
            <a:r>
              <a:t>90%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44257" y="2743200"/>
            <a:ext cx="13823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1F497D"/>
                </a:solidFill>
              </a:defRPr>
            </a:lvl1pPr>
          </a:lstStyle>
          <a:p>
            <a:r>
              <a:rPr dirty="0"/>
              <a:t>Confidence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16828" y="3108960"/>
            <a:ext cx="20372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6D6E71"/>
                </a:solidFill>
              </a:defRPr>
            </a:lvl1pPr>
          </a:lstStyle>
          <a:p>
            <a:r>
              <a:rPr dirty="0"/>
              <a:t>Self-training threshold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8571" y="4309231"/>
            <a:ext cx="9110058" cy="2169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1F497D"/>
                </a:solidFill>
              </a:defRPr>
            </a:pPr>
            <a:r>
              <a:rPr sz="2000" dirty="0"/>
              <a:t>Model Insights &amp; </a:t>
            </a:r>
            <a:r>
              <a:rPr sz="2000" dirty="0" smtClean="0"/>
              <a:t>Improvements</a:t>
            </a:r>
            <a:endParaRPr lang="en-US" sz="2000" dirty="0" smtClean="0"/>
          </a:p>
          <a:p>
            <a:pPr algn="ctr">
              <a:defRPr sz="1800" b="1">
                <a:solidFill>
                  <a:srgbClr val="1F497D"/>
                </a:solidFill>
              </a:defRPr>
            </a:pPr>
            <a:endParaRPr sz="2000" dirty="0"/>
          </a:p>
          <a:p>
            <a:pPr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✓ Strong performance on high-volume categories (Client Time, Preparing Documents)</a:t>
            </a:r>
          </a:p>
          <a:p>
            <a:pPr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✓ Main confusion: Client Time vs Other Communications (similar vocabulary)</a:t>
            </a:r>
          </a:p>
          <a:p>
            <a:pPr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✓ Self-training added 1,596 high-confidence labels for production use</a:t>
            </a:r>
          </a:p>
          <a:p>
            <a:pPr>
              <a:spcAft>
                <a:spcPts val="600"/>
              </a:spcAft>
              <a:defRPr sz="1200">
                <a:solidFill>
                  <a:srgbClr val="6D6E71"/>
                </a:solidFill>
              </a:defRPr>
            </a:pPr>
            <a:r>
              <a:rPr sz="2000" dirty="0"/>
              <a:t>✓ Future improvement: Incorporate matter type and client codes as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920" y="28979"/>
            <a:ext cx="8229600" cy="573412"/>
          </a:xfrm>
        </p:spPr>
        <p:txBody>
          <a:bodyPr>
            <a:normAutofit fontScale="90000"/>
          </a:bodyPr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rPr dirty="0"/>
              <a:t>Business Impact &amp; Value Creation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83" y="1160060"/>
            <a:ext cx="10028344" cy="44764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920" y="6023223"/>
            <a:ext cx="11277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1F497D"/>
                </a:solidFill>
              </a:defRPr>
            </a:pPr>
            <a:r>
              <a:rPr sz="2000" dirty="0"/>
              <a:t>Return on Investment:</a:t>
            </a:r>
          </a:p>
          <a:p>
            <a:pPr algn="ctr">
              <a:defRPr sz="1400">
                <a:solidFill>
                  <a:srgbClr val="009BBF"/>
                </a:solidFill>
              </a:defRPr>
            </a:pPr>
            <a:r>
              <a:rPr sz="2000" dirty="0"/>
              <a:t>💰 £15.7M current annual revenue | 📈 £2.4M efficiency gains | ⏱️ </a:t>
            </a:r>
            <a:r>
              <a:rPr lang="en-US" sz="2000" dirty="0" smtClean="0"/>
              <a:t>  </a:t>
            </a:r>
            <a:r>
              <a:rPr sz="2000" dirty="0" smtClean="0"/>
              <a:t>6-month </a:t>
            </a:r>
            <a:r>
              <a:rPr sz="2000" dirty="0"/>
              <a:t>payback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454" y="56274"/>
            <a:ext cx="8229600" cy="762592"/>
          </a:xfrm>
        </p:spPr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rPr dirty="0"/>
              <a:t>Strategic Insights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403" y="1828800"/>
            <a:ext cx="33355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9BBF"/>
                </a:solidFill>
              </a:defRPr>
            </a:pPr>
            <a:r>
              <a:rPr sz="2000" dirty="0" smtClean="0"/>
              <a:t>🏛</a:t>
            </a: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sz="2000" dirty="0" smtClean="0"/>
              <a:t>Department </a:t>
            </a:r>
            <a:r>
              <a:rPr sz="2000" dirty="0"/>
              <a:t>Identification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1797" y="1856096"/>
            <a:ext cx="2190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solidFill>
                  <a:srgbClr val="1F497D"/>
                </a:solidFill>
              </a:defRPr>
            </a:pPr>
            <a:r>
              <a:rPr sz="1600" dirty="0"/>
              <a:t>Family Law Department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7999" y="1828800"/>
            <a:ext cx="4572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 sz="1100">
                <a:solidFill>
                  <a:srgbClr val="6D6E71"/>
                </a:solidFill>
              </a:defRPr>
            </a:pPr>
            <a:r>
              <a:rPr sz="1600" dirty="0"/>
              <a:t>High frequency of Form E, D81, FDA, FDR, CAFCASS documents indicates divorce &amp; child arrangements specialization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557" y="2926080"/>
            <a:ext cx="291573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BBF"/>
                </a:solidFill>
              </a:defRPr>
            </a:lvl1pPr>
          </a:lstStyle>
          <a:p>
            <a:r>
              <a:rPr dirty="0"/>
              <a:t>⚡ Efficiency Opportunities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7256" y="2990227"/>
            <a:ext cx="2559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1F497D"/>
                </a:solidFill>
              </a:defRPr>
            </a:lvl1pPr>
          </a:lstStyle>
          <a:p>
            <a:r>
              <a:rPr dirty="0"/>
              <a:t>30% Admin Time for Juniors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2926080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6D6E71"/>
                </a:solidFill>
              </a:defRPr>
            </a:lvl1pPr>
          </a:lstStyle>
          <a:p>
            <a:pPr algn="just"/>
            <a:r>
              <a:rPr dirty="0"/>
              <a:t>Automate LOE generation, risk assessments, and onboarding to free up 6 hours/week per junior solicitor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101" y="3989010"/>
            <a:ext cx="21386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BBF"/>
                </a:solidFill>
              </a:defRPr>
            </a:lvl1pPr>
          </a:lstStyle>
          <a:p>
            <a:r>
              <a:rPr dirty="0"/>
              <a:t>💡 Charge Capture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39713" y="4027457"/>
            <a:ext cx="2634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1F497D"/>
                </a:solidFill>
              </a:defRPr>
            </a:lvl1pPr>
          </a:lstStyle>
          <a:p>
            <a:r>
              <a:rPr dirty="0"/>
              <a:t>19.4% Currently Non-Billable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402336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6D6E71"/>
                </a:solidFill>
              </a:defRPr>
            </a:lvl1pPr>
          </a:lstStyle>
          <a:p>
            <a:pPr algn="just"/>
            <a:r>
              <a:rPr dirty="0"/>
              <a:t>Real-time nudges during time entry can convert 5% of admin time to billable client 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233" y="5086290"/>
            <a:ext cx="29780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009BBF"/>
                </a:solidFill>
              </a:defRPr>
            </a:lvl1pPr>
          </a:lstStyle>
          <a:p>
            <a:r>
              <a:rPr dirty="0"/>
              <a:t>📊 Workload Optimization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66254" y="5120640"/>
            <a:ext cx="23815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1F497D"/>
                </a:solidFill>
              </a:defRPr>
            </a:lvl1pPr>
          </a:lstStyle>
          <a:p>
            <a:r>
              <a:rPr dirty="0"/>
              <a:t>Rebalance Task Allocation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512064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6D6E71"/>
                </a:solidFill>
              </a:defRPr>
            </a:lvl1pPr>
          </a:lstStyle>
          <a:p>
            <a:pPr algn="just"/>
            <a:r>
              <a:rPr dirty="0"/>
              <a:t>Shift document preparation from seniors to juniors, enabling seniors to focus on higher-value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612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Agenda</vt:lpstr>
      <vt:lpstr>Data Overview</vt:lpstr>
      <vt:lpstr>Category Distribution Analysis</vt:lpstr>
      <vt:lpstr>Technical Approach: SGD Classifier with log loss </vt:lpstr>
      <vt:lpstr>Workload Analysis by Seniority</vt:lpstr>
      <vt:lpstr>Model Performance &amp; Validation</vt:lpstr>
      <vt:lpstr>Business Impact &amp; Value Creation</vt:lpstr>
      <vt:lpstr>Strategic Insights &amp; Recommendations</vt:lpstr>
      <vt:lpstr>Implementation Roadmap</vt:lpstr>
      <vt:lpstr>ML Ops Strategy &amp; Monitoring</vt:lpstr>
      <vt:lpstr>Conclusion &amp; Next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Dell</dc:creator>
  <cp:keywords/>
  <dc:description>generated using python-pptx</dc:description>
  <cp:lastModifiedBy>Microsoft account</cp:lastModifiedBy>
  <cp:revision>16</cp:revision>
  <dcterms:created xsi:type="dcterms:W3CDTF">2013-01-27T09:14:16Z</dcterms:created>
  <dcterms:modified xsi:type="dcterms:W3CDTF">2025-08-20T12:24:58Z</dcterms:modified>
  <cp:category/>
</cp:coreProperties>
</file>