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6790CC-7849-4D18-854A-7DA6D53EEF2E}">
  <a:tblStyle styleId="{406790CC-7849-4D18-854A-7DA6D53EEF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2db08c61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2db08c61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Disclaimer: we did not include the six games ryan finley played at Boise State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2db08c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2db08c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From a study conducted by J. Dean Craig from the University of Colorado at Colorado Springs and Niven Winchester of the Auckland University of Technology, they found that “college quarterbacks must be high-quality passers to make the NFL” and “quarterbacks who recorded higher college QBR values performed better in the NFL than players with lower QBR values” from conducting data analysis to find out the likeliness that a college quarterback will succeed in the NFL.</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Article from bleacher report which anonymously interviewed NFL scouts had them cite IQ which the Wonderlic measures and has the ability to extend plays which can be observed in statistics such as SPARQ rating that are designed to measure athleticism which is crucial to extend plays</a:t>
            </a:r>
            <a:endParaRPr sz="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2db08c61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2db08c61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2db08c6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2db08c6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2db08c6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2db08c6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bbdfac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bbdfac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2db08c61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2db08c61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2db08c61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2db08c61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29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Ryan Finley vs Daniel Jones Draft Comparison</a:t>
            </a:r>
            <a:endParaRPr>
              <a:solidFill>
                <a:schemeClr val="lt1"/>
              </a:solidFill>
            </a:endParaRPr>
          </a:p>
        </p:txBody>
      </p:sp>
      <p:sp>
        <p:nvSpPr>
          <p:cNvPr id="55" name="Google Shape;55;p13"/>
          <p:cNvSpPr txBox="1"/>
          <p:nvPr>
            <p:ph idx="1" type="subTitle"/>
          </p:nvPr>
        </p:nvSpPr>
        <p:spPr>
          <a:xfrm>
            <a:off x="369125" y="2175450"/>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00">
                <a:solidFill>
                  <a:schemeClr val="lt1"/>
                </a:solidFill>
              </a:rPr>
              <a:t>Brandon Wisniewski, Abhi Joshi, Pat Walther, Connor Stephens, &amp; Robbie Goss</a:t>
            </a:r>
            <a:endParaRPr sz="1800">
              <a:solidFill>
                <a:schemeClr val="lt1"/>
              </a:solidFill>
            </a:endParaRPr>
          </a:p>
        </p:txBody>
      </p:sp>
      <p:pic>
        <p:nvPicPr>
          <p:cNvPr id="56" name="Google Shape;56;p13"/>
          <p:cNvPicPr preferRelativeResize="0"/>
          <p:nvPr/>
        </p:nvPicPr>
        <p:blipFill>
          <a:blip r:embed="rId3">
            <a:alphaModFix/>
          </a:blip>
          <a:stretch>
            <a:fillRect/>
          </a:stretch>
        </p:blipFill>
        <p:spPr>
          <a:xfrm>
            <a:off x="1423050" y="2797175"/>
            <a:ext cx="1428750" cy="1905000"/>
          </a:xfrm>
          <a:prstGeom prst="rect">
            <a:avLst/>
          </a:prstGeom>
          <a:noFill/>
          <a:ln>
            <a:noFill/>
          </a:ln>
        </p:spPr>
      </p:pic>
      <p:pic>
        <p:nvPicPr>
          <p:cNvPr id="57" name="Google Shape;57;p13"/>
          <p:cNvPicPr preferRelativeResize="0"/>
          <p:nvPr/>
        </p:nvPicPr>
        <p:blipFill>
          <a:blip r:embed="rId4">
            <a:alphaModFix/>
          </a:blip>
          <a:stretch>
            <a:fillRect/>
          </a:stretch>
        </p:blipFill>
        <p:spPr>
          <a:xfrm>
            <a:off x="6337800" y="2797175"/>
            <a:ext cx="1365925"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What are Indicators of Success in NFL for College QBs</a:t>
            </a:r>
            <a:endParaRPr>
              <a:solidFill>
                <a:schemeClr val="lt1"/>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814130" y="1406800"/>
            <a:ext cx="3026300" cy="2907749"/>
          </a:xfrm>
          <a:prstGeom prst="rect">
            <a:avLst/>
          </a:prstGeom>
          <a:noFill/>
          <a:ln>
            <a:noFill/>
          </a:ln>
        </p:spPr>
      </p:pic>
      <p:pic>
        <p:nvPicPr>
          <p:cNvPr id="65" name="Google Shape;65;p14"/>
          <p:cNvPicPr preferRelativeResize="0"/>
          <p:nvPr/>
        </p:nvPicPr>
        <p:blipFill>
          <a:blip r:embed="rId4">
            <a:alphaModFix/>
          </a:blip>
          <a:stretch>
            <a:fillRect/>
          </a:stretch>
        </p:blipFill>
        <p:spPr>
          <a:xfrm>
            <a:off x="5000300" y="1457600"/>
            <a:ext cx="3832000" cy="280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332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Combine Statistics</a:t>
            </a:r>
            <a:endParaRPr>
              <a:solidFill>
                <a:schemeClr val="lt1"/>
              </a:solidFill>
            </a:endParaRPr>
          </a:p>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5851650" y="3066875"/>
            <a:ext cx="3034950" cy="1707151"/>
          </a:xfrm>
          <a:prstGeom prst="rect">
            <a:avLst/>
          </a:prstGeom>
          <a:noFill/>
          <a:ln>
            <a:noFill/>
          </a:ln>
        </p:spPr>
      </p:pic>
      <p:graphicFrame>
        <p:nvGraphicFramePr>
          <p:cNvPr id="72" name="Google Shape;72;p15"/>
          <p:cNvGraphicFramePr/>
          <p:nvPr/>
        </p:nvGraphicFramePr>
        <p:xfrm>
          <a:off x="233200" y="1165813"/>
          <a:ext cx="3000000" cy="3000000"/>
        </p:xfrm>
        <a:graphic>
          <a:graphicData uri="http://schemas.openxmlformats.org/drawingml/2006/table">
            <a:tbl>
              <a:tblPr>
                <a:noFill/>
                <a:tableStyleId>{406790CC-7849-4D18-854A-7DA6D53EEF2E}</a:tableStyleId>
              </a:tblPr>
              <a:tblGrid>
                <a:gridCol w="1730675"/>
                <a:gridCol w="1730675"/>
                <a:gridCol w="1730675"/>
                <a:gridCol w="1730675"/>
                <a:gridCol w="1730675"/>
              </a:tblGrid>
              <a:tr h="76217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SPARQ (Athleticism)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SPARQ Percentile</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Wonderlic (Intellect)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Wonderlic Percentile</a:t>
                      </a:r>
                      <a:endParaRPr>
                        <a:solidFill>
                          <a:schemeClr val="lt1"/>
                        </a:solidFill>
                      </a:endParaRPr>
                    </a:p>
                  </a:txBody>
                  <a:tcPr marT="91425" marB="91425" marR="91425" marL="91425"/>
                </a:tc>
              </a:tr>
              <a:tr h="495400">
                <a:tc>
                  <a:txBody>
                    <a:bodyPr/>
                    <a:lstStyle/>
                    <a:p>
                      <a:pPr indent="0" lvl="0" marL="0" rtl="0" algn="l">
                        <a:spcBef>
                          <a:spcPts val="0"/>
                        </a:spcBef>
                        <a:spcAft>
                          <a:spcPts val="0"/>
                        </a:spcAft>
                        <a:buNone/>
                      </a:pPr>
                      <a:r>
                        <a:rPr lang="en">
                          <a:solidFill>
                            <a:schemeClr val="lt1"/>
                          </a:solidFill>
                        </a:rPr>
                        <a:t>Ryan Finley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96.5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71st Percentile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98th Percentile</a:t>
                      </a:r>
                      <a:endParaRPr>
                        <a:solidFill>
                          <a:schemeClr val="lt1"/>
                        </a:solidFill>
                      </a:endParaRPr>
                    </a:p>
                  </a:txBody>
                  <a:tcPr marT="91425" marB="91425" marR="91425" marL="91425"/>
                </a:tc>
              </a:tr>
              <a:tr h="495400">
                <a:tc>
                  <a:txBody>
                    <a:bodyPr/>
                    <a:lstStyle/>
                    <a:p>
                      <a:pPr indent="0" lvl="0" marL="0" rtl="0" algn="l">
                        <a:spcBef>
                          <a:spcPts val="0"/>
                        </a:spcBef>
                        <a:spcAft>
                          <a:spcPts val="0"/>
                        </a:spcAft>
                        <a:buNone/>
                      </a:pPr>
                      <a:r>
                        <a:rPr lang="en">
                          <a:solidFill>
                            <a:schemeClr val="lt1"/>
                          </a:solidFill>
                        </a:rPr>
                        <a:t>Daniel Jones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92.1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56th Percentile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84th Percentile</a:t>
                      </a:r>
                      <a:endParaRPr>
                        <a:solidFill>
                          <a:schemeClr val="lt1"/>
                        </a:solidFill>
                      </a:endParaRPr>
                    </a:p>
                  </a:txBody>
                  <a:tcPr marT="91425" marB="91425" marR="91425" marL="91425"/>
                </a:tc>
              </a:tr>
            </a:tbl>
          </a:graphicData>
        </a:graphic>
      </p:graphicFrame>
      <p:pic>
        <p:nvPicPr>
          <p:cNvPr id="73" name="Google Shape;73;p15"/>
          <p:cNvPicPr preferRelativeResize="0"/>
          <p:nvPr/>
        </p:nvPicPr>
        <p:blipFill>
          <a:blip r:embed="rId4">
            <a:alphaModFix/>
          </a:blip>
          <a:stretch>
            <a:fillRect/>
          </a:stretch>
        </p:blipFill>
        <p:spPr>
          <a:xfrm>
            <a:off x="233200" y="3066863"/>
            <a:ext cx="2560725" cy="1707150"/>
          </a:xfrm>
          <a:prstGeom prst="rect">
            <a:avLst/>
          </a:prstGeom>
          <a:noFill/>
          <a:ln>
            <a:noFill/>
          </a:ln>
        </p:spPr>
      </p:pic>
      <p:pic>
        <p:nvPicPr>
          <p:cNvPr id="74" name="Google Shape;74;p15"/>
          <p:cNvPicPr preferRelativeResize="0"/>
          <p:nvPr/>
        </p:nvPicPr>
        <p:blipFill>
          <a:blip r:embed="rId5">
            <a:alphaModFix/>
          </a:blip>
          <a:stretch>
            <a:fillRect/>
          </a:stretch>
        </p:blipFill>
        <p:spPr>
          <a:xfrm>
            <a:off x="2994493" y="3066875"/>
            <a:ext cx="2656581" cy="17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Yards Per Attempt (YPA)</a:t>
            </a:r>
            <a:r>
              <a:rPr lang="en"/>
              <a:t>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lt1"/>
                </a:solidFill>
              </a:rPr>
              <a:t>Finley: 7.7 YPA (36th %tile)                           Jones: 6.8 YPA (9th %tile)</a:t>
            </a:r>
            <a:endParaRPr>
              <a:solidFill>
                <a:schemeClr val="lt1"/>
              </a:solidFill>
            </a:endParaRPr>
          </a:p>
          <a:p>
            <a:pPr indent="0" lvl="0" marL="45720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741175" y="2359800"/>
            <a:ext cx="3184926" cy="2388681"/>
          </a:xfrm>
          <a:prstGeom prst="rect">
            <a:avLst/>
          </a:prstGeom>
          <a:noFill/>
          <a:ln>
            <a:noFill/>
          </a:ln>
        </p:spPr>
      </p:pic>
      <p:pic>
        <p:nvPicPr>
          <p:cNvPr id="82" name="Google Shape;82;p16"/>
          <p:cNvPicPr preferRelativeResize="0"/>
          <p:nvPr/>
        </p:nvPicPr>
        <p:blipFill>
          <a:blip r:embed="rId4">
            <a:alphaModFix/>
          </a:blip>
          <a:stretch>
            <a:fillRect/>
          </a:stretch>
        </p:blipFill>
        <p:spPr>
          <a:xfrm>
            <a:off x="5303750" y="2359800"/>
            <a:ext cx="3184926" cy="2388676"/>
          </a:xfrm>
          <a:prstGeom prst="rect">
            <a:avLst/>
          </a:prstGeom>
          <a:noFill/>
          <a:ln>
            <a:noFill/>
          </a:ln>
        </p:spPr>
      </p:pic>
      <p:pic>
        <p:nvPicPr>
          <p:cNvPr id="83" name="Google Shape;83;p16"/>
          <p:cNvPicPr preferRelativeResize="0"/>
          <p:nvPr/>
        </p:nvPicPr>
        <p:blipFill>
          <a:blip r:embed="rId5">
            <a:alphaModFix/>
          </a:blip>
          <a:stretch>
            <a:fillRect/>
          </a:stretch>
        </p:blipFill>
        <p:spPr>
          <a:xfrm>
            <a:off x="741175" y="1555726"/>
            <a:ext cx="1076325" cy="781105"/>
          </a:xfrm>
          <a:prstGeom prst="rect">
            <a:avLst/>
          </a:prstGeom>
          <a:noFill/>
          <a:ln>
            <a:noFill/>
          </a:ln>
        </p:spPr>
      </p:pic>
      <p:pic>
        <p:nvPicPr>
          <p:cNvPr id="84" name="Google Shape;84;p16"/>
          <p:cNvPicPr preferRelativeResize="0"/>
          <p:nvPr/>
        </p:nvPicPr>
        <p:blipFill>
          <a:blip r:embed="rId6">
            <a:alphaModFix/>
          </a:blip>
          <a:stretch>
            <a:fillRect/>
          </a:stretch>
        </p:blipFill>
        <p:spPr>
          <a:xfrm>
            <a:off x="5216125" y="1555725"/>
            <a:ext cx="1076325" cy="78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47400" y="293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Quarterback Rating (QBR) and Passer Rating</a:t>
            </a:r>
            <a:endParaRPr>
              <a:solidFill>
                <a:schemeClr val="lt1"/>
              </a:solidFill>
            </a:endParaRPr>
          </a:p>
        </p:txBody>
      </p:sp>
      <p:graphicFrame>
        <p:nvGraphicFramePr>
          <p:cNvPr id="90" name="Google Shape;90;p17"/>
          <p:cNvGraphicFramePr/>
          <p:nvPr/>
        </p:nvGraphicFramePr>
        <p:xfrm>
          <a:off x="311700" y="3241550"/>
          <a:ext cx="3000000" cy="3000000"/>
        </p:xfrm>
        <a:graphic>
          <a:graphicData uri="http://schemas.openxmlformats.org/drawingml/2006/table">
            <a:tbl>
              <a:tblPr>
                <a:noFill/>
                <a:tableStyleId>{406790CC-7849-4D18-854A-7DA6D53EEF2E}</a:tableStyleId>
              </a:tblPr>
              <a:tblGrid>
                <a:gridCol w="1249450"/>
                <a:gridCol w="1249450"/>
                <a:gridCol w="1249450"/>
                <a:gridCol w="1249450"/>
                <a:gridCol w="1249450"/>
              </a:tblGrid>
              <a:tr h="56482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2016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2017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2018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Total</a:t>
                      </a:r>
                      <a:endParaRPr>
                        <a:solidFill>
                          <a:schemeClr val="lt1"/>
                        </a:solidFill>
                      </a:endParaRPr>
                    </a:p>
                  </a:txBody>
                  <a:tcPr marT="91425" marB="91425" marR="91425" marL="91425"/>
                </a:tc>
              </a:tr>
              <a:tr h="543150">
                <a:tc>
                  <a:txBody>
                    <a:bodyPr/>
                    <a:lstStyle/>
                    <a:p>
                      <a:pPr indent="0" lvl="0" marL="0" rtl="0" algn="l">
                        <a:spcBef>
                          <a:spcPts val="0"/>
                        </a:spcBef>
                        <a:spcAft>
                          <a:spcPts val="0"/>
                        </a:spcAft>
                        <a:buNone/>
                      </a:pPr>
                      <a:r>
                        <a:rPr lang="en">
                          <a:solidFill>
                            <a:schemeClr val="lt1"/>
                          </a:solidFill>
                        </a:rPr>
                        <a:t>Ryan Finley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135.2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136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148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138.4</a:t>
                      </a:r>
                      <a:endParaRPr>
                        <a:solidFill>
                          <a:schemeClr val="lt1"/>
                        </a:solidFill>
                      </a:endParaRPr>
                    </a:p>
                  </a:txBody>
                  <a:tcPr marT="91425" marB="91425" marR="91425" marL="91425"/>
                </a:tc>
              </a:tr>
              <a:tr h="543150">
                <a:tc>
                  <a:txBody>
                    <a:bodyPr/>
                    <a:lstStyle/>
                    <a:p>
                      <a:pPr indent="0" lvl="0" marL="0" rtl="0" algn="l">
                        <a:spcBef>
                          <a:spcPts val="0"/>
                        </a:spcBef>
                        <a:spcAft>
                          <a:spcPts val="0"/>
                        </a:spcAft>
                        <a:buNone/>
                      </a:pPr>
                      <a:r>
                        <a:rPr lang="en">
                          <a:solidFill>
                            <a:schemeClr val="lt1"/>
                          </a:solidFill>
                        </a:rPr>
                        <a:t>Daniel Jones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126.3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112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131.7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122.9</a:t>
                      </a:r>
                      <a:endParaRPr>
                        <a:solidFill>
                          <a:schemeClr val="lt1"/>
                        </a:solidFill>
                      </a:endParaRPr>
                    </a:p>
                  </a:txBody>
                  <a:tcPr marT="91425" marB="91425" marR="91425" marL="91425"/>
                </a:tc>
              </a:tr>
            </a:tbl>
          </a:graphicData>
        </a:graphic>
      </p:graphicFrame>
      <p:sp>
        <p:nvSpPr>
          <p:cNvPr id="91" name="Google Shape;91;p17"/>
          <p:cNvSpPr txBox="1"/>
          <p:nvPr>
            <p:ph type="title"/>
          </p:nvPr>
        </p:nvSpPr>
        <p:spPr>
          <a:xfrm>
            <a:off x="311700" y="263098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NCAA Passer Rating</a:t>
            </a:r>
            <a:endParaRPr>
              <a:solidFill>
                <a:schemeClr val="lt1"/>
              </a:solidFill>
            </a:endParaRPr>
          </a:p>
        </p:txBody>
      </p:sp>
      <p:graphicFrame>
        <p:nvGraphicFramePr>
          <p:cNvPr id="92" name="Google Shape;92;p17"/>
          <p:cNvGraphicFramePr/>
          <p:nvPr/>
        </p:nvGraphicFramePr>
        <p:xfrm>
          <a:off x="311700" y="942000"/>
          <a:ext cx="3000000" cy="3000000"/>
        </p:xfrm>
        <a:graphic>
          <a:graphicData uri="http://schemas.openxmlformats.org/drawingml/2006/table">
            <a:tbl>
              <a:tblPr>
                <a:noFill/>
                <a:tableStyleId>{406790CC-7849-4D18-854A-7DA6D53EEF2E}</a:tableStyleId>
              </a:tblPr>
              <a:tblGrid>
                <a:gridCol w="1249450"/>
                <a:gridCol w="1249450"/>
                <a:gridCol w="1249450"/>
              </a:tblGrid>
              <a:tr h="56482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QBR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Percentile</a:t>
                      </a:r>
                      <a:endParaRPr>
                        <a:solidFill>
                          <a:schemeClr val="lt1"/>
                        </a:solidFill>
                      </a:endParaRPr>
                    </a:p>
                  </a:txBody>
                  <a:tcPr marT="91425" marB="91425" marR="91425" marL="91425"/>
                </a:tc>
              </a:tr>
              <a:tr h="543150">
                <a:tc>
                  <a:txBody>
                    <a:bodyPr/>
                    <a:lstStyle/>
                    <a:p>
                      <a:pPr indent="0" lvl="0" marL="0" rtl="0" algn="l">
                        <a:spcBef>
                          <a:spcPts val="0"/>
                        </a:spcBef>
                        <a:spcAft>
                          <a:spcPts val="0"/>
                        </a:spcAft>
                        <a:buNone/>
                      </a:pPr>
                      <a:r>
                        <a:rPr lang="en">
                          <a:solidFill>
                            <a:schemeClr val="lt1"/>
                          </a:solidFill>
                        </a:rPr>
                        <a:t>Ryan Finley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79.5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69th</a:t>
                      </a:r>
                      <a:endParaRPr>
                        <a:solidFill>
                          <a:schemeClr val="lt1"/>
                        </a:solidFill>
                      </a:endParaRPr>
                    </a:p>
                  </a:txBody>
                  <a:tcPr marT="91425" marB="91425" marR="91425" marL="91425"/>
                </a:tc>
              </a:tr>
              <a:tr h="543150">
                <a:tc>
                  <a:txBody>
                    <a:bodyPr/>
                    <a:lstStyle/>
                    <a:p>
                      <a:pPr indent="0" lvl="0" marL="0" rtl="0" algn="l">
                        <a:spcBef>
                          <a:spcPts val="0"/>
                        </a:spcBef>
                        <a:spcAft>
                          <a:spcPts val="0"/>
                        </a:spcAft>
                        <a:buNone/>
                      </a:pPr>
                      <a:r>
                        <a:rPr lang="en">
                          <a:solidFill>
                            <a:schemeClr val="lt1"/>
                          </a:solidFill>
                        </a:rPr>
                        <a:t>Daniel Jones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72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41st</a:t>
                      </a:r>
                      <a:endParaRPr>
                        <a:solidFill>
                          <a:schemeClr val="lt1"/>
                        </a:solidFill>
                      </a:endParaRPr>
                    </a:p>
                  </a:txBody>
                  <a:tcPr marT="91425" marB="91425" marR="91425" marL="91425"/>
                </a:tc>
              </a:tr>
            </a:tbl>
          </a:graphicData>
        </a:graphic>
      </p:graphicFrame>
      <p:pic>
        <p:nvPicPr>
          <p:cNvPr id="93" name="Google Shape;93;p17"/>
          <p:cNvPicPr preferRelativeResize="0"/>
          <p:nvPr/>
        </p:nvPicPr>
        <p:blipFill>
          <a:blip r:embed="rId3">
            <a:alphaModFix/>
          </a:blip>
          <a:stretch>
            <a:fillRect/>
          </a:stretch>
        </p:blipFill>
        <p:spPr>
          <a:xfrm>
            <a:off x="6630650" y="3300950"/>
            <a:ext cx="2323550" cy="1549025"/>
          </a:xfrm>
          <a:prstGeom prst="rect">
            <a:avLst/>
          </a:prstGeom>
          <a:noFill/>
          <a:ln>
            <a:noFill/>
          </a:ln>
        </p:spPr>
      </p:pic>
      <p:pic>
        <p:nvPicPr>
          <p:cNvPr id="94" name="Google Shape;94;p17"/>
          <p:cNvPicPr preferRelativeResize="0"/>
          <p:nvPr/>
        </p:nvPicPr>
        <p:blipFill rotWithShape="1">
          <a:blip r:embed="rId4">
            <a:alphaModFix/>
          </a:blip>
          <a:srcRect b="0" l="0" r="0" t="13262"/>
          <a:stretch/>
        </p:blipFill>
        <p:spPr>
          <a:xfrm>
            <a:off x="4559294" y="952250"/>
            <a:ext cx="3620407" cy="1651125"/>
          </a:xfrm>
          <a:prstGeom prst="rect">
            <a:avLst/>
          </a:prstGeom>
          <a:noFill/>
          <a:ln>
            <a:noFill/>
          </a:ln>
        </p:spPr>
      </p:pic>
      <p:sp>
        <p:nvSpPr>
          <p:cNvPr id="95" name="Google Shape;95;p17"/>
          <p:cNvSpPr txBox="1"/>
          <p:nvPr/>
        </p:nvSpPr>
        <p:spPr>
          <a:xfrm>
            <a:off x="4279100" y="2752063"/>
            <a:ext cx="3900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6" name="Google Shape;96;p17"/>
          <p:cNvPicPr preferRelativeResize="0"/>
          <p:nvPr/>
        </p:nvPicPr>
        <p:blipFill>
          <a:blip r:embed="rId5">
            <a:alphaModFix/>
          </a:blip>
          <a:stretch>
            <a:fillRect/>
          </a:stretch>
        </p:blipFill>
        <p:spPr>
          <a:xfrm>
            <a:off x="4280350" y="2817238"/>
            <a:ext cx="3898110" cy="26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Success vs ACC Competition</a:t>
            </a:r>
            <a:endParaRPr>
              <a:solidFill>
                <a:schemeClr val="lt1"/>
              </a:solidFill>
            </a:endParaRPr>
          </a:p>
        </p:txBody>
      </p:sp>
      <p:pic>
        <p:nvPicPr>
          <p:cNvPr id="102" name="Google Shape;102;p18"/>
          <p:cNvPicPr preferRelativeResize="0"/>
          <p:nvPr/>
        </p:nvPicPr>
        <p:blipFill>
          <a:blip r:embed="rId3">
            <a:alphaModFix/>
          </a:blip>
          <a:stretch>
            <a:fillRect/>
          </a:stretch>
        </p:blipFill>
        <p:spPr>
          <a:xfrm>
            <a:off x="604913" y="935200"/>
            <a:ext cx="7934174" cy="406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Comparison to the Rest of their Draft Class</a:t>
            </a:r>
            <a:endParaRPr>
              <a:solidFill>
                <a:schemeClr val="lt1"/>
              </a:solidFill>
            </a:endParaRPr>
          </a:p>
        </p:txBody>
      </p:sp>
      <p:pic>
        <p:nvPicPr>
          <p:cNvPr id="108" name="Google Shape;108;p19"/>
          <p:cNvPicPr preferRelativeResize="0"/>
          <p:nvPr/>
        </p:nvPicPr>
        <p:blipFill rotWithShape="1">
          <a:blip r:embed="rId3">
            <a:alphaModFix/>
          </a:blip>
          <a:srcRect b="0" l="0" r="14544" t="0"/>
          <a:stretch/>
        </p:blipFill>
        <p:spPr>
          <a:xfrm>
            <a:off x="84525" y="953375"/>
            <a:ext cx="4487476" cy="4021425"/>
          </a:xfrm>
          <a:prstGeom prst="rect">
            <a:avLst/>
          </a:prstGeom>
          <a:noFill/>
          <a:ln>
            <a:noFill/>
          </a:ln>
        </p:spPr>
      </p:pic>
      <p:graphicFrame>
        <p:nvGraphicFramePr>
          <p:cNvPr id="109" name="Google Shape;109;p19"/>
          <p:cNvGraphicFramePr/>
          <p:nvPr/>
        </p:nvGraphicFramePr>
        <p:xfrm>
          <a:off x="5231000" y="1017675"/>
          <a:ext cx="3000000" cy="3000000"/>
        </p:xfrm>
        <a:graphic>
          <a:graphicData uri="http://schemas.openxmlformats.org/drawingml/2006/table">
            <a:tbl>
              <a:tblPr>
                <a:noFill/>
                <a:tableStyleId>{406790CC-7849-4D18-854A-7DA6D53EEF2E}</a:tableStyleId>
              </a:tblPr>
              <a:tblGrid>
                <a:gridCol w="1283300"/>
                <a:gridCol w="1283300"/>
                <a:gridCol w="1283300"/>
              </a:tblGrid>
              <a:tr h="70702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Ryan Finley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Daniel Jones</a:t>
                      </a:r>
                      <a:endParaRPr>
                        <a:solidFill>
                          <a:schemeClr val="lt1"/>
                        </a:solidFill>
                      </a:endParaRPr>
                    </a:p>
                  </a:txBody>
                  <a:tcPr marT="91425" marB="91425" marR="91425" marL="91425"/>
                </a:tc>
              </a:tr>
              <a:tr h="707025">
                <a:tc>
                  <a:txBody>
                    <a:bodyPr/>
                    <a:lstStyle/>
                    <a:p>
                      <a:pPr indent="0" lvl="0" marL="0" rtl="0" algn="l">
                        <a:spcBef>
                          <a:spcPts val="0"/>
                        </a:spcBef>
                        <a:spcAft>
                          <a:spcPts val="0"/>
                        </a:spcAft>
                        <a:buNone/>
                      </a:pPr>
                      <a:r>
                        <a:rPr lang="en">
                          <a:solidFill>
                            <a:schemeClr val="lt1"/>
                          </a:solidFill>
                        </a:rPr>
                        <a:t>Wonderlic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1st/11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3rd/11</a:t>
                      </a:r>
                      <a:endParaRPr>
                        <a:solidFill>
                          <a:schemeClr val="lt1"/>
                        </a:solidFill>
                      </a:endParaRPr>
                    </a:p>
                  </a:txBody>
                  <a:tcPr marT="91425" marB="91425" marR="91425" marL="91425"/>
                </a:tc>
              </a:tr>
              <a:tr h="707025">
                <a:tc>
                  <a:txBody>
                    <a:bodyPr/>
                    <a:lstStyle/>
                    <a:p>
                      <a:pPr indent="0" lvl="0" marL="0" rtl="0" algn="l">
                        <a:spcBef>
                          <a:spcPts val="0"/>
                        </a:spcBef>
                        <a:spcAft>
                          <a:spcPts val="0"/>
                        </a:spcAft>
                        <a:buNone/>
                      </a:pPr>
                      <a:r>
                        <a:rPr lang="en">
                          <a:solidFill>
                            <a:schemeClr val="lt1"/>
                          </a:solidFill>
                        </a:rPr>
                        <a:t>SPARQ Score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4th/8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6th/8</a:t>
                      </a:r>
                      <a:endParaRPr>
                        <a:solidFill>
                          <a:schemeClr val="lt1"/>
                        </a:solidFill>
                      </a:endParaRPr>
                    </a:p>
                  </a:txBody>
                  <a:tcPr marT="91425" marB="91425" marR="91425" marL="91425"/>
                </a:tc>
              </a:tr>
              <a:tr h="707025">
                <a:tc>
                  <a:txBody>
                    <a:bodyPr/>
                    <a:lstStyle/>
                    <a:p>
                      <a:pPr indent="0" lvl="0" marL="0" rtl="0" algn="l">
                        <a:spcBef>
                          <a:spcPts val="0"/>
                        </a:spcBef>
                        <a:spcAft>
                          <a:spcPts val="0"/>
                        </a:spcAft>
                        <a:buNone/>
                      </a:pPr>
                      <a:r>
                        <a:rPr lang="en">
                          <a:solidFill>
                            <a:schemeClr val="lt1"/>
                          </a:solidFill>
                        </a:rPr>
                        <a:t>QBR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5th/10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9th/10</a:t>
                      </a:r>
                      <a:endParaRPr>
                        <a:solidFill>
                          <a:schemeClr val="lt1"/>
                        </a:solidFill>
                      </a:endParaRPr>
                    </a:p>
                  </a:txBody>
                  <a:tcPr marT="91425" marB="91425" marR="91425" marL="91425"/>
                </a:tc>
              </a:tr>
              <a:tr h="707025">
                <a:tc>
                  <a:txBody>
                    <a:bodyPr/>
                    <a:lstStyle/>
                    <a:p>
                      <a:pPr indent="0" lvl="0" marL="0" rtl="0" algn="l">
                        <a:spcBef>
                          <a:spcPts val="0"/>
                        </a:spcBef>
                        <a:spcAft>
                          <a:spcPts val="0"/>
                        </a:spcAft>
                        <a:buNone/>
                      </a:pPr>
                      <a:r>
                        <a:rPr lang="en">
                          <a:solidFill>
                            <a:schemeClr val="lt1"/>
                          </a:solidFill>
                        </a:rPr>
                        <a:t>YPA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7th/11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10th/11</a:t>
                      </a:r>
                      <a:endParaRPr>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Sources:</a:t>
            </a:r>
            <a:endParaRPr>
              <a:solidFill>
                <a:schemeClr val="lt1"/>
              </a:solidFill>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55600" rtl="0" algn="l">
              <a:lnSpc>
                <a:spcPct val="100000"/>
              </a:lnSpc>
              <a:spcBef>
                <a:spcPts val="1200"/>
              </a:spcBef>
              <a:spcAft>
                <a:spcPts val="0"/>
              </a:spcAft>
              <a:buClr>
                <a:schemeClr val="dk1"/>
              </a:buClr>
              <a:buSzPts val="1100"/>
              <a:buFont typeface="Arial"/>
              <a:buNone/>
            </a:pPr>
            <a:r>
              <a:rPr lang="en" sz="1100">
                <a:solidFill>
                  <a:schemeClr val="lt1"/>
                </a:solidFill>
              </a:rPr>
              <a:t>Hermsmeyer, Josh. “The NFL Is Drafting Quarterbacks All Wrong.” </a:t>
            </a:r>
            <a:r>
              <a:rPr i="1" lang="en" sz="1100">
                <a:solidFill>
                  <a:schemeClr val="lt1"/>
                </a:solidFill>
              </a:rPr>
              <a:t>FiveThirtyEight</a:t>
            </a:r>
            <a:r>
              <a:rPr lang="en" sz="1100">
                <a:solidFill>
                  <a:schemeClr val="lt1"/>
                </a:solidFill>
              </a:rPr>
              <a:t>, FiveThirtyEight, 27 Feb. 2019, https://fivethirtyeight.com/features/the-nfl-is-drafting-quarterbacks-all-wrong/. </a:t>
            </a:r>
            <a:endParaRPr sz="1100">
              <a:solidFill>
                <a:schemeClr val="lt1"/>
              </a:solidFill>
            </a:endParaRPr>
          </a:p>
          <a:p>
            <a:pPr indent="0" lvl="0" marL="342900" rtl="0" algn="l">
              <a:lnSpc>
                <a:spcPct val="100000"/>
              </a:lnSpc>
              <a:spcBef>
                <a:spcPts val="1000"/>
              </a:spcBef>
              <a:spcAft>
                <a:spcPts val="0"/>
              </a:spcAft>
              <a:buClr>
                <a:schemeClr val="dk1"/>
              </a:buClr>
              <a:buSzPts val="1100"/>
              <a:buFont typeface="Arial"/>
              <a:buNone/>
            </a:pPr>
            <a:r>
              <a:rPr lang="en" sz="1100">
                <a:solidFill>
                  <a:schemeClr val="lt1"/>
                </a:solidFill>
              </a:rPr>
              <a:t>Craig, J. Dean, and Niven Winchester. “Predicting the National Football League Potential of College Quarterbacks.” European Journal of Operational Research, Mar. 2021, 10.1016/j.ejor.2021.03.013. Accessed 25 Apr. 202</a:t>
            </a:r>
            <a:endParaRPr sz="1100">
              <a:solidFill>
                <a:schemeClr val="lt1"/>
              </a:solidFill>
            </a:endParaRPr>
          </a:p>
          <a:p>
            <a:pPr indent="0" lvl="0" marL="342900" rtl="0" algn="l">
              <a:lnSpc>
                <a:spcPct val="100000"/>
              </a:lnSpc>
              <a:spcBef>
                <a:spcPts val="1000"/>
              </a:spcBef>
              <a:spcAft>
                <a:spcPts val="0"/>
              </a:spcAft>
              <a:buClr>
                <a:schemeClr val="dk1"/>
              </a:buClr>
              <a:buSzPts val="1100"/>
              <a:buFont typeface="Arial"/>
              <a:buNone/>
            </a:pPr>
            <a:r>
              <a:rPr lang="en" sz="1100">
                <a:solidFill>
                  <a:schemeClr val="lt1"/>
                </a:solidFill>
              </a:rPr>
              <a:t>Miller, Matt. “The Art of Scouting Quarterbacks: How Scouts Win and Whiff in Today’s NFL.” </a:t>
            </a:r>
            <a:r>
              <a:rPr i="1" lang="en" sz="1100">
                <a:solidFill>
                  <a:schemeClr val="lt1"/>
                </a:solidFill>
              </a:rPr>
              <a:t>Bleacher Report</a:t>
            </a:r>
            <a:r>
              <a:rPr lang="en" sz="1100">
                <a:solidFill>
                  <a:schemeClr val="lt1"/>
                </a:solidFill>
              </a:rPr>
              <a:t>, bleacherreport.com/articles/2681374-the-art-of-scouting-quarterbacks-how-scouts-win-and-whiff-in-todays-nfl. Accessed 29 Nov. 2021</a:t>
            </a:r>
            <a:endParaRPr sz="1100">
              <a:solidFill>
                <a:schemeClr val="lt1"/>
              </a:solidFill>
            </a:endParaRPr>
          </a:p>
          <a:p>
            <a:pPr indent="0" lvl="0" marL="355600" rtl="0" algn="l">
              <a:spcBef>
                <a:spcPts val="1200"/>
              </a:spcBef>
              <a:spcAft>
                <a:spcPts val="0"/>
              </a:spcAft>
              <a:buClr>
                <a:schemeClr val="dk1"/>
              </a:buClr>
              <a:buSzPts val="1100"/>
              <a:buFont typeface="Arial"/>
              <a:buNone/>
            </a:pPr>
            <a:r>
              <a:rPr lang="en" sz="1100">
                <a:solidFill>
                  <a:schemeClr val="lt1"/>
                </a:solidFill>
              </a:rPr>
              <a:t>“College Football Statistics and History: College Football at Sports.” </a:t>
            </a:r>
            <a:r>
              <a:rPr i="1" lang="en" sz="1100">
                <a:solidFill>
                  <a:schemeClr val="lt1"/>
                </a:solidFill>
              </a:rPr>
              <a:t>Reference.com</a:t>
            </a:r>
            <a:r>
              <a:rPr lang="en" sz="1100">
                <a:solidFill>
                  <a:schemeClr val="lt1"/>
                </a:solidFill>
              </a:rPr>
              <a:t>, https://www.sports-reference.com/cfb/. </a:t>
            </a:r>
            <a:endParaRPr sz="1100">
              <a:solidFill>
                <a:schemeClr val="lt1"/>
              </a:solidFill>
            </a:endParaRPr>
          </a:p>
          <a:p>
            <a:pPr indent="0" lvl="0" marL="342900" rtl="0" algn="l">
              <a:lnSpc>
                <a:spcPct val="100000"/>
              </a:lnSpc>
              <a:spcBef>
                <a:spcPts val="1200"/>
              </a:spcBef>
              <a:spcAft>
                <a:spcPts val="1000"/>
              </a:spcAft>
              <a:buClr>
                <a:schemeClr val="dk1"/>
              </a:buClr>
              <a:buSzPts val="1100"/>
              <a:buFont typeface="Arial"/>
              <a:buNone/>
            </a:pPr>
            <a:r>
              <a:rPr lang="en" sz="1100">
                <a:solidFill>
                  <a:schemeClr val="lt1"/>
                </a:solidFill>
              </a:rPr>
              <a:t>.</a:t>
            </a:r>
            <a:endParaRPr sz="1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