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sldIdLst>
    <p:sldId id="256" r:id="rId5"/>
    <p:sldId id="257" r:id="rId6"/>
    <p:sldId id="258" r:id="rId7"/>
    <p:sldId id="259" r:id="rId8"/>
    <p:sldId id="260" r:id="rId9"/>
    <p:sldId id="261" r:id="rId10"/>
    <p:sldId id="262" r:id="rId11"/>
    <p:sldId id="264" r:id="rId12"/>
    <p:sldId id="263" r:id="rId13"/>
    <p:sldId id="26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386644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2894565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2272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1176028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1782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201009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942735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101434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168595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F5C45-62D0-4506-91B1-F62D93486511}" type="datetimeFigureOut">
              <a:rPr lang="en-US" smtClean="0"/>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76160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F5C45-62D0-4506-91B1-F62D93486511}"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378106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F5C45-62D0-4506-91B1-F62D93486511}" type="datetimeFigureOut">
              <a:rPr lang="en-US" smtClean="0"/>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100029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F5C45-62D0-4506-91B1-F62D93486511}" type="datetimeFigureOut">
              <a:rPr lang="en-US" smtClean="0"/>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191077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F5C45-62D0-4506-91B1-F62D93486511}" type="datetimeFigureOut">
              <a:rPr lang="en-US" smtClean="0"/>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377519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1F5C45-62D0-4506-91B1-F62D93486511}"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71846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F5C45-62D0-4506-91B1-F62D93486511}" type="datetimeFigureOut">
              <a:rPr lang="en-US" smtClean="0"/>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EEA5E-F732-4694-BA3C-09F9A9B343E4}" type="slidenum">
              <a:rPr lang="en-US" smtClean="0"/>
              <a:t>‹#›</a:t>
            </a:fld>
            <a:endParaRPr lang="en-US"/>
          </a:p>
        </p:txBody>
      </p:sp>
    </p:spTree>
    <p:extLst>
      <p:ext uri="{BB962C8B-B14F-4D97-AF65-F5344CB8AC3E}">
        <p14:creationId xmlns:p14="http://schemas.microsoft.com/office/powerpoint/2010/main" val="270894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1F5C45-62D0-4506-91B1-F62D93486511}" type="datetimeFigureOut">
              <a:rPr lang="en-US" smtClean="0"/>
              <a:t>11/11/2022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0EEA5E-F732-4694-BA3C-09F9A9B343E4}" type="slidenum">
              <a:rPr lang="en-US" smtClean="0"/>
              <a:t>‹#›</a:t>
            </a:fld>
            <a:endParaRPr lang="en-US"/>
          </a:p>
        </p:txBody>
      </p:sp>
    </p:spTree>
    <p:extLst>
      <p:ext uri="{BB962C8B-B14F-4D97-AF65-F5344CB8AC3E}">
        <p14:creationId xmlns:p14="http://schemas.microsoft.com/office/powerpoint/2010/main" val="292773899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1EE6BE-BD87-17A0-330A-8219CD726BF4}"/>
              </a:ext>
            </a:extLst>
          </p:cNvPr>
          <p:cNvSpPr/>
          <p:nvPr/>
        </p:nvSpPr>
        <p:spPr>
          <a:xfrm>
            <a:off x="817355" y="1060897"/>
            <a:ext cx="8659486" cy="830997"/>
          </a:xfrm>
          <a:prstGeom prst="rect">
            <a:avLst/>
          </a:prstGeom>
          <a:noFill/>
        </p:spPr>
        <p:txBody>
          <a:bodyPr wrap="none" lIns="91440" tIns="45720" rIns="91440" bIns="45720">
            <a:spAutoFit/>
          </a:bodyPr>
          <a:lstStyle/>
          <a:p>
            <a:pPr algn="ctr"/>
            <a:r>
              <a:rPr lang="en-US" sz="4800" b="1" cap="none" spc="0" dirty="0">
                <a:ln w="22225">
                  <a:solidFill>
                    <a:schemeClr val="accent2"/>
                  </a:solidFill>
                  <a:prstDash val="solid"/>
                </a:ln>
                <a:solidFill>
                  <a:srgbClr val="00B050"/>
                </a:solidFill>
                <a:effectLst/>
                <a:latin typeface="Times New Roman" panose="02020603050405020304" pitchFamily="18" charset="0"/>
                <a:cs typeface="Times New Roman" panose="02020603050405020304" pitchFamily="18" charset="0"/>
              </a:rPr>
              <a:t>REDDIT DATA EXTRACTION</a:t>
            </a:r>
          </a:p>
        </p:txBody>
      </p:sp>
      <p:sp>
        <p:nvSpPr>
          <p:cNvPr id="7" name="Rectangle 6">
            <a:extLst>
              <a:ext uri="{FF2B5EF4-FFF2-40B4-BE49-F238E27FC236}">
                <a16:creationId xmlns:a16="http://schemas.microsoft.com/office/drawing/2014/main" id="{EA68D706-CD84-CCC7-D8F5-5ABDEEAFEC14}"/>
              </a:ext>
            </a:extLst>
          </p:cNvPr>
          <p:cNvSpPr/>
          <p:nvPr/>
        </p:nvSpPr>
        <p:spPr>
          <a:xfrm>
            <a:off x="1262623" y="2725795"/>
            <a:ext cx="7320402" cy="1077218"/>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INFO </a:t>
            </a:r>
            <a:r>
              <a:rPr lang="en-US" sz="3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5502</a:t>
            </a:r>
          </a:p>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Principles and Techniques for Data Science</a:t>
            </a:r>
          </a:p>
        </p:txBody>
      </p:sp>
      <p:sp>
        <p:nvSpPr>
          <p:cNvPr id="8" name="Rectangle 7">
            <a:extLst>
              <a:ext uri="{FF2B5EF4-FFF2-40B4-BE49-F238E27FC236}">
                <a16:creationId xmlns:a16="http://schemas.microsoft.com/office/drawing/2014/main" id="{B7A269D4-FB70-D00C-A7C8-50A78400AF60}"/>
              </a:ext>
            </a:extLst>
          </p:cNvPr>
          <p:cNvSpPr/>
          <p:nvPr/>
        </p:nvSpPr>
        <p:spPr>
          <a:xfrm>
            <a:off x="2731707" y="4778883"/>
            <a:ext cx="4382219" cy="1569660"/>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GROUP - 7</a:t>
            </a:r>
          </a:p>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Abhishek Puppala (11596928)</a:t>
            </a:r>
          </a:p>
          <a:p>
            <a:pPr algn="ct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Yaswanth</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Maddipati</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(11591722)</a:t>
            </a:r>
          </a:p>
          <a:p>
            <a:pPr algn="ctr"/>
            <a:r>
              <a:rPr lang="en-US" sz="24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Sreemanth</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Sirivella</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(11609915)</a:t>
            </a:r>
          </a:p>
        </p:txBody>
      </p:sp>
    </p:spTree>
    <p:extLst>
      <p:ext uri="{BB962C8B-B14F-4D97-AF65-F5344CB8AC3E}">
        <p14:creationId xmlns:p14="http://schemas.microsoft.com/office/powerpoint/2010/main" val="4406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ADE698-F1AF-2832-7C0E-1C6470873D99}"/>
              </a:ext>
            </a:extLst>
          </p:cNvPr>
          <p:cNvSpPr txBox="1"/>
          <p:nvPr/>
        </p:nvSpPr>
        <p:spPr>
          <a:xfrm>
            <a:off x="662076" y="531327"/>
            <a:ext cx="7438127" cy="707886"/>
          </a:xfrm>
          <a:prstGeom prst="rect">
            <a:avLst/>
          </a:prstGeom>
          <a:noFill/>
        </p:spPr>
        <p:txBody>
          <a:bodyPr wrap="square">
            <a:spAutoFit/>
          </a:bodyPr>
          <a:lstStyle/>
          <a:p>
            <a:r>
              <a:rPr lang="en-US" sz="4000" dirty="0">
                <a:solidFill>
                  <a:srgbClr val="002060"/>
                </a:solidFill>
                <a:latin typeface="Times New Roman" panose="02020603050405020304" pitchFamily="18" charset="0"/>
                <a:cs typeface="Times New Roman" panose="02020603050405020304" pitchFamily="18" charset="0"/>
              </a:rPr>
              <a:t>Contribution of team members</a:t>
            </a:r>
            <a:endParaRPr lang="en-US" sz="4000" dirty="0"/>
          </a:p>
        </p:txBody>
      </p:sp>
      <p:sp>
        <p:nvSpPr>
          <p:cNvPr id="5" name="TextBox 4">
            <a:extLst>
              <a:ext uri="{FF2B5EF4-FFF2-40B4-BE49-F238E27FC236}">
                <a16:creationId xmlns:a16="http://schemas.microsoft.com/office/drawing/2014/main" id="{0AF55F1D-326C-4D18-5BE6-802BB630048A}"/>
              </a:ext>
            </a:extLst>
          </p:cNvPr>
          <p:cNvSpPr txBox="1"/>
          <p:nvPr/>
        </p:nvSpPr>
        <p:spPr>
          <a:xfrm>
            <a:off x="905773" y="2001328"/>
            <a:ext cx="8798943" cy="3046988"/>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Abhishek Puppala(54.25%): played major role in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part, execution and provided contribution towards documentation.</a:t>
            </a:r>
          </a:p>
          <a:p>
            <a:pPr marL="342900" indent="-342900">
              <a:buClr>
                <a:srgbClr val="00B0F0"/>
              </a:buCl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Yaswanth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Maddipati</a:t>
            </a:r>
            <a:r>
              <a:rPr lang="en-US" sz="2400" dirty="0">
                <a:latin typeface="Times New Roman" panose="02020603050405020304" pitchFamily="18" charset="0"/>
                <a:cs typeface="Times New Roman" panose="02020603050405020304" pitchFamily="18" charset="0"/>
              </a:rPr>
              <a:t>(23.38%): contributed towards presentation and helped in coding part, by handling some errors, while execution</a:t>
            </a:r>
          </a:p>
          <a:p>
            <a:pPr marL="342900" indent="-342900">
              <a:buClr>
                <a:srgbClr val="00B0F0"/>
              </a:buCl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Sreemanth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Sirivella</a:t>
            </a:r>
            <a:r>
              <a:rPr lang="en-US" sz="2400" dirty="0">
                <a:latin typeface="Times New Roman" panose="02020603050405020304" pitchFamily="18" charset="0"/>
                <a:cs typeface="Times New Roman" panose="02020603050405020304" pitchFamily="18" charset="0"/>
              </a:rPr>
              <a:t>(22.38%): collected information </a:t>
            </a:r>
            <a:r>
              <a:rPr lang="en-US" sz="2400" dirty="0" err="1">
                <a:latin typeface="Times New Roman" panose="02020603050405020304" pitchFamily="18" charset="0"/>
                <a:cs typeface="Times New Roman" panose="02020603050405020304" pitchFamily="18" charset="0"/>
              </a:rPr>
              <a:t>regaring</a:t>
            </a:r>
            <a:r>
              <a:rPr lang="en-US" sz="2400" dirty="0">
                <a:latin typeface="Times New Roman" panose="02020603050405020304" pitchFamily="18" charset="0"/>
                <a:cs typeface="Times New Roman" panose="02020603050405020304" pitchFamily="18" charset="0"/>
              </a:rPr>
              <a:t> data extraction and contributed towards execution by helping towards handling errors, discussion part and for preparing presentation. </a:t>
            </a:r>
          </a:p>
        </p:txBody>
      </p:sp>
    </p:spTree>
    <p:extLst>
      <p:ext uri="{BB962C8B-B14F-4D97-AF65-F5344CB8AC3E}">
        <p14:creationId xmlns:p14="http://schemas.microsoft.com/office/powerpoint/2010/main" val="350907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26E28-3696-370A-D26C-C5AC20A0C61D}"/>
              </a:ext>
            </a:extLst>
          </p:cNvPr>
          <p:cNvSpPr txBox="1"/>
          <p:nvPr/>
        </p:nvSpPr>
        <p:spPr>
          <a:xfrm flipH="1">
            <a:off x="3013204" y="2717321"/>
            <a:ext cx="4802327" cy="923330"/>
          </a:xfrm>
          <a:prstGeom prst="rect">
            <a:avLst/>
          </a:prstGeom>
          <a:noFill/>
        </p:spPr>
        <p:txBody>
          <a:bodyPr wrap="square" rtlCol="0">
            <a:spAutoFit/>
          </a:bodyPr>
          <a:lstStyle/>
          <a:p>
            <a:r>
              <a:rPr lang="en-US" sz="5400" dirty="0"/>
              <a:t>Thank You !</a:t>
            </a:r>
          </a:p>
        </p:txBody>
      </p:sp>
    </p:spTree>
    <p:extLst>
      <p:ext uri="{BB962C8B-B14F-4D97-AF65-F5344CB8AC3E}">
        <p14:creationId xmlns:p14="http://schemas.microsoft.com/office/powerpoint/2010/main" val="422187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3969C6-0BA8-8584-908F-D0EFD3426A38}"/>
              </a:ext>
            </a:extLst>
          </p:cNvPr>
          <p:cNvSpPr txBox="1"/>
          <p:nvPr/>
        </p:nvSpPr>
        <p:spPr>
          <a:xfrm>
            <a:off x="552091" y="517585"/>
            <a:ext cx="8566030" cy="707886"/>
          </a:xfrm>
          <a:prstGeom prst="rect">
            <a:avLst/>
          </a:prstGeom>
          <a:noFill/>
        </p:spPr>
        <p:txBody>
          <a:bodyPr wrap="square" rtlCol="0">
            <a:spAutoFit/>
          </a:bodyPr>
          <a:lstStyle/>
          <a:p>
            <a:r>
              <a:rPr lang="en-US" sz="4000" b="1" dirty="0">
                <a:solidFill>
                  <a:srgbClr val="002060"/>
                </a:solidFill>
                <a:latin typeface="Times New Roman" panose="02020603050405020304" pitchFamily="18" charset="0"/>
                <a:cs typeface="Times New Roman" panose="02020603050405020304" pitchFamily="18" charset="0"/>
              </a:rPr>
              <a:t>What is Data Extraction?</a:t>
            </a:r>
          </a:p>
        </p:txBody>
      </p:sp>
      <p:sp>
        <p:nvSpPr>
          <p:cNvPr id="5" name="TextBox 4">
            <a:extLst>
              <a:ext uri="{FF2B5EF4-FFF2-40B4-BE49-F238E27FC236}">
                <a16:creationId xmlns:a16="http://schemas.microsoft.com/office/drawing/2014/main" id="{3DBF4133-B392-510D-BD53-806E4C7C1100}"/>
              </a:ext>
            </a:extLst>
          </p:cNvPr>
          <p:cNvSpPr txBox="1"/>
          <p:nvPr/>
        </p:nvSpPr>
        <p:spPr>
          <a:xfrm>
            <a:off x="552091" y="2234240"/>
            <a:ext cx="8781690" cy="3046988"/>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en-US" sz="2400" dirty="0">
                <a:solidFill>
                  <a:srgbClr val="323E48"/>
                </a:solidFill>
                <a:latin typeface="Times New Roman" panose="02020603050405020304" pitchFamily="18" charset="0"/>
                <a:cs typeface="Times New Roman" panose="02020603050405020304" pitchFamily="18" charset="0"/>
              </a:rPr>
              <a:t>T</a:t>
            </a:r>
            <a:r>
              <a:rPr lang="en-US" sz="2400" b="0" i="0" dirty="0">
                <a:solidFill>
                  <a:srgbClr val="323E48"/>
                </a:solidFill>
                <a:effectLst/>
                <a:latin typeface="Times New Roman" panose="02020603050405020304" pitchFamily="18" charset="0"/>
                <a:cs typeface="Times New Roman" panose="02020603050405020304" pitchFamily="18" charset="0"/>
              </a:rPr>
              <a:t>he process of collecting or retrieving disparate types of data from a variety of sources, many of which may be poorly organized or completely unstructured.</a:t>
            </a:r>
          </a:p>
          <a:p>
            <a:pPr marL="342900" indent="-342900">
              <a:buClr>
                <a:srgbClr val="00B0F0"/>
              </a:buClr>
              <a:buFont typeface="Wingdings" panose="05000000000000000000" pitchFamily="2" charset="2"/>
              <a:buChar char="Ø"/>
            </a:pPr>
            <a:r>
              <a:rPr lang="en-US" sz="2400" b="0" i="0" dirty="0">
                <a:solidFill>
                  <a:srgbClr val="323E48"/>
                </a:solidFill>
                <a:effectLst/>
                <a:latin typeface="Times New Roman" panose="02020603050405020304" pitchFamily="18" charset="0"/>
                <a:cs typeface="Times New Roman" panose="02020603050405020304" pitchFamily="18" charset="0"/>
              </a:rPr>
              <a:t>Data extraction is the first step in both </a:t>
            </a:r>
            <a:r>
              <a:rPr lang="en-US" sz="2400" dirty="0">
                <a:solidFill>
                  <a:srgbClr val="323E48"/>
                </a:solidFill>
                <a:latin typeface="Times New Roman" panose="02020603050405020304" pitchFamily="18" charset="0"/>
                <a:cs typeface="Times New Roman" panose="02020603050405020304" pitchFamily="18" charset="0"/>
              </a:rPr>
              <a:t>ETL </a:t>
            </a:r>
            <a:r>
              <a:rPr lang="en-US" sz="2400" dirty="0">
                <a:latin typeface="Times New Roman" panose="02020603050405020304" pitchFamily="18" charset="0"/>
                <a:cs typeface="Times New Roman" panose="02020603050405020304" pitchFamily="18" charset="0"/>
              </a:rPr>
              <a:t>(extract, transform, load)</a:t>
            </a:r>
            <a:r>
              <a:rPr lang="en-US" sz="2400" b="0" i="0" dirty="0">
                <a:solidFill>
                  <a:srgbClr val="323E48"/>
                </a:solidFill>
                <a:effectLst/>
                <a:latin typeface="Times New Roman" panose="02020603050405020304" pitchFamily="18" charset="0"/>
                <a:cs typeface="Times New Roman" panose="02020603050405020304" pitchFamily="18" charset="0"/>
              </a:rPr>
              <a:t> and </a:t>
            </a:r>
            <a:r>
              <a:rPr lang="en-US" sz="2400" dirty="0">
                <a:solidFill>
                  <a:srgbClr val="323E48"/>
                </a:solidFill>
                <a:latin typeface="Times New Roman" panose="02020603050405020304" pitchFamily="18" charset="0"/>
                <a:cs typeface="Times New Roman" panose="02020603050405020304" pitchFamily="18" charset="0"/>
              </a:rPr>
              <a:t>ELT</a:t>
            </a:r>
            <a:r>
              <a:rPr lang="en-US" sz="2400" dirty="0">
                <a:latin typeface="Times New Roman" panose="02020603050405020304" pitchFamily="18" charset="0"/>
                <a:cs typeface="Times New Roman" panose="02020603050405020304" pitchFamily="18" charset="0"/>
              </a:rPr>
              <a:t> (extract, load, transform)</a:t>
            </a:r>
            <a:r>
              <a:rPr lang="en-US" sz="2400" b="0" i="0" dirty="0">
                <a:solidFill>
                  <a:srgbClr val="323E48"/>
                </a:solidFill>
                <a:effectLst/>
                <a:latin typeface="Times New Roman" panose="02020603050405020304" pitchFamily="18" charset="0"/>
                <a:cs typeface="Times New Roman" panose="02020603050405020304" pitchFamily="18" charset="0"/>
              </a:rPr>
              <a:t> processes. ETL/ELT are themselves part of a complete </a:t>
            </a:r>
            <a:r>
              <a:rPr lang="en-US" sz="2400" dirty="0">
                <a:latin typeface="Times New Roman" panose="02020603050405020304" pitchFamily="18" charset="0"/>
                <a:cs typeface="Times New Roman" panose="02020603050405020304" pitchFamily="18" charset="0"/>
              </a:rPr>
              <a:t>data integration</a:t>
            </a:r>
            <a:r>
              <a:rPr lang="en-US" sz="2400" b="0" i="0" dirty="0">
                <a:solidFill>
                  <a:srgbClr val="323E48"/>
                </a:solidFill>
                <a:effectLst/>
                <a:latin typeface="Times New Roman" panose="02020603050405020304" pitchFamily="18" charset="0"/>
                <a:cs typeface="Times New Roman" panose="02020603050405020304" pitchFamily="18" charset="0"/>
              </a:rPr>
              <a:t> strategy. </a:t>
            </a:r>
          </a:p>
          <a:p>
            <a:pPr marL="342900" indent="-342900">
              <a:buClr>
                <a:srgbClr val="00B0F0"/>
              </a:buClr>
              <a:buFont typeface="Wingdings" panose="05000000000000000000" pitchFamily="2" charset="2"/>
              <a:buChar char="Ø"/>
            </a:pPr>
            <a:r>
              <a:rPr lang="en-US" sz="2400" b="0" i="0" dirty="0">
                <a:solidFill>
                  <a:srgbClr val="323E48"/>
                </a:solidFill>
                <a:effectLst/>
                <a:latin typeface="Times New Roman" panose="02020603050405020304" pitchFamily="18" charset="0"/>
                <a:cs typeface="Times New Roman" panose="02020603050405020304" pitchFamily="18" charset="0"/>
              </a:rPr>
              <a:t>When we try to extract the data from a website, this </a:t>
            </a:r>
            <a:r>
              <a:rPr lang="en-US" sz="2400" dirty="0">
                <a:solidFill>
                  <a:srgbClr val="323E48"/>
                </a:solidFill>
                <a:latin typeface="Times New Roman" panose="02020603050405020304" pitchFamily="18" charset="0"/>
                <a:cs typeface="Times New Roman" panose="02020603050405020304" pitchFamily="18" charset="0"/>
              </a:rPr>
              <a:t>process is known as Web Data Extraction and Web Scrapping.</a:t>
            </a:r>
            <a:endParaRPr lang="en-US" sz="2400" b="0" i="0" dirty="0">
              <a:solidFill>
                <a:srgbClr val="323E4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80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BBD89-09BD-7612-8C1B-82AF428BB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505" y="4339693"/>
            <a:ext cx="4321834" cy="2276296"/>
          </a:xfrm>
          <a:prstGeom prst="rect">
            <a:avLst/>
          </a:prstGeom>
        </p:spPr>
      </p:pic>
      <p:sp>
        <p:nvSpPr>
          <p:cNvPr id="4" name="TextBox 3">
            <a:extLst>
              <a:ext uri="{FF2B5EF4-FFF2-40B4-BE49-F238E27FC236}">
                <a16:creationId xmlns:a16="http://schemas.microsoft.com/office/drawing/2014/main" id="{A8801210-ECBD-881B-27F1-4D00121DFA5A}"/>
              </a:ext>
            </a:extLst>
          </p:cNvPr>
          <p:cNvSpPr txBox="1"/>
          <p:nvPr/>
        </p:nvSpPr>
        <p:spPr>
          <a:xfrm>
            <a:off x="629727" y="422694"/>
            <a:ext cx="2587925" cy="707886"/>
          </a:xfrm>
          <a:prstGeom prst="rect">
            <a:avLst/>
          </a:prstGeom>
          <a:noFill/>
        </p:spPr>
        <p:txBody>
          <a:bodyPr wrap="square" rtlCol="0">
            <a:spAutoFit/>
          </a:bodyPr>
          <a:lstStyle/>
          <a:p>
            <a:r>
              <a:rPr lang="en-US" sz="4000" b="1" dirty="0">
                <a:solidFill>
                  <a:srgbClr val="002060"/>
                </a:solidFill>
                <a:latin typeface="Times New Roman" panose="02020603050405020304" pitchFamily="18" charset="0"/>
                <a:cs typeface="Times New Roman" panose="02020603050405020304" pitchFamily="18" charset="0"/>
              </a:rPr>
              <a:t>REDDIT</a:t>
            </a:r>
          </a:p>
        </p:txBody>
      </p:sp>
      <p:sp>
        <p:nvSpPr>
          <p:cNvPr id="5" name="TextBox 4">
            <a:extLst>
              <a:ext uri="{FF2B5EF4-FFF2-40B4-BE49-F238E27FC236}">
                <a16:creationId xmlns:a16="http://schemas.microsoft.com/office/drawing/2014/main" id="{E6A25F55-F4A7-EAFF-AA12-11BD81C59AD7}"/>
              </a:ext>
            </a:extLst>
          </p:cNvPr>
          <p:cNvSpPr txBox="1"/>
          <p:nvPr/>
        </p:nvSpPr>
        <p:spPr>
          <a:xfrm>
            <a:off x="690113" y="1457864"/>
            <a:ext cx="9135373" cy="2677656"/>
          </a:xfrm>
          <a:prstGeom prst="rect">
            <a:avLst/>
          </a:prstGeom>
          <a:noFill/>
        </p:spPr>
        <p:txBody>
          <a:bodyPr wrap="square" rtlCol="0">
            <a:spAutoFit/>
          </a:bodyPr>
          <a:lstStyle/>
          <a:p>
            <a:pPr marL="285750" indent="-285750">
              <a:buClr>
                <a:srgbClr val="00B0F0"/>
              </a:buCl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Reddit is an American social news aggregation, content rating, and discussion website. Registered users submit content to the site such as links, text posts, images, and videos, which are then voted up or down by other members</a:t>
            </a:r>
            <a:r>
              <a:rPr lang="en-US" sz="2400" b="0" i="0" dirty="0">
                <a:solidFill>
                  <a:srgbClr val="4D5156"/>
                </a:solidFill>
                <a:effectLst/>
                <a:latin typeface="Roboto" panose="02000000000000000000" pitchFamily="2" charset="0"/>
              </a:rPr>
              <a:t>.</a:t>
            </a:r>
          </a:p>
          <a:p>
            <a:pPr marL="285750" indent="-285750">
              <a:buClr>
                <a:srgbClr val="00B0F0"/>
              </a:buCl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To Scrap the reddit data, we use scrapping tool called PRAW, which is Python reddit’s API, that helps to convert or extract the data from Reddit Website to CSV(Comma separated values) or Dataset.</a:t>
            </a:r>
          </a:p>
        </p:txBody>
      </p:sp>
    </p:spTree>
    <p:extLst>
      <p:ext uri="{BB962C8B-B14F-4D97-AF65-F5344CB8AC3E}">
        <p14:creationId xmlns:p14="http://schemas.microsoft.com/office/powerpoint/2010/main" val="141505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59158-C0DE-7772-E45E-19E627BBF951}"/>
              </a:ext>
            </a:extLst>
          </p:cNvPr>
          <p:cNvSpPr txBox="1"/>
          <p:nvPr/>
        </p:nvSpPr>
        <p:spPr>
          <a:xfrm>
            <a:off x="543464" y="500333"/>
            <a:ext cx="2061713" cy="707886"/>
          </a:xfrm>
          <a:prstGeom prst="rect">
            <a:avLst/>
          </a:prstGeom>
          <a:noFill/>
        </p:spPr>
        <p:txBody>
          <a:bodyPr wrap="square" rtlCol="0">
            <a:spAutoFit/>
          </a:bodyPr>
          <a:lstStyle/>
          <a:p>
            <a:r>
              <a:rPr lang="en-US" sz="4000" b="1" dirty="0">
                <a:solidFill>
                  <a:srgbClr val="002060"/>
                </a:solidFill>
                <a:latin typeface="Times New Roman" panose="02020603050405020304" pitchFamily="18" charset="0"/>
                <a:cs typeface="Times New Roman" panose="02020603050405020304" pitchFamily="18" charset="0"/>
              </a:rPr>
              <a:t>PRAW</a:t>
            </a:r>
          </a:p>
        </p:txBody>
      </p:sp>
      <p:sp>
        <p:nvSpPr>
          <p:cNvPr id="4" name="TextBox 3">
            <a:extLst>
              <a:ext uri="{FF2B5EF4-FFF2-40B4-BE49-F238E27FC236}">
                <a16:creationId xmlns:a16="http://schemas.microsoft.com/office/drawing/2014/main" id="{9A513FED-959C-4FEB-461E-01E1CEB1D53C}"/>
              </a:ext>
            </a:extLst>
          </p:cNvPr>
          <p:cNvSpPr txBox="1"/>
          <p:nvPr/>
        </p:nvSpPr>
        <p:spPr>
          <a:xfrm>
            <a:off x="543464" y="1828801"/>
            <a:ext cx="9031857" cy="4524315"/>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PRAW stands for Python Reddit API Wrapper, it is </a:t>
            </a:r>
            <a:r>
              <a:rPr lang="en-US" sz="2400" b="0" i="0" dirty="0">
                <a:solidFill>
                  <a:srgbClr val="273239"/>
                </a:solidFill>
                <a:effectLst/>
                <a:latin typeface="Times New Roman" panose="02020603050405020304" pitchFamily="18" charset="0"/>
                <a:cs typeface="Times New Roman" panose="02020603050405020304" pitchFamily="18" charset="0"/>
              </a:rPr>
              <a:t>a Python module that provides a simple access to Reddit’s API. PRAW is easy to use and follows all of </a:t>
            </a:r>
            <a:r>
              <a:rPr lang="en-US" sz="2400" dirty="0">
                <a:latin typeface="Times New Roman" panose="02020603050405020304" pitchFamily="18" charset="0"/>
                <a:cs typeface="Times New Roman" panose="02020603050405020304" pitchFamily="18" charset="0"/>
              </a:rPr>
              <a:t>Reddit’s API rules</a:t>
            </a:r>
            <a:r>
              <a:rPr lang="en-US" sz="2400" b="0" i="0" dirty="0">
                <a:solidFill>
                  <a:srgbClr val="273239"/>
                </a:solidFill>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342900" indent="-342900">
              <a:buClr>
                <a:srgbClr val="00B0F0"/>
              </a:buClr>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To install PRAW, we run the following pip script on the terminal command prompt.</a:t>
            </a:r>
          </a:p>
          <a:p>
            <a:pPr marL="342900" indent="-342900">
              <a:buClr>
                <a:srgbClr val="00B0F0"/>
              </a:buClr>
              <a:buFont typeface="Wingdings" panose="05000000000000000000" pitchFamily="2" charset="2"/>
              <a:buChar char="Ø"/>
            </a:pPr>
            <a:r>
              <a:rPr lang="en-US" sz="2400" dirty="0">
                <a:solidFill>
                  <a:srgbClr val="273239"/>
                </a:solidFill>
                <a:latin typeface="Times New Roman" panose="02020603050405020304" pitchFamily="18" charset="0"/>
                <a:cs typeface="Times New Roman" panose="02020603050405020304" pitchFamily="18" charset="0"/>
              </a:rPr>
              <a:t>Command: pip install </a:t>
            </a:r>
            <a:r>
              <a:rPr lang="en-US" sz="2400" dirty="0" err="1">
                <a:solidFill>
                  <a:srgbClr val="273239"/>
                </a:solidFill>
                <a:latin typeface="Times New Roman" panose="02020603050405020304" pitchFamily="18" charset="0"/>
                <a:cs typeface="Times New Roman" panose="02020603050405020304" pitchFamily="18" charset="0"/>
              </a:rPr>
              <a:t>praw</a:t>
            </a:r>
            <a:r>
              <a:rPr lang="en-US" sz="2400" dirty="0">
                <a:solidFill>
                  <a:srgbClr val="273239"/>
                </a:solidFill>
                <a:latin typeface="Times New Roman" panose="02020603050405020304" pitchFamily="18" charset="0"/>
                <a:cs typeface="Times New Roman" panose="02020603050405020304" pitchFamily="18" charset="0"/>
              </a:rPr>
              <a:t>. </a:t>
            </a:r>
          </a:p>
          <a:p>
            <a:pPr marL="342900" indent="-342900">
              <a:buClr>
                <a:srgbClr val="00B0F0"/>
              </a:buClr>
              <a:buFont typeface="Wingdings" panose="05000000000000000000" pitchFamily="2" charset="2"/>
              <a:buChar char="Ø"/>
            </a:pPr>
            <a:r>
              <a:rPr lang="en-US" sz="2400" dirty="0">
                <a:solidFill>
                  <a:srgbClr val="273239"/>
                </a:solidFill>
                <a:latin typeface="Times New Roman" panose="02020603050405020304" pitchFamily="18" charset="0"/>
                <a:cs typeface="Times New Roman" panose="02020603050405020304" pitchFamily="18" charset="0"/>
              </a:rPr>
              <a:t>To extract the data, it is mandatory to sign up for reddit account and register an application. </a:t>
            </a:r>
          </a:p>
          <a:p>
            <a:pPr marL="342900" indent="-342900">
              <a:buClr>
                <a:srgbClr val="00B0F0"/>
              </a:buClr>
              <a:buFont typeface="Wingdings" panose="05000000000000000000" pitchFamily="2" charset="2"/>
              <a:buChar char="Ø"/>
            </a:pPr>
            <a:r>
              <a:rPr lang="en-US" sz="2400" dirty="0">
                <a:solidFill>
                  <a:srgbClr val="273239"/>
                </a:solidFill>
                <a:latin typeface="Times New Roman" panose="02020603050405020304" pitchFamily="18" charset="0"/>
                <a:cs typeface="Times New Roman" panose="02020603050405020304" pitchFamily="18" charset="0"/>
              </a:rPr>
              <a:t>The applications are of 3 types:</a:t>
            </a:r>
          </a:p>
          <a:p>
            <a:pPr marL="800100" lvl="1" indent="-342900">
              <a:buClr>
                <a:schemeClr val="accent4"/>
              </a:buClr>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 Web application</a:t>
            </a:r>
          </a:p>
          <a:p>
            <a:pPr marL="800100" lvl="1" indent="-342900">
              <a:buClr>
                <a:srgbClr val="FF0000"/>
              </a:buClr>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Script application</a:t>
            </a:r>
          </a:p>
          <a:p>
            <a:pPr marL="800100" lvl="1" indent="-342900">
              <a:buClr>
                <a:srgbClr val="FF0000"/>
              </a:buClr>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Installed application</a:t>
            </a:r>
          </a:p>
        </p:txBody>
      </p:sp>
    </p:spTree>
    <p:extLst>
      <p:ext uri="{BB962C8B-B14F-4D97-AF65-F5344CB8AC3E}">
        <p14:creationId xmlns:p14="http://schemas.microsoft.com/office/powerpoint/2010/main" val="374460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EB5014-CBF9-8406-F29E-FCC8D41B2E0B}"/>
              </a:ext>
            </a:extLst>
          </p:cNvPr>
          <p:cNvSpPr txBox="1"/>
          <p:nvPr/>
        </p:nvSpPr>
        <p:spPr>
          <a:xfrm>
            <a:off x="526212" y="335157"/>
            <a:ext cx="6021237" cy="707886"/>
          </a:xfrm>
          <a:prstGeom prst="rect">
            <a:avLst/>
          </a:prstGeom>
          <a:noFill/>
        </p:spPr>
        <p:txBody>
          <a:bodyPr wrap="square" rtlCol="0">
            <a:spAutoFit/>
          </a:bodyPr>
          <a:lstStyle/>
          <a:p>
            <a:r>
              <a:rPr lang="en-US" sz="4000" b="1" dirty="0">
                <a:solidFill>
                  <a:srgbClr val="002060"/>
                </a:solidFill>
                <a:latin typeface="Times New Roman" panose="02020603050405020304" pitchFamily="18" charset="0"/>
                <a:cs typeface="Times New Roman" panose="02020603050405020304" pitchFamily="18" charset="0"/>
              </a:rPr>
              <a:t>Authorization Access </a:t>
            </a:r>
          </a:p>
        </p:txBody>
      </p:sp>
      <p:sp>
        <p:nvSpPr>
          <p:cNvPr id="3" name="TextBox 2">
            <a:extLst>
              <a:ext uri="{FF2B5EF4-FFF2-40B4-BE49-F238E27FC236}">
                <a16:creationId xmlns:a16="http://schemas.microsoft.com/office/drawing/2014/main" id="{9D3F7FFA-04C2-AC78-8833-6531E42D5CB7}"/>
              </a:ext>
            </a:extLst>
          </p:cNvPr>
          <p:cNvSpPr txBox="1"/>
          <p:nvPr/>
        </p:nvSpPr>
        <p:spPr>
          <a:xfrm>
            <a:off x="595223" y="1152060"/>
            <a:ext cx="9161253" cy="1938992"/>
          </a:xfrm>
          <a:prstGeom prst="rect">
            <a:avLst/>
          </a:prstGeom>
          <a:noFill/>
        </p:spPr>
        <p:txBody>
          <a:bodyPr wrap="square" rtlCol="0">
            <a:spAutoFit/>
          </a:bodyPr>
          <a:lstStyle/>
          <a:p>
            <a:pPr marL="285750" indent="-28575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get the authorized access to scrap the reddit website using </a:t>
            </a:r>
            <a:r>
              <a:rPr lang="en-US" sz="2400" dirty="0" err="1">
                <a:latin typeface="Times New Roman" panose="02020603050405020304" pitchFamily="18" charset="0"/>
                <a:cs typeface="Times New Roman" panose="02020603050405020304" pitchFamily="18" charset="0"/>
              </a:rPr>
              <a:t>praw</a:t>
            </a:r>
            <a:r>
              <a:rPr lang="en-US" sz="2400" dirty="0">
                <a:latin typeface="Times New Roman" panose="02020603050405020304" pitchFamily="18" charset="0"/>
                <a:cs typeface="Times New Roman" panose="02020603050405020304" pitchFamily="18" charset="0"/>
              </a:rPr>
              <a:t>. We need to include </a:t>
            </a:r>
            <a:r>
              <a:rPr lang="en-US" sz="2400" dirty="0" err="1">
                <a:latin typeface="Times New Roman" panose="02020603050405020304" pitchFamily="18" charset="0"/>
                <a:cs typeface="Times New Roman" panose="02020603050405020304" pitchFamily="18" charset="0"/>
              </a:rPr>
              <a:t>client_id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client_secret</a:t>
            </a:r>
            <a:r>
              <a:rPr lang="en-US" sz="2400" dirty="0">
                <a:latin typeface="Times New Roman" panose="02020603050405020304" pitchFamily="18" charset="0"/>
                <a:cs typeface="Times New Roman" panose="02020603050405020304" pitchFamily="18" charset="0"/>
              </a:rPr>
              <a:t>, username and password.</a:t>
            </a:r>
          </a:p>
          <a:p>
            <a:pPr marL="285750" indent="-28575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find the id and secret in registered application. For reference, please see below image.</a:t>
            </a:r>
          </a:p>
          <a:p>
            <a:pPr marL="285750" indent="-28575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Syntax: reddit=</a:t>
            </a:r>
            <a:r>
              <a:rPr lang="en-US" sz="2400" dirty="0" err="1">
                <a:latin typeface="Times New Roman" panose="02020603050405020304" pitchFamily="18" charset="0"/>
                <a:cs typeface="Times New Roman" panose="02020603050405020304" pitchFamily="18" charset="0"/>
              </a:rPr>
              <a:t>praw.Reddit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clientId,secret,username,password</a:t>
            </a:r>
            <a:r>
              <a:rPr lang="en-US" sz="2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7DF08C23-2CD5-76D1-AF54-ABC730EE7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709" y="3309086"/>
            <a:ext cx="5675675" cy="3162134"/>
          </a:xfrm>
          <a:prstGeom prst="rect">
            <a:avLst/>
          </a:prstGeom>
        </p:spPr>
      </p:pic>
    </p:spTree>
    <p:extLst>
      <p:ext uri="{BB962C8B-B14F-4D97-AF65-F5344CB8AC3E}">
        <p14:creationId xmlns:p14="http://schemas.microsoft.com/office/powerpoint/2010/main" val="25004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709BE-9FB1-DD3C-2CDE-9563C36A4993}"/>
              </a:ext>
            </a:extLst>
          </p:cNvPr>
          <p:cNvSpPr txBox="1"/>
          <p:nvPr/>
        </p:nvSpPr>
        <p:spPr>
          <a:xfrm>
            <a:off x="629729" y="353683"/>
            <a:ext cx="5917720" cy="707886"/>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Basic Operations</a:t>
            </a:r>
          </a:p>
        </p:txBody>
      </p:sp>
      <p:sp>
        <p:nvSpPr>
          <p:cNvPr id="3" name="TextBox 2">
            <a:extLst>
              <a:ext uri="{FF2B5EF4-FFF2-40B4-BE49-F238E27FC236}">
                <a16:creationId xmlns:a16="http://schemas.microsoft.com/office/drawing/2014/main" id="{36D5BEB1-9E1D-A174-E292-91675BAAD5A5}"/>
              </a:ext>
            </a:extLst>
          </p:cNvPr>
          <p:cNvSpPr txBox="1"/>
          <p:nvPr/>
        </p:nvSpPr>
        <p:spPr>
          <a:xfrm>
            <a:off x="629729" y="1639019"/>
            <a:ext cx="8514272" cy="4154984"/>
          </a:xfrm>
          <a:prstGeom prst="rect">
            <a:avLst/>
          </a:prstGeom>
          <a:noFill/>
        </p:spPr>
        <p:txBody>
          <a:bodyPr wrap="square" rtlCol="0">
            <a:spAutoFit/>
          </a:bodyPr>
          <a:lstStyle/>
          <a:p>
            <a:pPr marL="285750" indent="-28575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fetch the data through the topic names in different types. Using data = </a:t>
            </a:r>
            <a:r>
              <a:rPr lang="en-US" sz="2400" dirty="0" err="1">
                <a:latin typeface="Times New Roman" panose="02020603050405020304" pitchFamily="18" charset="0"/>
                <a:cs typeface="Times New Roman" panose="02020603050405020304" pitchFamily="18" charset="0"/>
              </a:rPr>
              <a:t>reddit.subreddit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topic_name</a:t>
            </a:r>
            <a:r>
              <a:rPr lang="en-US" sz="2400" dirty="0">
                <a:latin typeface="Times New Roman" panose="02020603050405020304" pitchFamily="18" charset="0"/>
                <a:cs typeface="Times New Roman" panose="02020603050405020304" pitchFamily="18" charset="0"/>
              </a:rPr>
              <a:t>). </a:t>
            </a:r>
          </a:p>
          <a:p>
            <a:pPr marL="285750" indent="-28575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are total 5 operations which sorts the data. </a:t>
            </a:r>
          </a:p>
          <a:p>
            <a:pPr marL="800100" lvl="1" indent="-342900">
              <a:buClr>
                <a:srgbClr val="FF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 is sorted by highest score,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upvotes minus downvotes.</a:t>
            </a:r>
          </a:p>
          <a:p>
            <a:pPr marL="800100" lvl="1" indent="-342900">
              <a:buClr>
                <a:srgbClr val="FF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Hot: mean the post has an overwhelming number of upvotes, suggesting it’s well-liked.</a:t>
            </a:r>
          </a:p>
          <a:p>
            <a:pPr marL="800100" lvl="1" indent="-342900">
              <a:buClr>
                <a:srgbClr val="FF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New: regarding recently reshared posts.</a:t>
            </a:r>
          </a:p>
          <a:p>
            <a:pPr marL="800100" lvl="1" indent="-342900">
              <a:buClr>
                <a:srgbClr val="FF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Controversial: posts that have very even amounts of up/downvotes and a lot of activity.</a:t>
            </a:r>
          </a:p>
          <a:p>
            <a:pPr marL="800100" lvl="1" indent="-342900">
              <a:buClr>
                <a:srgbClr val="FF0000"/>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Rising: means that a post is accumulating upvotes quickly even though it's new.</a:t>
            </a:r>
          </a:p>
        </p:txBody>
      </p:sp>
    </p:spTree>
    <p:extLst>
      <p:ext uri="{BB962C8B-B14F-4D97-AF65-F5344CB8AC3E}">
        <p14:creationId xmlns:p14="http://schemas.microsoft.com/office/powerpoint/2010/main" val="11979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DF43C-A70A-49DF-936D-A060B4207BEF}"/>
              </a:ext>
            </a:extLst>
          </p:cNvPr>
          <p:cNvSpPr txBox="1"/>
          <p:nvPr/>
        </p:nvSpPr>
        <p:spPr>
          <a:xfrm>
            <a:off x="629729" y="353683"/>
            <a:ext cx="5917720" cy="707886"/>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Basic Operations</a:t>
            </a:r>
          </a:p>
        </p:txBody>
      </p:sp>
      <p:sp>
        <p:nvSpPr>
          <p:cNvPr id="4" name="TextBox 3">
            <a:extLst>
              <a:ext uri="{FF2B5EF4-FFF2-40B4-BE49-F238E27FC236}">
                <a16:creationId xmlns:a16="http://schemas.microsoft.com/office/drawing/2014/main" id="{41D055CE-036C-E079-B584-75CFF14FB07B}"/>
              </a:ext>
            </a:extLst>
          </p:cNvPr>
          <p:cNvSpPr txBox="1"/>
          <p:nvPr/>
        </p:nvSpPr>
        <p:spPr>
          <a:xfrm>
            <a:off x="836762" y="1742536"/>
            <a:ext cx="8402129" cy="2308324"/>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Comment: Fetches the comments data from posts. Using </a:t>
            </a:r>
            <a:r>
              <a:rPr lang="en-US" sz="2400" dirty="0" err="1">
                <a:latin typeface="Times New Roman" panose="02020603050405020304" pitchFamily="18" charset="0"/>
                <a:cs typeface="Times New Roman" panose="02020603050405020304" pitchFamily="18" charset="0"/>
              </a:rPr>
              <a:t>reddit.subreddit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TopicName</a:t>
            </a:r>
            <a:r>
              <a:rPr lang="en-US" sz="2400" dirty="0">
                <a:latin typeface="Times New Roman" panose="02020603050405020304" pitchFamily="18" charset="0"/>
                <a:cs typeface="Times New Roman" panose="02020603050405020304" pitchFamily="18" charset="0"/>
              </a:rPr>
              <a:t>).comments.</a:t>
            </a:r>
          </a:p>
          <a:p>
            <a:pPr marL="342900" indent="-34290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Submission: It is a post on reddit. Acts similar to subreddit function.</a:t>
            </a:r>
          </a:p>
          <a:p>
            <a:pPr marL="342900" indent="-342900">
              <a:buClr>
                <a:srgbClr val="00B0F0"/>
              </a:buClr>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SubReddit</a:t>
            </a:r>
            <a:r>
              <a:rPr lang="en-US" sz="2400" dirty="0">
                <a:latin typeface="Times New Roman" panose="02020603050405020304" pitchFamily="18" charset="0"/>
                <a:cs typeface="Times New Roman" panose="02020603050405020304" pitchFamily="18" charset="0"/>
              </a:rPr>
              <a:t>: It is a specific forum on Reddit where users can submit posts about a particular topic.</a:t>
            </a:r>
          </a:p>
        </p:txBody>
      </p:sp>
    </p:spTree>
    <p:extLst>
      <p:ext uri="{BB962C8B-B14F-4D97-AF65-F5344CB8AC3E}">
        <p14:creationId xmlns:p14="http://schemas.microsoft.com/office/powerpoint/2010/main" val="1709114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3B9C9-3C3D-D979-6016-489D933A6309}"/>
              </a:ext>
            </a:extLst>
          </p:cNvPr>
          <p:cNvSpPr txBox="1"/>
          <p:nvPr/>
        </p:nvSpPr>
        <p:spPr>
          <a:xfrm>
            <a:off x="638355" y="353683"/>
            <a:ext cx="5917720" cy="707886"/>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8626030B-E0B4-A58B-00AF-C0D72E2A0D30}"/>
              </a:ext>
            </a:extLst>
          </p:cNvPr>
          <p:cNvSpPr txBox="1"/>
          <p:nvPr/>
        </p:nvSpPr>
        <p:spPr>
          <a:xfrm>
            <a:off x="2199736" y="5945680"/>
            <a:ext cx="454612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Sample dataset fetched from reddit.</a:t>
            </a:r>
          </a:p>
        </p:txBody>
      </p:sp>
      <p:pic>
        <p:nvPicPr>
          <p:cNvPr id="6" name="Picture 5">
            <a:extLst>
              <a:ext uri="{FF2B5EF4-FFF2-40B4-BE49-F238E27FC236}">
                <a16:creationId xmlns:a16="http://schemas.microsoft.com/office/drawing/2014/main" id="{026D0398-438F-9F04-A1FD-331404E5C579}"/>
              </a:ext>
            </a:extLst>
          </p:cNvPr>
          <p:cNvPicPr>
            <a:picLocks noChangeAspect="1"/>
          </p:cNvPicPr>
          <p:nvPr/>
        </p:nvPicPr>
        <p:blipFill>
          <a:blip r:embed="rId2"/>
          <a:stretch>
            <a:fillRect/>
          </a:stretch>
        </p:blipFill>
        <p:spPr>
          <a:xfrm>
            <a:off x="750499" y="1545413"/>
            <a:ext cx="8126083" cy="4147256"/>
          </a:xfrm>
          <a:prstGeom prst="rect">
            <a:avLst/>
          </a:prstGeom>
        </p:spPr>
      </p:pic>
    </p:spTree>
    <p:extLst>
      <p:ext uri="{BB962C8B-B14F-4D97-AF65-F5344CB8AC3E}">
        <p14:creationId xmlns:p14="http://schemas.microsoft.com/office/powerpoint/2010/main" val="179661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56AF3-C94C-2EF5-90E4-5502F92D5AE2}"/>
              </a:ext>
            </a:extLst>
          </p:cNvPr>
          <p:cNvSpPr txBox="1"/>
          <p:nvPr/>
        </p:nvSpPr>
        <p:spPr>
          <a:xfrm>
            <a:off x="629729" y="353683"/>
            <a:ext cx="5917720" cy="707886"/>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3D4F6C41-89B5-4449-26B1-EFD6250DAFFA}"/>
              </a:ext>
            </a:extLst>
          </p:cNvPr>
          <p:cNvSpPr txBox="1"/>
          <p:nvPr/>
        </p:nvSpPr>
        <p:spPr>
          <a:xfrm>
            <a:off x="629729" y="1535501"/>
            <a:ext cx="8876582" cy="1200329"/>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PRAW is used for scraping the data from Reddit website for various posts and topics.</a:t>
            </a:r>
          </a:p>
          <a:p>
            <a:pPr marL="342900" indent="-34290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Used to analyze trending topics or posts in Reddit website.</a:t>
            </a:r>
          </a:p>
        </p:txBody>
      </p:sp>
      <p:sp>
        <p:nvSpPr>
          <p:cNvPr id="6" name="TextBox 5">
            <a:extLst>
              <a:ext uri="{FF2B5EF4-FFF2-40B4-BE49-F238E27FC236}">
                <a16:creationId xmlns:a16="http://schemas.microsoft.com/office/drawing/2014/main" id="{128D6D9D-7360-023E-9891-FE79DAF606FB}"/>
              </a:ext>
            </a:extLst>
          </p:cNvPr>
          <p:cNvSpPr txBox="1"/>
          <p:nvPr/>
        </p:nvSpPr>
        <p:spPr>
          <a:xfrm>
            <a:off x="629729" y="3227015"/>
            <a:ext cx="5917720" cy="707886"/>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Dis-advantages</a:t>
            </a:r>
          </a:p>
        </p:txBody>
      </p:sp>
      <p:sp>
        <p:nvSpPr>
          <p:cNvPr id="7" name="TextBox 6">
            <a:extLst>
              <a:ext uri="{FF2B5EF4-FFF2-40B4-BE49-F238E27FC236}">
                <a16:creationId xmlns:a16="http://schemas.microsoft.com/office/drawing/2014/main" id="{BB0E2458-F3EA-E9F3-0C94-80C152914291}"/>
              </a:ext>
            </a:extLst>
          </p:cNvPr>
          <p:cNvSpPr txBox="1"/>
          <p:nvPr/>
        </p:nvSpPr>
        <p:spPr>
          <a:xfrm>
            <a:off x="845389" y="4459857"/>
            <a:ext cx="8453886" cy="1200329"/>
          </a:xfrm>
          <a:prstGeom prst="rect">
            <a:avLst/>
          </a:prstGeom>
          <a:noFill/>
        </p:spPr>
        <p:txBody>
          <a:bodyPr wrap="square" rtlCol="0">
            <a:spAutoFit/>
          </a:bodyPr>
          <a:lstStyle/>
          <a:p>
            <a:pPr marL="285750" indent="-285750">
              <a:buClr>
                <a:srgbClr val="00B0F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While fetching the data, each time, it calls the </a:t>
            </a:r>
            <a:r>
              <a:rPr lang="en-US" sz="2400" dirty="0" err="1">
                <a:latin typeface="Times New Roman" panose="02020603050405020304" pitchFamily="18" charset="0"/>
                <a:cs typeface="Times New Roman" panose="02020603050405020304" pitchFamily="18" charset="0"/>
              </a:rPr>
              <a:t>api</a:t>
            </a:r>
            <a:r>
              <a:rPr lang="en-US" sz="2400" dirty="0">
                <a:latin typeface="Times New Roman" panose="02020603050405020304" pitchFamily="18" charset="0"/>
                <a:cs typeface="Times New Roman" panose="02020603050405020304" pitchFamily="18" charset="0"/>
              </a:rPr>
              <a:t>, for each post or comment, which takes more time to compute to get the response and makes it slower to fetch larger dataset.</a:t>
            </a:r>
          </a:p>
        </p:txBody>
      </p:sp>
    </p:spTree>
    <p:extLst>
      <p:ext uri="{BB962C8B-B14F-4D97-AF65-F5344CB8AC3E}">
        <p14:creationId xmlns:p14="http://schemas.microsoft.com/office/powerpoint/2010/main" val="28429944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C9E08F7EADF040B1051805897451AB" ma:contentTypeVersion="9" ma:contentTypeDescription="Create a new document." ma:contentTypeScope="" ma:versionID="22b0ecb9384d82a307aeb72af36e3a24">
  <xsd:schema xmlns:xsd="http://www.w3.org/2001/XMLSchema" xmlns:xs="http://www.w3.org/2001/XMLSchema" xmlns:p="http://schemas.microsoft.com/office/2006/metadata/properties" xmlns:ns3="93735101-8d76-426a-a292-c0a3616325c4" xmlns:ns4="436aa585-2522-4c06-a03b-8dafd8170516" targetNamespace="http://schemas.microsoft.com/office/2006/metadata/properties" ma:root="true" ma:fieldsID="4ebc16c662bd0bf218034854f7b6a717" ns3:_="" ns4:_="">
    <xsd:import namespace="93735101-8d76-426a-a292-c0a3616325c4"/>
    <xsd:import namespace="436aa585-2522-4c06-a03b-8dafd817051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735101-8d76-426a-a292-c0a3616325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6aa585-2522-4c06-a03b-8dafd81705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9A0339-F5F9-4E86-8AEB-8EFDEA38EECE}">
  <ds:schemaRefs>
    <ds:schemaRef ds:uri="http://schemas.microsoft.com/sharepoint/v3/contenttype/forms"/>
  </ds:schemaRefs>
</ds:datastoreItem>
</file>

<file path=customXml/itemProps2.xml><?xml version="1.0" encoding="utf-8"?>
<ds:datastoreItem xmlns:ds="http://schemas.openxmlformats.org/officeDocument/2006/customXml" ds:itemID="{61CA2896-801B-450C-97D5-0C93BAE7C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735101-8d76-426a-a292-c0a3616325c4"/>
    <ds:schemaRef ds:uri="436aa585-2522-4c06-a03b-8dafd81705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01ACCC-E383-44F0-A15E-1AD0080D7A7B}">
  <ds:schemaRefs>
    <ds:schemaRef ds:uri="http://purl.org/dc/dcmitype/"/>
    <ds:schemaRef ds:uri="http://schemas.microsoft.com/office/2006/documentManagement/types"/>
    <ds:schemaRef ds:uri="http://schemas.openxmlformats.org/package/2006/metadata/core-properties"/>
    <ds:schemaRef ds:uri="93735101-8d76-426a-a292-c0a3616325c4"/>
    <ds:schemaRef ds:uri="http://purl.org/dc/elements/1.1/"/>
    <ds:schemaRef ds:uri="http://schemas.microsoft.com/office/2006/metadata/properties"/>
    <ds:schemaRef ds:uri="http://purl.org/dc/terms/"/>
    <ds:schemaRef ds:uri="http://schemas.microsoft.com/office/infopath/2007/PartnerControls"/>
    <ds:schemaRef ds:uri="436aa585-2522-4c06-a03b-8dafd817051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427</TotalTime>
  <Words>677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Roboto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Puppala, Abhishek</dc:creator>
  <cp:lastModifiedBy>Puppala Abhishek</cp:lastModifiedBy>
  <cp:revision>14</cp:revision>
  <dcterms:created xsi:type="dcterms:W3CDTF">2022-11-08T17:59:32Z</dcterms:created>
  <dcterms:modified xsi:type="dcterms:W3CDTF">2022-11-11T17:38:35Z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0x01010056C9E08F7EADF040B1051805897451AB</vt:lpwstr>
  </property>
</Properties>
</file>