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2" r:id="rId4"/>
    <p:sldId id="263" r:id="rId5"/>
    <p:sldId id="264" r:id="rId6"/>
    <p:sldId id="265" r:id="rId7"/>
    <p:sldId id="266" r:id="rId8"/>
    <p:sldId id="267" r:id="rId9"/>
    <p:sldId id="268" r:id="rId10"/>
    <p:sldId id="279" r:id="rId11"/>
    <p:sldId id="269" r:id="rId12"/>
    <p:sldId id="270" r:id="rId13"/>
    <p:sldId id="274" r:id="rId14"/>
    <p:sldId id="276" r:id="rId15"/>
    <p:sldId id="275" r:id="rId16"/>
    <p:sldId id="271" r:id="rId17"/>
    <p:sldId id="278" r:id="rId18"/>
    <p:sldId id="280" r:id="rId19"/>
    <p:sldId id="272" r:id="rId20"/>
    <p:sldId id="277" r:id="rId21"/>
    <p:sldId id="273"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3" autoAdjust="0"/>
    <p:restoredTop sz="94488"/>
  </p:normalViewPr>
  <p:slideViewPr>
    <p:cSldViewPr snapToGrid="0" snapToObjects="1">
      <p:cViewPr varScale="1">
        <p:scale>
          <a:sx n="70" d="100"/>
          <a:sy n="70" d="100"/>
        </p:scale>
        <p:origin x="7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5C38A-9205-4E2D-BEDC-2A522EF47D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9D83DCA-060E-44C5-9C37-0E9300D9A79D}">
      <dgm:prSet/>
      <dgm:spPr/>
      <dgm:t>
        <a:bodyPr/>
        <a:lstStyle/>
        <a:p>
          <a:pPr>
            <a:lnSpc>
              <a:spcPct val="100000"/>
            </a:lnSpc>
          </a:pPr>
          <a:r>
            <a:rPr lang="en-US" b="0" i="0"/>
            <a:t>In this research, we determine the automated commentary by predicting the gestures in game of cricket.</a:t>
          </a:r>
          <a:endParaRPr lang="en-US"/>
        </a:p>
      </dgm:t>
    </dgm:pt>
    <dgm:pt modelId="{636CCD17-EC4A-45AB-889C-6250989C323F}" type="parTrans" cxnId="{57B1EE1E-4D34-46AB-89EC-1956727807F1}">
      <dgm:prSet/>
      <dgm:spPr/>
      <dgm:t>
        <a:bodyPr/>
        <a:lstStyle/>
        <a:p>
          <a:endParaRPr lang="en-US"/>
        </a:p>
      </dgm:t>
    </dgm:pt>
    <dgm:pt modelId="{928C0DCA-92F3-4130-B362-64435DF11E93}" type="sibTrans" cxnId="{57B1EE1E-4D34-46AB-89EC-1956727807F1}">
      <dgm:prSet/>
      <dgm:spPr/>
      <dgm:t>
        <a:bodyPr/>
        <a:lstStyle/>
        <a:p>
          <a:endParaRPr lang="en-US"/>
        </a:p>
      </dgm:t>
    </dgm:pt>
    <dgm:pt modelId="{8233AC24-DFA8-4B8E-B392-03363464A24B}">
      <dgm:prSet/>
      <dgm:spPr/>
      <dgm:t>
        <a:bodyPr/>
        <a:lstStyle/>
        <a:p>
          <a:pPr>
            <a:lnSpc>
              <a:spcPct val="100000"/>
            </a:lnSpc>
          </a:pPr>
          <a:r>
            <a:rPr lang="en-US" dirty="0"/>
            <a:t>Here, we are predicting over total of 9 labels for our cricket . They are six, wide, four, no ball, not out, no action, byes, leg byes, out. </a:t>
          </a:r>
        </a:p>
      </dgm:t>
    </dgm:pt>
    <dgm:pt modelId="{60176D08-ACE3-4860-92EF-EBCF0A0E08C5}" type="parTrans" cxnId="{2A7D3895-8FCA-44A8-AB0F-7F04F95637D4}">
      <dgm:prSet/>
      <dgm:spPr/>
      <dgm:t>
        <a:bodyPr/>
        <a:lstStyle/>
        <a:p>
          <a:endParaRPr lang="en-US"/>
        </a:p>
      </dgm:t>
    </dgm:pt>
    <dgm:pt modelId="{1C917F27-F4C3-41A7-8438-0FCADA8390F9}" type="sibTrans" cxnId="{2A7D3895-8FCA-44A8-AB0F-7F04F95637D4}">
      <dgm:prSet/>
      <dgm:spPr/>
      <dgm:t>
        <a:bodyPr/>
        <a:lstStyle/>
        <a:p>
          <a:endParaRPr lang="en-US"/>
        </a:p>
      </dgm:t>
    </dgm:pt>
    <dgm:pt modelId="{20A7FC14-61B2-479B-9719-01DE643361C2}">
      <dgm:prSet/>
      <dgm:spPr/>
      <dgm:t>
        <a:bodyPr/>
        <a:lstStyle/>
        <a:p>
          <a:pPr>
            <a:lnSpc>
              <a:spcPct val="100000"/>
            </a:lnSpc>
          </a:pPr>
          <a:r>
            <a:rPr lang="en-US" b="0" i="0"/>
            <a:t>To achieve this, we try to deploy the models comparison between the CNN (deep learning) and Classification models.</a:t>
          </a:r>
          <a:endParaRPr lang="en-US"/>
        </a:p>
      </dgm:t>
    </dgm:pt>
    <dgm:pt modelId="{10CCD227-190E-4605-9A4F-50379513098B}" type="parTrans" cxnId="{D6CD9A53-6D3F-4427-8E98-E905AD90DDC0}">
      <dgm:prSet/>
      <dgm:spPr/>
      <dgm:t>
        <a:bodyPr/>
        <a:lstStyle/>
        <a:p>
          <a:endParaRPr lang="en-US"/>
        </a:p>
      </dgm:t>
    </dgm:pt>
    <dgm:pt modelId="{7CCDCDD6-148B-4F43-965D-5A3035342551}" type="sibTrans" cxnId="{D6CD9A53-6D3F-4427-8E98-E905AD90DDC0}">
      <dgm:prSet/>
      <dgm:spPr/>
      <dgm:t>
        <a:bodyPr/>
        <a:lstStyle/>
        <a:p>
          <a:endParaRPr lang="en-US"/>
        </a:p>
      </dgm:t>
    </dgm:pt>
    <dgm:pt modelId="{DB6BE65B-7534-4622-BEDE-CEA56BF26211}" type="pres">
      <dgm:prSet presAssocID="{4075C38A-9205-4E2D-BEDC-2A522EF47D02}" presName="root" presStyleCnt="0">
        <dgm:presLayoutVars>
          <dgm:dir/>
          <dgm:resizeHandles val="exact"/>
        </dgm:presLayoutVars>
      </dgm:prSet>
      <dgm:spPr/>
    </dgm:pt>
    <dgm:pt modelId="{3D77214A-BC21-4AC7-BAE1-9664DF5BA54C}" type="pres">
      <dgm:prSet presAssocID="{59D83DCA-060E-44C5-9C37-0E9300D9A79D}" presName="compNode" presStyleCnt="0"/>
      <dgm:spPr/>
    </dgm:pt>
    <dgm:pt modelId="{97C83B8E-8DD3-4117-9E18-7933825211CF}" type="pres">
      <dgm:prSet presAssocID="{59D83DCA-060E-44C5-9C37-0E9300D9A79D}" presName="bgRect" presStyleLbl="bgShp" presStyleIdx="0" presStyleCnt="3"/>
      <dgm:spPr/>
    </dgm:pt>
    <dgm:pt modelId="{E86FCF0D-C033-4FFA-BE24-0E65B6D9467A}" type="pres">
      <dgm:prSet presAssocID="{59D83DCA-060E-44C5-9C37-0E9300D9A7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icket bat and ball"/>
        </a:ext>
      </dgm:extLst>
    </dgm:pt>
    <dgm:pt modelId="{D8E34923-EBA6-43D1-ADD6-BD7253C1D089}" type="pres">
      <dgm:prSet presAssocID="{59D83DCA-060E-44C5-9C37-0E9300D9A79D}" presName="spaceRect" presStyleCnt="0"/>
      <dgm:spPr/>
    </dgm:pt>
    <dgm:pt modelId="{EDDFEAEB-6028-4F8E-A01D-8DAB6B0D946A}" type="pres">
      <dgm:prSet presAssocID="{59D83DCA-060E-44C5-9C37-0E9300D9A79D}" presName="parTx" presStyleLbl="revTx" presStyleIdx="0" presStyleCnt="3">
        <dgm:presLayoutVars>
          <dgm:chMax val="0"/>
          <dgm:chPref val="0"/>
        </dgm:presLayoutVars>
      </dgm:prSet>
      <dgm:spPr/>
    </dgm:pt>
    <dgm:pt modelId="{9F983361-E619-4352-A617-80B09D32F4A4}" type="pres">
      <dgm:prSet presAssocID="{928C0DCA-92F3-4130-B362-64435DF11E93}" presName="sibTrans" presStyleCnt="0"/>
      <dgm:spPr/>
    </dgm:pt>
    <dgm:pt modelId="{5792E580-FDD7-4333-8C75-B182AD503544}" type="pres">
      <dgm:prSet presAssocID="{8233AC24-DFA8-4B8E-B392-03363464A24B}" presName="compNode" presStyleCnt="0"/>
      <dgm:spPr/>
    </dgm:pt>
    <dgm:pt modelId="{C12EAAFB-1BE2-45FF-82EA-8E08F9AADD35}" type="pres">
      <dgm:prSet presAssocID="{8233AC24-DFA8-4B8E-B392-03363464A24B}" presName="bgRect" presStyleLbl="bgShp" presStyleIdx="1" presStyleCnt="3" custLinFactNeighborY="-110"/>
      <dgm:spPr/>
    </dgm:pt>
    <dgm:pt modelId="{A146914A-CD0C-4EA7-B5C1-1403B173193C}" type="pres">
      <dgm:prSet presAssocID="{8233AC24-DFA8-4B8E-B392-03363464A2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icket"/>
        </a:ext>
      </dgm:extLst>
    </dgm:pt>
    <dgm:pt modelId="{95945948-40FF-4635-86D7-31DB660564FA}" type="pres">
      <dgm:prSet presAssocID="{8233AC24-DFA8-4B8E-B392-03363464A24B}" presName="spaceRect" presStyleCnt="0"/>
      <dgm:spPr/>
    </dgm:pt>
    <dgm:pt modelId="{F0DAC4BF-B667-42F6-B953-82AAD0190F46}" type="pres">
      <dgm:prSet presAssocID="{8233AC24-DFA8-4B8E-B392-03363464A24B}" presName="parTx" presStyleLbl="revTx" presStyleIdx="1" presStyleCnt="3">
        <dgm:presLayoutVars>
          <dgm:chMax val="0"/>
          <dgm:chPref val="0"/>
        </dgm:presLayoutVars>
      </dgm:prSet>
      <dgm:spPr/>
    </dgm:pt>
    <dgm:pt modelId="{1D3EF990-CBD3-437F-8608-85DC25A90E43}" type="pres">
      <dgm:prSet presAssocID="{1C917F27-F4C3-41A7-8438-0FCADA8390F9}" presName="sibTrans" presStyleCnt="0"/>
      <dgm:spPr/>
    </dgm:pt>
    <dgm:pt modelId="{96087667-B210-4044-8887-8EEBF31F707C}" type="pres">
      <dgm:prSet presAssocID="{20A7FC14-61B2-479B-9719-01DE643361C2}" presName="compNode" presStyleCnt="0"/>
      <dgm:spPr/>
    </dgm:pt>
    <dgm:pt modelId="{9FC09C83-04DE-4726-8EF0-70E5100DB255}" type="pres">
      <dgm:prSet presAssocID="{20A7FC14-61B2-479B-9719-01DE643361C2}" presName="bgRect" presStyleLbl="bgShp" presStyleIdx="2" presStyleCnt="3"/>
      <dgm:spPr/>
    </dgm:pt>
    <dgm:pt modelId="{A7F69D19-B0DB-44F1-8B4B-7E1C5317FC26}" type="pres">
      <dgm:prSet presAssocID="{20A7FC14-61B2-479B-9719-01DE643361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vision"/>
        </a:ext>
      </dgm:extLst>
    </dgm:pt>
    <dgm:pt modelId="{C6EA50B4-7561-4506-96B3-E9DAA507A387}" type="pres">
      <dgm:prSet presAssocID="{20A7FC14-61B2-479B-9719-01DE643361C2}" presName="spaceRect" presStyleCnt="0"/>
      <dgm:spPr/>
    </dgm:pt>
    <dgm:pt modelId="{5B1165A9-5EA3-433C-A153-37814BC5ECD1}" type="pres">
      <dgm:prSet presAssocID="{20A7FC14-61B2-479B-9719-01DE643361C2}" presName="parTx" presStyleLbl="revTx" presStyleIdx="2" presStyleCnt="3">
        <dgm:presLayoutVars>
          <dgm:chMax val="0"/>
          <dgm:chPref val="0"/>
        </dgm:presLayoutVars>
      </dgm:prSet>
      <dgm:spPr/>
    </dgm:pt>
  </dgm:ptLst>
  <dgm:cxnLst>
    <dgm:cxn modelId="{57B1EE1E-4D34-46AB-89EC-1956727807F1}" srcId="{4075C38A-9205-4E2D-BEDC-2A522EF47D02}" destId="{59D83DCA-060E-44C5-9C37-0E9300D9A79D}" srcOrd="0" destOrd="0" parTransId="{636CCD17-EC4A-45AB-889C-6250989C323F}" sibTransId="{928C0DCA-92F3-4130-B362-64435DF11E93}"/>
    <dgm:cxn modelId="{94D66341-3DFC-4931-87E8-278C0380C2EF}" type="presOf" srcId="{4075C38A-9205-4E2D-BEDC-2A522EF47D02}" destId="{DB6BE65B-7534-4622-BEDE-CEA56BF26211}" srcOrd="0" destOrd="0" presId="urn:microsoft.com/office/officeart/2018/2/layout/IconVerticalSolidList"/>
    <dgm:cxn modelId="{D6CD9A53-6D3F-4427-8E98-E905AD90DDC0}" srcId="{4075C38A-9205-4E2D-BEDC-2A522EF47D02}" destId="{20A7FC14-61B2-479B-9719-01DE643361C2}" srcOrd="2" destOrd="0" parTransId="{10CCD227-190E-4605-9A4F-50379513098B}" sibTransId="{7CCDCDD6-148B-4F43-965D-5A3035342551}"/>
    <dgm:cxn modelId="{2A7D3895-8FCA-44A8-AB0F-7F04F95637D4}" srcId="{4075C38A-9205-4E2D-BEDC-2A522EF47D02}" destId="{8233AC24-DFA8-4B8E-B392-03363464A24B}" srcOrd="1" destOrd="0" parTransId="{60176D08-ACE3-4860-92EF-EBCF0A0E08C5}" sibTransId="{1C917F27-F4C3-41A7-8438-0FCADA8390F9}"/>
    <dgm:cxn modelId="{253E58A7-CB59-4A71-9734-AF7CE8078C4F}" type="presOf" srcId="{59D83DCA-060E-44C5-9C37-0E9300D9A79D}" destId="{EDDFEAEB-6028-4F8E-A01D-8DAB6B0D946A}" srcOrd="0" destOrd="0" presId="urn:microsoft.com/office/officeart/2018/2/layout/IconVerticalSolidList"/>
    <dgm:cxn modelId="{8CF885E0-D544-490F-BC73-B2ECD6AAEDF2}" type="presOf" srcId="{8233AC24-DFA8-4B8E-B392-03363464A24B}" destId="{F0DAC4BF-B667-42F6-B953-82AAD0190F46}" srcOrd="0" destOrd="0" presId="urn:microsoft.com/office/officeart/2018/2/layout/IconVerticalSolidList"/>
    <dgm:cxn modelId="{7632EAF1-32E8-450A-8B53-1C192A38EE39}" type="presOf" srcId="{20A7FC14-61B2-479B-9719-01DE643361C2}" destId="{5B1165A9-5EA3-433C-A153-37814BC5ECD1}" srcOrd="0" destOrd="0" presId="urn:microsoft.com/office/officeart/2018/2/layout/IconVerticalSolidList"/>
    <dgm:cxn modelId="{EC777CEA-580C-4B96-941C-1BA2D93F0808}" type="presParOf" srcId="{DB6BE65B-7534-4622-BEDE-CEA56BF26211}" destId="{3D77214A-BC21-4AC7-BAE1-9664DF5BA54C}" srcOrd="0" destOrd="0" presId="urn:microsoft.com/office/officeart/2018/2/layout/IconVerticalSolidList"/>
    <dgm:cxn modelId="{9BDAC527-DF38-4041-89D7-EE8C80B85B8D}" type="presParOf" srcId="{3D77214A-BC21-4AC7-BAE1-9664DF5BA54C}" destId="{97C83B8E-8DD3-4117-9E18-7933825211CF}" srcOrd="0" destOrd="0" presId="urn:microsoft.com/office/officeart/2018/2/layout/IconVerticalSolidList"/>
    <dgm:cxn modelId="{5AB1A34C-BDA9-4A8F-9CD1-BED75CCCDFA6}" type="presParOf" srcId="{3D77214A-BC21-4AC7-BAE1-9664DF5BA54C}" destId="{E86FCF0D-C033-4FFA-BE24-0E65B6D9467A}" srcOrd="1" destOrd="0" presId="urn:microsoft.com/office/officeart/2018/2/layout/IconVerticalSolidList"/>
    <dgm:cxn modelId="{40E01AF3-2FD3-48DE-9F2C-4DDE5B9848F0}" type="presParOf" srcId="{3D77214A-BC21-4AC7-BAE1-9664DF5BA54C}" destId="{D8E34923-EBA6-43D1-ADD6-BD7253C1D089}" srcOrd="2" destOrd="0" presId="urn:microsoft.com/office/officeart/2018/2/layout/IconVerticalSolidList"/>
    <dgm:cxn modelId="{399CEB67-3E8C-41E9-A727-E03D8878E398}" type="presParOf" srcId="{3D77214A-BC21-4AC7-BAE1-9664DF5BA54C}" destId="{EDDFEAEB-6028-4F8E-A01D-8DAB6B0D946A}" srcOrd="3" destOrd="0" presId="urn:microsoft.com/office/officeart/2018/2/layout/IconVerticalSolidList"/>
    <dgm:cxn modelId="{FDA25F62-CC22-4A64-A862-03572A7A3FB1}" type="presParOf" srcId="{DB6BE65B-7534-4622-BEDE-CEA56BF26211}" destId="{9F983361-E619-4352-A617-80B09D32F4A4}" srcOrd="1" destOrd="0" presId="urn:microsoft.com/office/officeart/2018/2/layout/IconVerticalSolidList"/>
    <dgm:cxn modelId="{78A27E89-23E7-4B19-9C82-594FAB76BAB7}" type="presParOf" srcId="{DB6BE65B-7534-4622-BEDE-CEA56BF26211}" destId="{5792E580-FDD7-4333-8C75-B182AD503544}" srcOrd="2" destOrd="0" presId="urn:microsoft.com/office/officeart/2018/2/layout/IconVerticalSolidList"/>
    <dgm:cxn modelId="{38505C94-D28C-4D72-9F56-55B44A96FF1B}" type="presParOf" srcId="{5792E580-FDD7-4333-8C75-B182AD503544}" destId="{C12EAAFB-1BE2-45FF-82EA-8E08F9AADD35}" srcOrd="0" destOrd="0" presId="urn:microsoft.com/office/officeart/2018/2/layout/IconVerticalSolidList"/>
    <dgm:cxn modelId="{010C61E3-CFB0-40A8-B405-1E6B6551C5C2}" type="presParOf" srcId="{5792E580-FDD7-4333-8C75-B182AD503544}" destId="{A146914A-CD0C-4EA7-B5C1-1403B173193C}" srcOrd="1" destOrd="0" presId="urn:microsoft.com/office/officeart/2018/2/layout/IconVerticalSolidList"/>
    <dgm:cxn modelId="{D92610AD-0064-4027-8BD3-5982BBD47429}" type="presParOf" srcId="{5792E580-FDD7-4333-8C75-B182AD503544}" destId="{95945948-40FF-4635-86D7-31DB660564FA}" srcOrd="2" destOrd="0" presId="urn:microsoft.com/office/officeart/2018/2/layout/IconVerticalSolidList"/>
    <dgm:cxn modelId="{8617F71B-B038-4952-9455-824022A7A51C}" type="presParOf" srcId="{5792E580-FDD7-4333-8C75-B182AD503544}" destId="{F0DAC4BF-B667-42F6-B953-82AAD0190F46}" srcOrd="3" destOrd="0" presId="urn:microsoft.com/office/officeart/2018/2/layout/IconVerticalSolidList"/>
    <dgm:cxn modelId="{C96411DB-DBE9-4C35-89DD-6B8A5606F552}" type="presParOf" srcId="{DB6BE65B-7534-4622-BEDE-CEA56BF26211}" destId="{1D3EF990-CBD3-437F-8608-85DC25A90E43}" srcOrd="3" destOrd="0" presId="urn:microsoft.com/office/officeart/2018/2/layout/IconVerticalSolidList"/>
    <dgm:cxn modelId="{556D2734-268F-4BF2-9306-3F297FA5D93E}" type="presParOf" srcId="{DB6BE65B-7534-4622-BEDE-CEA56BF26211}" destId="{96087667-B210-4044-8887-8EEBF31F707C}" srcOrd="4" destOrd="0" presId="urn:microsoft.com/office/officeart/2018/2/layout/IconVerticalSolidList"/>
    <dgm:cxn modelId="{411654BE-E974-4FC6-AF15-094345F07DA1}" type="presParOf" srcId="{96087667-B210-4044-8887-8EEBF31F707C}" destId="{9FC09C83-04DE-4726-8EF0-70E5100DB255}" srcOrd="0" destOrd="0" presId="urn:microsoft.com/office/officeart/2018/2/layout/IconVerticalSolidList"/>
    <dgm:cxn modelId="{9002A273-E466-4641-B439-93642E557B04}" type="presParOf" srcId="{96087667-B210-4044-8887-8EEBF31F707C}" destId="{A7F69D19-B0DB-44F1-8B4B-7E1C5317FC26}" srcOrd="1" destOrd="0" presId="urn:microsoft.com/office/officeart/2018/2/layout/IconVerticalSolidList"/>
    <dgm:cxn modelId="{B35089B7-E424-4EFD-B54B-D07791D1CA64}" type="presParOf" srcId="{96087667-B210-4044-8887-8EEBF31F707C}" destId="{C6EA50B4-7561-4506-96B3-E9DAA507A387}" srcOrd="2" destOrd="0" presId="urn:microsoft.com/office/officeart/2018/2/layout/IconVerticalSolidList"/>
    <dgm:cxn modelId="{782CEEEE-9384-49BF-88CB-B07B1D8B5E68}" type="presParOf" srcId="{96087667-B210-4044-8887-8EEBF31F707C}" destId="{5B1165A9-5EA3-433C-A153-37814BC5EC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8D776-D946-4065-8745-31FA457CBA1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2A4EE01-8727-4847-9780-2332029DE68E}">
      <dgm:prSet/>
      <dgm:spPr/>
      <dgm:t>
        <a:bodyPr/>
        <a:lstStyle/>
        <a:p>
          <a:pPr>
            <a:lnSpc>
              <a:spcPct val="100000"/>
            </a:lnSpc>
          </a:pPr>
          <a:r>
            <a:rPr lang="en-US" b="0" i="0"/>
            <a:t>As per our </a:t>
          </a:r>
          <a:r>
            <a:rPr lang="en-US"/>
            <a:t>problem statement, the data we have selected is image data to process and predict the class labels. </a:t>
          </a:r>
        </a:p>
      </dgm:t>
    </dgm:pt>
    <dgm:pt modelId="{E6E86B52-A72A-4D71-ADA8-D8C63E9B8E34}" type="parTrans" cxnId="{9DDF2123-6622-4225-8D28-359B9ACC1BCB}">
      <dgm:prSet/>
      <dgm:spPr/>
      <dgm:t>
        <a:bodyPr/>
        <a:lstStyle/>
        <a:p>
          <a:endParaRPr lang="en-US"/>
        </a:p>
      </dgm:t>
    </dgm:pt>
    <dgm:pt modelId="{F83F9957-2ED2-478A-B0E4-A711012128AB}" type="sibTrans" cxnId="{9DDF2123-6622-4225-8D28-359B9ACC1BCB}">
      <dgm:prSet/>
      <dgm:spPr/>
      <dgm:t>
        <a:bodyPr/>
        <a:lstStyle/>
        <a:p>
          <a:pPr>
            <a:lnSpc>
              <a:spcPct val="100000"/>
            </a:lnSpc>
          </a:pPr>
          <a:endParaRPr lang="en-US"/>
        </a:p>
      </dgm:t>
    </dgm:pt>
    <dgm:pt modelId="{167561D8-9989-4F5F-A6E4-EFFCF2630A9D}">
      <dgm:prSet/>
      <dgm:spPr/>
      <dgm:t>
        <a:bodyPr/>
        <a:lstStyle/>
        <a:p>
          <a:pPr>
            <a:lnSpc>
              <a:spcPct val="100000"/>
            </a:lnSpc>
          </a:pPr>
          <a:r>
            <a:rPr lang="en-US"/>
            <a:t>Here, for our model, we need a large group of images with the 9 class labels. We have took the images from online sources such as Kaggle, github and many of other images were extracted using the google images by downloading them manually. </a:t>
          </a:r>
        </a:p>
      </dgm:t>
    </dgm:pt>
    <dgm:pt modelId="{581EEBA9-B51C-4830-B431-209027A31F3C}" type="parTrans" cxnId="{DCF6065F-1983-43B3-85B2-44B2B1EBDAC1}">
      <dgm:prSet/>
      <dgm:spPr/>
      <dgm:t>
        <a:bodyPr/>
        <a:lstStyle/>
        <a:p>
          <a:endParaRPr lang="en-US"/>
        </a:p>
      </dgm:t>
    </dgm:pt>
    <dgm:pt modelId="{5130C3A9-480D-40C3-9587-B5C8805774A0}" type="sibTrans" cxnId="{DCF6065F-1983-43B3-85B2-44B2B1EBDAC1}">
      <dgm:prSet/>
      <dgm:spPr/>
      <dgm:t>
        <a:bodyPr/>
        <a:lstStyle/>
        <a:p>
          <a:pPr>
            <a:lnSpc>
              <a:spcPct val="100000"/>
            </a:lnSpc>
          </a:pPr>
          <a:endParaRPr lang="en-US"/>
        </a:p>
      </dgm:t>
    </dgm:pt>
    <dgm:pt modelId="{93D644D8-0335-43C2-B394-776E5EB3AB4B}">
      <dgm:prSet/>
      <dgm:spPr/>
      <dgm:t>
        <a:bodyPr/>
        <a:lstStyle/>
        <a:p>
          <a:pPr>
            <a:lnSpc>
              <a:spcPct val="100000"/>
            </a:lnSpc>
          </a:pPr>
          <a:r>
            <a:rPr lang="en-US"/>
            <a:t>Then, some more images were generated from parsing the previous match videos and taking the screen shots manually.</a:t>
          </a:r>
        </a:p>
      </dgm:t>
    </dgm:pt>
    <dgm:pt modelId="{8DAC0578-AF52-461A-81B4-C9DA6EEA8137}" type="parTrans" cxnId="{1AECB279-2DED-49BB-86C5-7C736C238A0C}">
      <dgm:prSet/>
      <dgm:spPr/>
      <dgm:t>
        <a:bodyPr/>
        <a:lstStyle/>
        <a:p>
          <a:endParaRPr lang="en-US"/>
        </a:p>
      </dgm:t>
    </dgm:pt>
    <dgm:pt modelId="{0F0E6E69-F9E9-46AD-8566-926E6699A5E0}" type="sibTrans" cxnId="{1AECB279-2DED-49BB-86C5-7C736C238A0C}">
      <dgm:prSet/>
      <dgm:spPr/>
      <dgm:t>
        <a:bodyPr/>
        <a:lstStyle/>
        <a:p>
          <a:pPr>
            <a:lnSpc>
              <a:spcPct val="100000"/>
            </a:lnSpc>
          </a:pPr>
          <a:endParaRPr lang="en-US"/>
        </a:p>
      </dgm:t>
    </dgm:pt>
    <dgm:pt modelId="{1441BD42-4448-480E-8F3F-83596351D257}">
      <dgm:prSet/>
      <dgm:spPr/>
      <dgm:t>
        <a:bodyPr/>
        <a:lstStyle/>
        <a:p>
          <a:pPr>
            <a:lnSpc>
              <a:spcPct val="100000"/>
            </a:lnSpc>
          </a:pPr>
          <a:r>
            <a:rPr lang="en-US"/>
            <a:t>Also we have taken help of some online platforms, which use GAN algorithms, to generate the images such as runway.ml and top-ai gan image generators.</a:t>
          </a:r>
        </a:p>
      </dgm:t>
    </dgm:pt>
    <dgm:pt modelId="{1D86537C-7A7D-43ED-9A08-DBBA3CDA13EA}" type="parTrans" cxnId="{66DB5BCB-6FE8-4F54-9B3F-E852DF08165A}">
      <dgm:prSet/>
      <dgm:spPr/>
      <dgm:t>
        <a:bodyPr/>
        <a:lstStyle/>
        <a:p>
          <a:endParaRPr lang="en-US"/>
        </a:p>
      </dgm:t>
    </dgm:pt>
    <dgm:pt modelId="{2FCA6E76-6813-4082-9476-E9751D73E88A}" type="sibTrans" cxnId="{66DB5BCB-6FE8-4F54-9B3F-E852DF08165A}">
      <dgm:prSet/>
      <dgm:spPr/>
      <dgm:t>
        <a:bodyPr/>
        <a:lstStyle/>
        <a:p>
          <a:endParaRPr lang="en-US"/>
        </a:p>
      </dgm:t>
    </dgm:pt>
    <dgm:pt modelId="{B12AA4A9-9C68-4184-A9AF-95CF58916D18}" type="pres">
      <dgm:prSet presAssocID="{8828D776-D946-4065-8745-31FA457CBA17}" presName="root" presStyleCnt="0">
        <dgm:presLayoutVars>
          <dgm:dir/>
          <dgm:resizeHandles val="exact"/>
        </dgm:presLayoutVars>
      </dgm:prSet>
      <dgm:spPr/>
    </dgm:pt>
    <dgm:pt modelId="{9D726CA5-BEB5-4CFB-A49C-75BDFFBAA857}" type="pres">
      <dgm:prSet presAssocID="{8828D776-D946-4065-8745-31FA457CBA17}" presName="container" presStyleCnt="0">
        <dgm:presLayoutVars>
          <dgm:dir/>
          <dgm:resizeHandles val="exact"/>
        </dgm:presLayoutVars>
      </dgm:prSet>
      <dgm:spPr/>
    </dgm:pt>
    <dgm:pt modelId="{37EEC873-925D-4871-B78E-9EF087472D27}" type="pres">
      <dgm:prSet presAssocID="{32A4EE01-8727-4847-9780-2332029DE68E}" presName="compNode" presStyleCnt="0"/>
      <dgm:spPr/>
    </dgm:pt>
    <dgm:pt modelId="{40512E01-5027-4630-9210-1CF9EF8221ED}" type="pres">
      <dgm:prSet presAssocID="{32A4EE01-8727-4847-9780-2332029DE68E}" presName="iconBgRect" presStyleLbl="bgShp" presStyleIdx="0" presStyleCnt="4"/>
      <dgm:spPr/>
    </dgm:pt>
    <dgm:pt modelId="{157ADA55-A629-4409-8B32-D7B714E56BEB}" type="pres">
      <dgm:prSet presAssocID="{32A4EE01-8727-4847-9780-2332029DE6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60DC9CF-044F-4FD2-8473-0F1881E036DE}" type="pres">
      <dgm:prSet presAssocID="{32A4EE01-8727-4847-9780-2332029DE68E}" presName="spaceRect" presStyleCnt="0"/>
      <dgm:spPr/>
    </dgm:pt>
    <dgm:pt modelId="{0383C3E0-733F-45D5-BF03-5252266FC3A8}" type="pres">
      <dgm:prSet presAssocID="{32A4EE01-8727-4847-9780-2332029DE68E}" presName="textRect" presStyleLbl="revTx" presStyleIdx="0" presStyleCnt="4">
        <dgm:presLayoutVars>
          <dgm:chMax val="1"/>
          <dgm:chPref val="1"/>
        </dgm:presLayoutVars>
      </dgm:prSet>
      <dgm:spPr/>
    </dgm:pt>
    <dgm:pt modelId="{A3BF0BB3-DE86-47CC-8772-F430B77EA577}" type="pres">
      <dgm:prSet presAssocID="{F83F9957-2ED2-478A-B0E4-A711012128AB}" presName="sibTrans" presStyleLbl="sibTrans2D1" presStyleIdx="0" presStyleCnt="0"/>
      <dgm:spPr/>
    </dgm:pt>
    <dgm:pt modelId="{E82225F2-B148-402F-B689-392F85A647C7}" type="pres">
      <dgm:prSet presAssocID="{167561D8-9989-4F5F-A6E4-EFFCF2630A9D}" presName="compNode" presStyleCnt="0"/>
      <dgm:spPr/>
    </dgm:pt>
    <dgm:pt modelId="{D419C7D6-C59D-441D-BA81-2B43CB33A442}" type="pres">
      <dgm:prSet presAssocID="{167561D8-9989-4F5F-A6E4-EFFCF2630A9D}" presName="iconBgRect" presStyleLbl="bgShp" presStyleIdx="1" presStyleCnt="4"/>
      <dgm:spPr/>
    </dgm:pt>
    <dgm:pt modelId="{E3B8A960-90B1-4D7F-BD3E-E31E5AC7BA2F}" type="pres">
      <dgm:prSet presAssocID="{167561D8-9989-4F5F-A6E4-EFFCF2630A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71904864-E584-4600-997A-D7B58CC749A8}" type="pres">
      <dgm:prSet presAssocID="{167561D8-9989-4F5F-A6E4-EFFCF2630A9D}" presName="spaceRect" presStyleCnt="0"/>
      <dgm:spPr/>
    </dgm:pt>
    <dgm:pt modelId="{32DA30DB-20ED-4250-86B1-81CA803BDE6E}" type="pres">
      <dgm:prSet presAssocID="{167561D8-9989-4F5F-A6E4-EFFCF2630A9D}" presName="textRect" presStyleLbl="revTx" presStyleIdx="1" presStyleCnt="4">
        <dgm:presLayoutVars>
          <dgm:chMax val="1"/>
          <dgm:chPref val="1"/>
        </dgm:presLayoutVars>
      </dgm:prSet>
      <dgm:spPr/>
    </dgm:pt>
    <dgm:pt modelId="{6E872ECF-725B-4482-BC4D-799623D5916C}" type="pres">
      <dgm:prSet presAssocID="{5130C3A9-480D-40C3-9587-B5C8805774A0}" presName="sibTrans" presStyleLbl="sibTrans2D1" presStyleIdx="0" presStyleCnt="0"/>
      <dgm:spPr/>
    </dgm:pt>
    <dgm:pt modelId="{0B193175-1D1E-4537-A34D-119E0E3C66CF}" type="pres">
      <dgm:prSet presAssocID="{93D644D8-0335-43C2-B394-776E5EB3AB4B}" presName="compNode" presStyleCnt="0"/>
      <dgm:spPr/>
    </dgm:pt>
    <dgm:pt modelId="{23854825-8AF9-4EB7-84D3-93950489C356}" type="pres">
      <dgm:prSet presAssocID="{93D644D8-0335-43C2-B394-776E5EB3AB4B}" presName="iconBgRect" presStyleLbl="bgShp" presStyleIdx="2" presStyleCnt="4"/>
      <dgm:spPr/>
    </dgm:pt>
    <dgm:pt modelId="{F1F1BCB2-6E58-4806-9FFE-9F716F527FF8}" type="pres">
      <dgm:prSet presAssocID="{93D644D8-0335-43C2-B394-776E5EB3AB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mera"/>
        </a:ext>
      </dgm:extLst>
    </dgm:pt>
    <dgm:pt modelId="{9921BD3C-3658-4384-A3CE-55998D5F7FD7}" type="pres">
      <dgm:prSet presAssocID="{93D644D8-0335-43C2-B394-776E5EB3AB4B}" presName="spaceRect" presStyleCnt="0"/>
      <dgm:spPr/>
    </dgm:pt>
    <dgm:pt modelId="{3875E4D0-C4BD-401F-996A-24BA027D7B66}" type="pres">
      <dgm:prSet presAssocID="{93D644D8-0335-43C2-B394-776E5EB3AB4B}" presName="textRect" presStyleLbl="revTx" presStyleIdx="2" presStyleCnt="4">
        <dgm:presLayoutVars>
          <dgm:chMax val="1"/>
          <dgm:chPref val="1"/>
        </dgm:presLayoutVars>
      </dgm:prSet>
      <dgm:spPr/>
    </dgm:pt>
    <dgm:pt modelId="{CADE9212-7543-4313-9F20-9DE025BE4D90}" type="pres">
      <dgm:prSet presAssocID="{0F0E6E69-F9E9-46AD-8566-926E6699A5E0}" presName="sibTrans" presStyleLbl="sibTrans2D1" presStyleIdx="0" presStyleCnt="0"/>
      <dgm:spPr/>
    </dgm:pt>
    <dgm:pt modelId="{012E307A-8DF6-4B87-AEFE-76BFBFE21884}" type="pres">
      <dgm:prSet presAssocID="{1441BD42-4448-480E-8F3F-83596351D257}" presName="compNode" presStyleCnt="0"/>
      <dgm:spPr/>
    </dgm:pt>
    <dgm:pt modelId="{F65743DE-70E3-44A9-BC3E-7F8B8FD1295B}" type="pres">
      <dgm:prSet presAssocID="{1441BD42-4448-480E-8F3F-83596351D257}" presName="iconBgRect" presStyleLbl="bgShp" presStyleIdx="3" presStyleCnt="4"/>
      <dgm:spPr/>
    </dgm:pt>
    <dgm:pt modelId="{3FE4F86A-7067-4003-BE25-92D85BE9BE94}" type="pres">
      <dgm:prSet presAssocID="{1441BD42-4448-480E-8F3F-83596351D2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193345B2-DA7C-4DCF-B740-CF811B2D70B8}" type="pres">
      <dgm:prSet presAssocID="{1441BD42-4448-480E-8F3F-83596351D257}" presName="spaceRect" presStyleCnt="0"/>
      <dgm:spPr/>
    </dgm:pt>
    <dgm:pt modelId="{8D9517F4-E53D-48BD-8D3F-5FFE14A5FFD0}" type="pres">
      <dgm:prSet presAssocID="{1441BD42-4448-480E-8F3F-83596351D257}" presName="textRect" presStyleLbl="revTx" presStyleIdx="3" presStyleCnt="4">
        <dgm:presLayoutVars>
          <dgm:chMax val="1"/>
          <dgm:chPref val="1"/>
        </dgm:presLayoutVars>
      </dgm:prSet>
      <dgm:spPr/>
    </dgm:pt>
  </dgm:ptLst>
  <dgm:cxnLst>
    <dgm:cxn modelId="{9DDF2123-6622-4225-8D28-359B9ACC1BCB}" srcId="{8828D776-D946-4065-8745-31FA457CBA17}" destId="{32A4EE01-8727-4847-9780-2332029DE68E}" srcOrd="0" destOrd="0" parTransId="{E6E86B52-A72A-4D71-ADA8-D8C63E9B8E34}" sibTransId="{F83F9957-2ED2-478A-B0E4-A711012128AB}"/>
    <dgm:cxn modelId="{B9DF1829-86BE-4A4C-97B1-27B10380FBF7}" type="presOf" srcId="{1441BD42-4448-480E-8F3F-83596351D257}" destId="{8D9517F4-E53D-48BD-8D3F-5FFE14A5FFD0}" srcOrd="0" destOrd="0" presId="urn:microsoft.com/office/officeart/2018/2/layout/IconCircleList"/>
    <dgm:cxn modelId="{DB73692E-6C10-44D1-A2A0-BF598C32E62C}" type="presOf" srcId="{F83F9957-2ED2-478A-B0E4-A711012128AB}" destId="{A3BF0BB3-DE86-47CC-8772-F430B77EA577}" srcOrd="0" destOrd="0" presId="urn:microsoft.com/office/officeart/2018/2/layout/IconCircleList"/>
    <dgm:cxn modelId="{E2386E3C-0DBD-47B9-AB6D-734CB4E2A94A}" type="presOf" srcId="{0F0E6E69-F9E9-46AD-8566-926E6699A5E0}" destId="{CADE9212-7543-4313-9F20-9DE025BE4D90}" srcOrd="0" destOrd="0" presId="urn:microsoft.com/office/officeart/2018/2/layout/IconCircleList"/>
    <dgm:cxn modelId="{DCF6065F-1983-43B3-85B2-44B2B1EBDAC1}" srcId="{8828D776-D946-4065-8745-31FA457CBA17}" destId="{167561D8-9989-4F5F-A6E4-EFFCF2630A9D}" srcOrd="1" destOrd="0" parTransId="{581EEBA9-B51C-4830-B431-209027A31F3C}" sibTransId="{5130C3A9-480D-40C3-9587-B5C8805774A0}"/>
    <dgm:cxn modelId="{ECFC2E62-647D-4E7A-A19F-08FF5A6CE3D6}" type="presOf" srcId="{8828D776-D946-4065-8745-31FA457CBA17}" destId="{B12AA4A9-9C68-4184-A9AF-95CF58916D18}" srcOrd="0" destOrd="0" presId="urn:microsoft.com/office/officeart/2018/2/layout/IconCircleList"/>
    <dgm:cxn modelId="{1AECB279-2DED-49BB-86C5-7C736C238A0C}" srcId="{8828D776-D946-4065-8745-31FA457CBA17}" destId="{93D644D8-0335-43C2-B394-776E5EB3AB4B}" srcOrd="2" destOrd="0" parTransId="{8DAC0578-AF52-461A-81B4-C9DA6EEA8137}" sibTransId="{0F0E6E69-F9E9-46AD-8566-926E6699A5E0}"/>
    <dgm:cxn modelId="{001F95A5-1C25-40C2-B897-1765131F3193}" type="presOf" srcId="{167561D8-9989-4F5F-A6E4-EFFCF2630A9D}" destId="{32DA30DB-20ED-4250-86B1-81CA803BDE6E}" srcOrd="0" destOrd="0" presId="urn:microsoft.com/office/officeart/2018/2/layout/IconCircleList"/>
    <dgm:cxn modelId="{2C549EB7-9560-4274-8A2F-81864C1C0605}" type="presOf" srcId="{93D644D8-0335-43C2-B394-776E5EB3AB4B}" destId="{3875E4D0-C4BD-401F-996A-24BA027D7B66}" srcOrd="0" destOrd="0" presId="urn:microsoft.com/office/officeart/2018/2/layout/IconCircleList"/>
    <dgm:cxn modelId="{66DB5BCB-6FE8-4F54-9B3F-E852DF08165A}" srcId="{8828D776-D946-4065-8745-31FA457CBA17}" destId="{1441BD42-4448-480E-8F3F-83596351D257}" srcOrd="3" destOrd="0" parTransId="{1D86537C-7A7D-43ED-9A08-DBBA3CDA13EA}" sibTransId="{2FCA6E76-6813-4082-9476-E9751D73E88A}"/>
    <dgm:cxn modelId="{792844DC-5E32-4CC7-ACE4-D4D8C464746A}" type="presOf" srcId="{5130C3A9-480D-40C3-9587-B5C8805774A0}" destId="{6E872ECF-725B-4482-BC4D-799623D5916C}" srcOrd="0" destOrd="0" presId="urn:microsoft.com/office/officeart/2018/2/layout/IconCircleList"/>
    <dgm:cxn modelId="{A7675DEE-D08B-4F75-B6E8-DFE80AC009F8}" type="presOf" srcId="{32A4EE01-8727-4847-9780-2332029DE68E}" destId="{0383C3E0-733F-45D5-BF03-5252266FC3A8}" srcOrd="0" destOrd="0" presId="urn:microsoft.com/office/officeart/2018/2/layout/IconCircleList"/>
    <dgm:cxn modelId="{FC94FFC4-B584-455C-BA38-9A1FF2D00129}" type="presParOf" srcId="{B12AA4A9-9C68-4184-A9AF-95CF58916D18}" destId="{9D726CA5-BEB5-4CFB-A49C-75BDFFBAA857}" srcOrd="0" destOrd="0" presId="urn:microsoft.com/office/officeart/2018/2/layout/IconCircleList"/>
    <dgm:cxn modelId="{759F27CA-76AD-49E7-8E7B-C0DE548050AA}" type="presParOf" srcId="{9D726CA5-BEB5-4CFB-A49C-75BDFFBAA857}" destId="{37EEC873-925D-4871-B78E-9EF087472D27}" srcOrd="0" destOrd="0" presId="urn:microsoft.com/office/officeart/2018/2/layout/IconCircleList"/>
    <dgm:cxn modelId="{A0234E38-0B1F-4C5A-815D-239E4A91B2A7}" type="presParOf" srcId="{37EEC873-925D-4871-B78E-9EF087472D27}" destId="{40512E01-5027-4630-9210-1CF9EF8221ED}" srcOrd="0" destOrd="0" presId="urn:microsoft.com/office/officeart/2018/2/layout/IconCircleList"/>
    <dgm:cxn modelId="{DE482098-7C53-4506-80AD-9297EE5D4AAF}" type="presParOf" srcId="{37EEC873-925D-4871-B78E-9EF087472D27}" destId="{157ADA55-A629-4409-8B32-D7B714E56BEB}" srcOrd="1" destOrd="0" presId="urn:microsoft.com/office/officeart/2018/2/layout/IconCircleList"/>
    <dgm:cxn modelId="{161D566C-D4E8-449F-895E-8206FC414EB1}" type="presParOf" srcId="{37EEC873-925D-4871-B78E-9EF087472D27}" destId="{A60DC9CF-044F-4FD2-8473-0F1881E036DE}" srcOrd="2" destOrd="0" presId="urn:microsoft.com/office/officeart/2018/2/layout/IconCircleList"/>
    <dgm:cxn modelId="{5B4E8AE9-B748-4BA5-91FC-6F21862B4FA6}" type="presParOf" srcId="{37EEC873-925D-4871-B78E-9EF087472D27}" destId="{0383C3E0-733F-45D5-BF03-5252266FC3A8}" srcOrd="3" destOrd="0" presId="urn:microsoft.com/office/officeart/2018/2/layout/IconCircleList"/>
    <dgm:cxn modelId="{781CF721-5051-4F25-868F-62B28FA5F018}" type="presParOf" srcId="{9D726CA5-BEB5-4CFB-A49C-75BDFFBAA857}" destId="{A3BF0BB3-DE86-47CC-8772-F430B77EA577}" srcOrd="1" destOrd="0" presId="urn:microsoft.com/office/officeart/2018/2/layout/IconCircleList"/>
    <dgm:cxn modelId="{57A73AF2-03D1-4A3A-A0DC-D7C17299FF55}" type="presParOf" srcId="{9D726CA5-BEB5-4CFB-A49C-75BDFFBAA857}" destId="{E82225F2-B148-402F-B689-392F85A647C7}" srcOrd="2" destOrd="0" presId="urn:microsoft.com/office/officeart/2018/2/layout/IconCircleList"/>
    <dgm:cxn modelId="{5AC8FD70-9E62-4C56-82ED-D18DDB595501}" type="presParOf" srcId="{E82225F2-B148-402F-B689-392F85A647C7}" destId="{D419C7D6-C59D-441D-BA81-2B43CB33A442}" srcOrd="0" destOrd="0" presId="urn:microsoft.com/office/officeart/2018/2/layout/IconCircleList"/>
    <dgm:cxn modelId="{CEBFD63A-D378-4DA3-8E9F-5C1C4348609C}" type="presParOf" srcId="{E82225F2-B148-402F-B689-392F85A647C7}" destId="{E3B8A960-90B1-4D7F-BD3E-E31E5AC7BA2F}" srcOrd="1" destOrd="0" presId="urn:microsoft.com/office/officeart/2018/2/layout/IconCircleList"/>
    <dgm:cxn modelId="{A9479897-CD8C-4A4E-BF31-219A0FC4D2E4}" type="presParOf" srcId="{E82225F2-B148-402F-B689-392F85A647C7}" destId="{71904864-E584-4600-997A-D7B58CC749A8}" srcOrd="2" destOrd="0" presId="urn:microsoft.com/office/officeart/2018/2/layout/IconCircleList"/>
    <dgm:cxn modelId="{054DE6F8-44E3-42A2-A55C-8226A8198690}" type="presParOf" srcId="{E82225F2-B148-402F-B689-392F85A647C7}" destId="{32DA30DB-20ED-4250-86B1-81CA803BDE6E}" srcOrd="3" destOrd="0" presId="urn:microsoft.com/office/officeart/2018/2/layout/IconCircleList"/>
    <dgm:cxn modelId="{A757C345-5676-4EBD-8DF8-9CF44647AFEF}" type="presParOf" srcId="{9D726CA5-BEB5-4CFB-A49C-75BDFFBAA857}" destId="{6E872ECF-725B-4482-BC4D-799623D5916C}" srcOrd="3" destOrd="0" presId="urn:microsoft.com/office/officeart/2018/2/layout/IconCircleList"/>
    <dgm:cxn modelId="{F91E599A-48D2-4D9A-865E-4D5CC798364E}" type="presParOf" srcId="{9D726CA5-BEB5-4CFB-A49C-75BDFFBAA857}" destId="{0B193175-1D1E-4537-A34D-119E0E3C66CF}" srcOrd="4" destOrd="0" presId="urn:microsoft.com/office/officeart/2018/2/layout/IconCircleList"/>
    <dgm:cxn modelId="{3B09B098-E336-4DC5-A5CB-8FFF670BEA21}" type="presParOf" srcId="{0B193175-1D1E-4537-A34D-119E0E3C66CF}" destId="{23854825-8AF9-4EB7-84D3-93950489C356}" srcOrd="0" destOrd="0" presId="urn:microsoft.com/office/officeart/2018/2/layout/IconCircleList"/>
    <dgm:cxn modelId="{99076A36-0A71-42BD-A7A2-5EB868B756C1}" type="presParOf" srcId="{0B193175-1D1E-4537-A34D-119E0E3C66CF}" destId="{F1F1BCB2-6E58-4806-9FFE-9F716F527FF8}" srcOrd="1" destOrd="0" presId="urn:microsoft.com/office/officeart/2018/2/layout/IconCircleList"/>
    <dgm:cxn modelId="{6401BF75-8DF0-4645-9083-F100C603B9E6}" type="presParOf" srcId="{0B193175-1D1E-4537-A34D-119E0E3C66CF}" destId="{9921BD3C-3658-4384-A3CE-55998D5F7FD7}" srcOrd="2" destOrd="0" presId="urn:microsoft.com/office/officeart/2018/2/layout/IconCircleList"/>
    <dgm:cxn modelId="{05E80B8D-0198-43EA-8E61-C16EA4A83F7B}" type="presParOf" srcId="{0B193175-1D1E-4537-A34D-119E0E3C66CF}" destId="{3875E4D0-C4BD-401F-996A-24BA027D7B66}" srcOrd="3" destOrd="0" presId="urn:microsoft.com/office/officeart/2018/2/layout/IconCircleList"/>
    <dgm:cxn modelId="{EA14488A-801E-4D62-9925-0854D6AE74A5}" type="presParOf" srcId="{9D726CA5-BEB5-4CFB-A49C-75BDFFBAA857}" destId="{CADE9212-7543-4313-9F20-9DE025BE4D90}" srcOrd="5" destOrd="0" presId="urn:microsoft.com/office/officeart/2018/2/layout/IconCircleList"/>
    <dgm:cxn modelId="{5F5B687D-3734-4C3C-9D38-B5F06CDDC571}" type="presParOf" srcId="{9D726CA5-BEB5-4CFB-A49C-75BDFFBAA857}" destId="{012E307A-8DF6-4B87-AEFE-76BFBFE21884}" srcOrd="6" destOrd="0" presId="urn:microsoft.com/office/officeart/2018/2/layout/IconCircleList"/>
    <dgm:cxn modelId="{A77C5F2E-B7E3-404D-943A-0D15764BEEB3}" type="presParOf" srcId="{012E307A-8DF6-4B87-AEFE-76BFBFE21884}" destId="{F65743DE-70E3-44A9-BC3E-7F8B8FD1295B}" srcOrd="0" destOrd="0" presId="urn:microsoft.com/office/officeart/2018/2/layout/IconCircleList"/>
    <dgm:cxn modelId="{04ED9ECB-0DFD-49DA-BFDD-D1EC24DF5FE8}" type="presParOf" srcId="{012E307A-8DF6-4B87-AEFE-76BFBFE21884}" destId="{3FE4F86A-7067-4003-BE25-92D85BE9BE94}" srcOrd="1" destOrd="0" presId="urn:microsoft.com/office/officeart/2018/2/layout/IconCircleList"/>
    <dgm:cxn modelId="{7EEBA26F-2358-4F2F-A16F-5213940A0DC3}" type="presParOf" srcId="{012E307A-8DF6-4B87-AEFE-76BFBFE21884}" destId="{193345B2-DA7C-4DCF-B740-CF811B2D70B8}" srcOrd="2" destOrd="0" presId="urn:microsoft.com/office/officeart/2018/2/layout/IconCircleList"/>
    <dgm:cxn modelId="{CD4C1662-9A6E-433E-B453-463E77B89840}" type="presParOf" srcId="{012E307A-8DF6-4B87-AEFE-76BFBFE21884}" destId="{8D9517F4-E53D-48BD-8D3F-5FFE14A5FFD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C24ACA-CE22-4047-AE33-67ACD6AFBB3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BF22143-4FC2-467B-BE54-0AE3B849439C}">
      <dgm:prSet/>
      <dgm:spPr/>
      <dgm:t>
        <a:bodyPr/>
        <a:lstStyle/>
        <a:p>
          <a:pPr>
            <a:lnSpc>
              <a:spcPct val="100000"/>
            </a:lnSpc>
            <a:defRPr b="1"/>
          </a:pPr>
          <a:r>
            <a:rPr lang="en-US" b="0" i="0" dirty="0">
              <a:latin typeface="Times New Roman" panose="02020603050405020304" pitchFamily="18" charset="0"/>
              <a:cs typeface="Times New Roman" panose="02020603050405020304" pitchFamily="18" charset="0"/>
            </a:rPr>
            <a:t>Here, we are using a dataset of size 2000 images to train our models, that we generated. </a:t>
          </a:r>
          <a:endParaRPr lang="en-US" dirty="0">
            <a:latin typeface="Times New Roman" panose="02020603050405020304" pitchFamily="18" charset="0"/>
            <a:cs typeface="Times New Roman" panose="02020603050405020304" pitchFamily="18" charset="0"/>
          </a:endParaRPr>
        </a:p>
      </dgm:t>
    </dgm:pt>
    <dgm:pt modelId="{94047836-0F5B-4B77-9E83-90C57CDF70C6}" type="parTrans" cxnId="{8A745F2B-3587-4058-860A-E878B28F1C3A}">
      <dgm:prSet/>
      <dgm:spPr/>
      <dgm:t>
        <a:bodyPr/>
        <a:lstStyle/>
        <a:p>
          <a:endParaRPr lang="en-US"/>
        </a:p>
      </dgm:t>
    </dgm:pt>
    <dgm:pt modelId="{87D54C88-01A3-4AC6-8B38-AC37B2885B1C}" type="sibTrans" cxnId="{8A745F2B-3587-4058-860A-E878B28F1C3A}">
      <dgm:prSet/>
      <dgm:spPr/>
      <dgm:t>
        <a:bodyPr/>
        <a:lstStyle/>
        <a:p>
          <a:endParaRPr lang="en-US"/>
        </a:p>
      </dgm:t>
    </dgm:pt>
    <dgm:pt modelId="{D3AD06F5-4B5A-4246-A9EC-BC5C632AAC10}">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Then we classified into comparison of 2 different models:</a:t>
          </a:r>
        </a:p>
      </dgm:t>
    </dgm:pt>
    <dgm:pt modelId="{124D0C53-B61E-4832-8DFD-028472919785}" type="parTrans" cxnId="{01690A3C-8D8D-460D-927C-B28EC59656A3}">
      <dgm:prSet/>
      <dgm:spPr/>
      <dgm:t>
        <a:bodyPr/>
        <a:lstStyle/>
        <a:p>
          <a:endParaRPr lang="en-US"/>
        </a:p>
      </dgm:t>
    </dgm:pt>
    <dgm:pt modelId="{63DAED2B-DEAC-44F4-B9AC-4AC92852082A}" type="sibTrans" cxnId="{01690A3C-8D8D-460D-927C-B28EC59656A3}">
      <dgm:prSet/>
      <dgm:spPr/>
      <dgm:t>
        <a:bodyPr/>
        <a:lstStyle/>
        <a:p>
          <a:endParaRPr lang="en-US"/>
        </a:p>
      </dgm:t>
    </dgm:pt>
    <dgm:pt modelId="{03924EE9-5BFA-4C1B-ADB3-B77DFFE0893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Deep Learning</a:t>
          </a:r>
        </a:p>
      </dgm:t>
    </dgm:pt>
    <dgm:pt modelId="{EF9BC615-E312-4840-B3D3-828B615CF19C}" type="parTrans" cxnId="{EF101252-991D-4868-B854-4EE667218BC1}">
      <dgm:prSet/>
      <dgm:spPr/>
      <dgm:t>
        <a:bodyPr/>
        <a:lstStyle/>
        <a:p>
          <a:endParaRPr lang="en-US"/>
        </a:p>
      </dgm:t>
    </dgm:pt>
    <dgm:pt modelId="{285573E8-C7DB-4E4E-86B2-E39A5ECC5EC3}" type="sibTrans" cxnId="{EF101252-991D-4868-B854-4EE667218BC1}">
      <dgm:prSet/>
      <dgm:spPr/>
      <dgm:t>
        <a:bodyPr/>
        <a:lstStyle/>
        <a:p>
          <a:endParaRPr lang="en-US"/>
        </a:p>
      </dgm:t>
    </dgm:pt>
    <dgm:pt modelId="{45DD80BC-A03A-4A5D-A873-9126F276E922}">
      <dgm:prSet/>
      <dgm:spPr/>
      <dgm:t>
        <a:bodyPr/>
        <a:lstStyle/>
        <a:p>
          <a:r>
            <a:rPr lang="en-US" dirty="0" err="1">
              <a:latin typeface="Times New Roman" panose="02020603050405020304" pitchFamily="18" charset="0"/>
              <a:cs typeface="Times New Roman" panose="02020603050405020304" pitchFamily="18" charset="0"/>
            </a:rPr>
            <a:t>AlexNet</a:t>
          </a:r>
          <a:endParaRPr lang="en-US" dirty="0">
            <a:latin typeface="Times New Roman" panose="02020603050405020304" pitchFamily="18" charset="0"/>
            <a:cs typeface="Times New Roman" panose="02020603050405020304" pitchFamily="18" charset="0"/>
          </a:endParaRPr>
        </a:p>
      </dgm:t>
    </dgm:pt>
    <dgm:pt modelId="{B6290164-BBC3-4997-8C10-C0ECDEFBEA6A}" type="parTrans" cxnId="{0A665FCC-D345-4517-9D93-B967CFF4F221}">
      <dgm:prSet/>
      <dgm:spPr/>
      <dgm:t>
        <a:bodyPr/>
        <a:lstStyle/>
        <a:p>
          <a:endParaRPr lang="en-US"/>
        </a:p>
      </dgm:t>
    </dgm:pt>
    <dgm:pt modelId="{77DB8C10-BC81-4116-9599-6F644309B216}" type="sibTrans" cxnId="{0A665FCC-D345-4517-9D93-B967CFF4F221}">
      <dgm:prSet/>
      <dgm:spPr/>
      <dgm:t>
        <a:bodyPr/>
        <a:lstStyle/>
        <a:p>
          <a:endParaRPr lang="en-US"/>
        </a:p>
      </dgm:t>
    </dgm:pt>
    <dgm:pt modelId="{824E5937-230E-4191-B9D4-347E149A1971}">
      <dgm:prSet/>
      <dgm:spPr/>
      <dgm:t>
        <a:bodyPr/>
        <a:lstStyle/>
        <a:p>
          <a:r>
            <a:rPr lang="en-US" dirty="0" err="1">
              <a:latin typeface="Times New Roman" panose="02020603050405020304" pitchFamily="18" charset="0"/>
              <a:cs typeface="Times New Roman" panose="02020603050405020304" pitchFamily="18" charset="0"/>
            </a:rPr>
            <a:t>ResNet</a:t>
          </a:r>
          <a:endParaRPr lang="en-US" dirty="0">
            <a:latin typeface="Times New Roman" panose="02020603050405020304" pitchFamily="18" charset="0"/>
            <a:cs typeface="Times New Roman" panose="02020603050405020304" pitchFamily="18" charset="0"/>
          </a:endParaRPr>
        </a:p>
      </dgm:t>
    </dgm:pt>
    <dgm:pt modelId="{2ED6C416-D52C-46E0-BC12-6A60DCE06722}" type="parTrans" cxnId="{7FB7B387-8CAB-490D-B677-CC3D0F527D60}">
      <dgm:prSet/>
      <dgm:spPr/>
      <dgm:t>
        <a:bodyPr/>
        <a:lstStyle/>
        <a:p>
          <a:endParaRPr lang="en-US"/>
        </a:p>
      </dgm:t>
    </dgm:pt>
    <dgm:pt modelId="{B9D6BA5A-912E-4669-BF64-B1B2451A2887}" type="sibTrans" cxnId="{7FB7B387-8CAB-490D-B677-CC3D0F527D60}">
      <dgm:prSet/>
      <dgm:spPr/>
      <dgm:t>
        <a:bodyPr/>
        <a:lstStyle/>
        <a:p>
          <a:endParaRPr lang="en-US"/>
        </a:p>
      </dgm:t>
    </dgm:pt>
    <dgm:pt modelId="{340E6FB7-08F1-4AEA-87B8-E6761AA32D3F}">
      <dgm:prSet/>
      <dgm:spPr/>
      <dgm:t>
        <a:bodyPr/>
        <a:lstStyle/>
        <a:p>
          <a:pPr>
            <a:lnSpc>
              <a:spcPct val="100000"/>
            </a:lnSpc>
          </a:pPr>
          <a:r>
            <a:rPr lang="en-US" b="1" dirty="0">
              <a:latin typeface="Times New Roman" panose="02020603050405020304" pitchFamily="18" charset="0"/>
              <a:cs typeface="Times New Roman" panose="02020603050405020304" pitchFamily="18" charset="0"/>
            </a:rPr>
            <a:t>Classification models</a:t>
          </a:r>
        </a:p>
      </dgm:t>
    </dgm:pt>
    <dgm:pt modelId="{BC795466-ABAC-482D-B59B-7CB57E678581}" type="parTrans" cxnId="{C62398EE-966E-4C67-B0D2-252ECADE52FF}">
      <dgm:prSet/>
      <dgm:spPr/>
      <dgm:t>
        <a:bodyPr/>
        <a:lstStyle/>
        <a:p>
          <a:endParaRPr lang="en-US"/>
        </a:p>
      </dgm:t>
    </dgm:pt>
    <dgm:pt modelId="{03F8C16B-AB43-4867-9F0E-4B6B53F8F7E0}" type="sibTrans" cxnId="{C62398EE-966E-4C67-B0D2-252ECADE52FF}">
      <dgm:prSet/>
      <dgm:spPr/>
      <dgm:t>
        <a:bodyPr/>
        <a:lstStyle/>
        <a:p>
          <a:endParaRPr lang="en-US"/>
        </a:p>
      </dgm:t>
    </dgm:pt>
    <dgm:pt modelId="{B6D8507B-8FF7-4E4F-B20A-2FD1CC6BD56F}">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1930E895-29A2-4CCE-AEA6-F7EF904D8D88}" type="parTrans" cxnId="{631ABFBF-3097-4343-8C8F-1981D4229A05}">
      <dgm:prSet/>
      <dgm:spPr/>
      <dgm:t>
        <a:bodyPr/>
        <a:lstStyle/>
        <a:p>
          <a:endParaRPr lang="en-US"/>
        </a:p>
      </dgm:t>
    </dgm:pt>
    <dgm:pt modelId="{24BE94E5-DF03-4AFE-9E79-D8FF33E3E88B}" type="sibTrans" cxnId="{631ABFBF-3097-4343-8C8F-1981D4229A05}">
      <dgm:prSet/>
      <dgm:spPr/>
      <dgm:t>
        <a:bodyPr/>
        <a:lstStyle/>
        <a:p>
          <a:endParaRPr lang="en-US"/>
        </a:p>
      </dgm:t>
    </dgm:pt>
    <dgm:pt modelId="{4CF4F59D-83E9-4553-B0D2-C3DA861CB489}">
      <dgm:prSet/>
      <dgm:spPr/>
      <dgm:t>
        <a:bodyPr/>
        <a:lstStyle/>
        <a:p>
          <a:r>
            <a:rPr lang="en-US" dirty="0">
              <a:latin typeface="Times New Roman" panose="02020603050405020304" pitchFamily="18" charset="0"/>
              <a:cs typeface="Times New Roman" panose="02020603050405020304" pitchFamily="18" charset="0"/>
            </a:rPr>
            <a:t>KNN</a:t>
          </a:r>
        </a:p>
      </dgm:t>
    </dgm:pt>
    <dgm:pt modelId="{DF6A81DB-7511-4959-B92A-6D4F420A38D0}" type="parTrans" cxnId="{BA0FB147-058D-4B07-9294-7AEAD80FEBB0}">
      <dgm:prSet/>
      <dgm:spPr/>
      <dgm:t>
        <a:bodyPr/>
        <a:lstStyle/>
        <a:p>
          <a:endParaRPr lang="en-US"/>
        </a:p>
      </dgm:t>
    </dgm:pt>
    <dgm:pt modelId="{3FDEC168-45C7-47F6-938B-5AB8286ADCF8}" type="sibTrans" cxnId="{BA0FB147-058D-4B07-9294-7AEAD80FEBB0}">
      <dgm:prSet/>
      <dgm:spPr/>
      <dgm:t>
        <a:bodyPr/>
        <a:lstStyle/>
        <a:p>
          <a:endParaRPr lang="en-US"/>
        </a:p>
      </dgm:t>
    </dgm:pt>
    <dgm:pt modelId="{41357EB6-10B4-4A80-8959-5B9E1649906C}" type="pres">
      <dgm:prSet presAssocID="{CEC24ACA-CE22-4047-AE33-67ACD6AFBB33}" presName="root" presStyleCnt="0">
        <dgm:presLayoutVars>
          <dgm:dir/>
          <dgm:resizeHandles val="exact"/>
        </dgm:presLayoutVars>
      </dgm:prSet>
      <dgm:spPr/>
    </dgm:pt>
    <dgm:pt modelId="{96FD2D78-C10E-4F55-B846-68EEB3ADFEA3}" type="pres">
      <dgm:prSet presAssocID="{8BF22143-4FC2-467B-BE54-0AE3B849439C}" presName="compNode" presStyleCnt="0"/>
      <dgm:spPr/>
    </dgm:pt>
    <dgm:pt modelId="{04210683-9A7C-4A85-8407-996FCE0CFAEC}" type="pres">
      <dgm:prSet presAssocID="{8BF22143-4FC2-467B-BE54-0AE3B84943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8F9C504-009E-4D69-B92F-663F540C7E86}" type="pres">
      <dgm:prSet presAssocID="{8BF22143-4FC2-467B-BE54-0AE3B849439C}" presName="iconSpace" presStyleCnt="0"/>
      <dgm:spPr/>
    </dgm:pt>
    <dgm:pt modelId="{53FB71EC-49F1-40C4-8198-E249F0CB4114}" type="pres">
      <dgm:prSet presAssocID="{8BF22143-4FC2-467B-BE54-0AE3B849439C}" presName="parTx" presStyleLbl="revTx" presStyleIdx="0" presStyleCnt="4">
        <dgm:presLayoutVars>
          <dgm:chMax val="0"/>
          <dgm:chPref val="0"/>
        </dgm:presLayoutVars>
      </dgm:prSet>
      <dgm:spPr/>
    </dgm:pt>
    <dgm:pt modelId="{5F38F72F-ED4A-4263-B186-D3C779BB0664}" type="pres">
      <dgm:prSet presAssocID="{8BF22143-4FC2-467B-BE54-0AE3B849439C}" presName="txSpace" presStyleCnt="0"/>
      <dgm:spPr/>
    </dgm:pt>
    <dgm:pt modelId="{99FA3CDC-F47C-4F7A-8FEF-729365773095}" type="pres">
      <dgm:prSet presAssocID="{8BF22143-4FC2-467B-BE54-0AE3B849439C}" presName="desTx" presStyleLbl="revTx" presStyleIdx="1" presStyleCnt="4">
        <dgm:presLayoutVars/>
      </dgm:prSet>
      <dgm:spPr/>
    </dgm:pt>
    <dgm:pt modelId="{F37C6425-1051-449D-BA75-06F7EE18FD25}" type="pres">
      <dgm:prSet presAssocID="{87D54C88-01A3-4AC6-8B38-AC37B2885B1C}" presName="sibTrans" presStyleCnt="0"/>
      <dgm:spPr/>
    </dgm:pt>
    <dgm:pt modelId="{938E54F2-8CDD-456C-B55C-3EB95C14659A}" type="pres">
      <dgm:prSet presAssocID="{D3AD06F5-4B5A-4246-A9EC-BC5C632AAC10}" presName="compNode" presStyleCnt="0"/>
      <dgm:spPr/>
    </dgm:pt>
    <dgm:pt modelId="{840E07A8-8E7C-4D18-AA6A-03BDE0D1A1C2}" type="pres">
      <dgm:prSet presAssocID="{D3AD06F5-4B5A-4246-A9EC-BC5C632AAC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328942EE-E9B1-414E-8535-643431B580E4}" type="pres">
      <dgm:prSet presAssocID="{D3AD06F5-4B5A-4246-A9EC-BC5C632AAC10}" presName="iconSpace" presStyleCnt="0"/>
      <dgm:spPr/>
    </dgm:pt>
    <dgm:pt modelId="{96227216-531A-4DE4-833A-CFF7EE668547}" type="pres">
      <dgm:prSet presAssocID="{D3AD06F5-4B5A-4246-A9EC-BC5C632AAC10}" presName="parTx" presStyleLbl="revTx" presStyleIdx="2" presStyleCnt="4">
        <dgm:presLayoutVars>
          <dgm:chMax val="0"/>
          <dgm:chPref val="0"/>
        </dgm:presLayoutVars>
      </dgm:prSet>
      <dgm:spPr/>
    </dgm:pt>
    <dgm:pt modelId="{2389789F-1ED8-4324-BC8B-611880621AD4}" type="pres">
      <dgm:prSet presAssocID="{D3AD06F5-4B5A-4246-A9EC-BC5C632AAC10}" presName="txSpace" presStyleCnt="0"/>
      <dgm:spPr/>
    </dgm:pt>
    <dgm:pt modelId="{1125F7B8-D857-4705-95EA-D46DE3113AD2}" type="pres">
      <dgm:prSet presAssocID="{D3AD06F5-4B5A-4246-A9EC-BC5C632AAC10}" presName="desTx" presStyleLbl="revTx" presStyleIdx="3" presStyleCnt="4">
        <dgm:presLayoutVars/>
      </dgm:prSet>
      <dgm:spPr/>
    </dgm:pt>
  </dgm:ptLst>
  <dgm:cxnLst>
    <dgm:cxn modelId="{CD436D10-A5A1-4286-87A6-4BDFE5C15000}" type="presOf" srcId="{CEC24ACA-CE22-4047-AE33-67ACD6AFBB33}" destId="{41357EB6-10B4-4A80-8959-5B9E1649906C}" srcOrd="0" destOrd="0" presId="urn:microsoft.com/office/officeart/2018/2/layout/IconLabelDescriptionList"/>
    <dgm:cxn modelId="{B4D23821-ADC9-4AC2-A001-B0281288B357}" type="presOf" srcId="{B6D8507B-8FF7-4E4F-B20A-2FD1CC6BD56F}" destId="{1125F7B8-D857-4705-95EA-D46DE3113AD2}" srcOrd="0" destOrd="4" presId="urn:microsoft.com/office/officeart/2018/2/layout/IconLabelDescriptionList"/>
    <dgm:cxn modelId="{8A745F2B-3587-4058-860A-E878B28F1C3A}" srcId="{CEC24ACA-CE22-4047-AE33-67ACD6AFBB33}" destId="{8BF22143-4FC2-467B-BE54-0AE3B849439C}" srcOrd="0" destOrd="0" parTransId="{94047836-0F5B-4B77-9E83-90C57CDF70C6}" sibTransId="{87D54C88-01A3-4AC6-8B38-AC37B2885B1C}"/>
    <dgm:cxn modelId="{01690A3C-8D8D-460D-927C-B28EC59656A3}" srcId="{CEC24ACA-CE22-4047-AE33-67ACD6AFBB33}" destId="{D3AD06F5-4B5A-4246-A9EC-BC5C632AAC10}" srcOrd="1" destOrd="0" parTransId="{124D0C53-B61E-4832-8DFD-028472919785}" sibTransId="{63DAED2B-DEAC-44F4-B9AC-4AC92852082A}"/>
    <dgm:cxn modelId="{BA0FB147-058D-4B07-9294-7AEAD80FEBB0}" srcId="{340E6FB7-08F1-4AEA-87B8-E6761AA32D3F}" destId="{4CF4F59D-83E9-4553-B0D2-C3DA861CB489}" srcOrd="1" destOrd="0" parTransId="{DF6A81DB-7511-4959-B92A-6D4F420A38D0}" sibTransId="{3FDEC168-45C7-47F6-938B-5AB8286ADCF8}"/>
    <dgm:cxn modelId="{EF101252-991D-4868-B854-4EE667218BC1}" srcId="{D3AD06F5-4B5A-4246-A9EC-BC5C632AAC10}" destId="{03924EE9-5BFA-4C1B-ADB3-B77DFFE08930}" srcOrd="0" destOrd="0" parTransId="{EF9BC615-E312-4840-B3D3-828B615CF19C}" sibTransId="{285573E8-C7DB-4E4E-86B2-E39A5ECC5EC3}"/>
    <dgm:cxn modelId="{D55C0279-9FC9-4CDC-9722-AC5D2BDD1F23}" type="presOf" srcId="{4CF4F59D-83E9-4553-B0D2-C3DA861CB489}" destId="{1125F7B8-D857-4705-95EA-D46DE3113AD2}" srcOrd="0" destOrd="5" presId="urn:microsoft.com/office/officeart/2018/2/layout/IconLabelDescriptionList"/>
    <dgm:cxn modelId="{9E64A47A-6223-4AFF-92A9-8A554B43AE04}" type="presOf" srcId="{D3AD06F5-4B5A-4246-A9EC-BC5C632AAC10}" destId="{96227216-531A-4DE4-833A-CFF7EE668547}" srcOrd="0" destOrd="0" presId="urn:microsoft.com/office/officeart/2018/2/layout/IconLabelDescriptionList"/>
    <dgm:cxn modelId="{10BB6E81-42DB-402E-BE6A-5B827C7CDE96}" type="presOf" srcId="{824E5937-230E-4191-B9D4-347E149A1971}" destId="{1125F7B8-D857-4705-95EA-D46DE3113AD2}" srcOrd="0" destOrd="2" presId="urn:microsoft.com/office/officeart/2018/2/layout/IconLabelDescriptionList"/>
    <dgm:cxn modelId="{F9AB2482-337A-4B0F-BCCE-15C80B0E476B}" type="presOf" srcId="{45DD80BC-A03A-4A5D-A873-9126F276E922}" destId="{1125F7B8-D857-4705-95EA-D46DE3113AD2}" srcOrd="0" destOrd="1" presId="urn:microsoft.com/office/officeart/2018/2/layout/IconLabelDescriptionList"/>
    <dgm:cxn modelId="{7FB7B387-8CAB-490D-B677-CC3D0F527D60}" srcId="{03924EE9-5BFA-4C1B-ADB3-B77DFFE08930}" destId="{824E5937-230E-4191-B9D4-347E149A1971}" srcOrd="1" destOrd="0" parTransId="{2ED6C416-D52C-46E0-BC12-6A60DCE06722}" sibTransId="{B9D6BA5A-912E-4669-BF64-B1B2451A2887}"/>
    <dgm:cxn modelId="{ACDC599E-E879-4B44-A1F3-984557B00188}" type="presOf" srcId="{340E6FB7-08F1-4AEA-87B8-E6761AA32D3F}" destId="{1125F7B8-D857-4705-95EA-D46DE3113AD2}" srcOrd="0" destOrd="3" presId="urn:microsoft.com/office/officeart/2018/2/layout/IconLabelDescriptionList"/>
    <dgm:cxn modelId="{AD3629B4-44E6-4809-BD4A-83E9C23EEE7D}" type="presOf" srcId="{8BF22143-4FC2-467B-BE54-0AE3B849439C}" destId="{53FB71EC-49F1-40C4-8198-E249F0CB4114}" srcOrd="0" destOrd="0" presId="urn:microsoft.com/office/officeart/2018/2/layout/IconLabelDescriptionList"/>
    <dgm:cxn modelId="{631ABFBF-3097-4343-8C8F-1981D4229A05}" srcId="{340E6FB7-08F1-4AEA-87B8-E6761AA32D3F}" destId="{B6D8507B-8FF7-4E4F-B20A-2FD1CC6BD56F}" srcOrd="0" destOrd="0" parTransId="{1930E895-29A2-4CCE-AEA6-F7EF904D8D88}" sibTransId="{24BE94E5-DF03-4AFE-9E79-D8FF33E3E88B}"/>
    <dgm:cxn modelId="{ED5CCDC9-94A9-482E-9998-CF06545E8557}" type="presOf" srcId="{03924EE9-5BFA-4C1B-ADB3-B77DFFE08930}" destId="{1125F7B8-D857-4705-95EA-D46DE3113AD2}" srcOrd="0" destOrd="0" presId="urn:microsoft.com/office/officeart/2018/2/layout/IconLabelDescriptionList"/>
    <dgm:cxn modelId="{0A665FCC-D345-4517-9D93-B967CFF4F221}" srcId="{03924EE9-5BFA-4C1B-ADB3-B77DFFE08930}" destId="{45DD80BC-A03A-4A5D-A873-9126F276E922}" srcOrd="0" destOrd="0" parTransId="{B6290164-BBC3-4997-8C10-C0ECDEFBEA6A}" sibTransId="{77DB8C10-BC81-4116-9599-6F644309B216}"/>
    <dgm:cxn modelId="{C62398EE-966E-4C67-B0D2-252ECADE52FF}" srcId="{D3AD06F5-4B5A-4246-A9EC-BC5C632AAC10}" destId="{340E6FB7-08F1-4AEA-87B8-E6761AA32D3F}" srcOrd="1" destOrd="0" parTransId="{BC795466-ABAC-482D-B59B-7CB57E678581}" sibTransId="{03F8C16B-AB43-4867-9F0E-4B6B53F8F7E0}"/>
    <dgm:cxn modelId="{6F97BA51-1001-4AD0-837B-EB323149E91C}" type="presParOf" srcId="{41357EB6-10B4-4A80-8959-5B9E1649906C}" destId="{96FD2D78-C10E-4F55-B846-68EEB3ADFEA3}" srcOrd="0" destOrd="0" presId="urn:microsoft.com/office/officeart/2018/2/layout/IconLabelDescriptionList"/>
    <dgm:cxn modelId="{3EA86AEA-A6A0-4434-B2EF-F3729052045A}" type="presParOf" srcId="{96FD2D78-C10E-4F55-B846-68EEB3ADFEA3}" destId="{04210683-9A7C-4A85-8407-996FCE0CFAEC}" srcOrd="0" destOrd="0" presId="urn:microsoft.com/office/officeart/2018/2/layout/IconLabelDescriptionList"/>
    <dgm:cxn modelId="{9A2AD3E0-1DE8-443B-A7F2-FCB5FD990240}" type="presParOf" srcId="{96FD2D78-C10E-4F55-B846-68EEB3ADFEA3}" destId="{C8F9C504-009E-4D69-B92F-663F540C7E86}" srcOrd="1" destOrd="0" presId="urn:microsoft.com/office/officeart/2018/2/layout/IconLabelDescriptionList"/>
    <dgm:cxn modelId="{2801416D-4A46-4F58-9639-5EA368FE46F9}" type="presParOf" srcId="{96FD2D78-C10E-4F55-B846-68EEB3ADFEA3}" destId="{53FB71EC-49F1-40C4-8198-E249F0CB4114}" srcOrd="2" destOrd="0" presId="urn:microsoft.com/office/officeart/2018/2/layout/IconLabelDescriptionList"/>
    <dgm:cxn modelId="{FA450AC5-9E9C-48D5-BFE7-DC88218A2D98}" type="presParOf" srcId="{96FD2D78-C10E-4F55-B846-68EEB3ADFEA3}" destId="{5F38F72F-ED4A-4263-B186-D3C779BB0664}" srcOrd="3" destOrd="0" presId="urn:microsoft.com/office/officeart/2018/2/layout/IconLabelDescriptionList"/>
    <dgm:cxn modelId="{8190E639-E876-4CBE-ADF0-57A1E852B76E}" type="presParOf" srcId="{96FD2D78-C10E-4F55-B846-68EEB3ADFEA3}" destId="{99FA3CDC-F47C-4F7A-8FEF-729365773095}" srcOrd="4" destOrd="0" presId="urn:microsoft.com/office/officeart/2018/2/layout/IconLabelDescriptionList"/>
    <dgm:cxn modelId="{51C53776-A3DA-4F32-9D23-63325B868722}" type="presParOf" srcId="{41357EB6-10B4-4A80-8959-5B9E1649906C}" destId="{F37C6425-1051-449D-BA75-06F7EE18FD25}" srcOrd="1" destOrd="0" presId="urn:microsoft.com/office/officeart/2018/2/layout/IconLabelDescriptionList"/>
    <dgm:cxn modelId="{058A62E5-74F3-48C0-B65E-234FD1605D3A}" type="presParOf" srcId="{41357EB6-10B4-4A80-8959-5B9E1649906C}" destId="{938E54F2-8CDD-456C-B55C-3EB95C14659A}" srcOrd="2" destOrd="0" presId="urn:microsoft.com/office/officeart/2018/2/layout/IconLabelDescriptionList"/>
    <dgm:cxn modelId="{B363D52C-39E1-400D-BD8B-179D1879A042}" type="presParOf" srcId="{938E54F2-8CDD-456C-B55C-3EB95C14659A}" destId="{840E07A8-8E7C-4D18-AA6A-03BDE0D1A1C2}" srcOrd="0" destOrd="0" presId="urn:microsoft.com/office/officeart/2018/2/layout/IconLabelDescriptionList"/>
    <dgm:cxn modelId="{987236EC-4E3B-49EB-9D34-D45A9B5BCA3A}" type="presParOf" srcId="{938E54F2-8CDD-456C-B55C-3EB95C14659A}" destId="{328942EE-E9B1-414E-8535-643431B580E4}" srcOrd="1" destOrd="0" presId="urn:microsoft.com/office/officeart/2018/2/layout/IconLabelDescriptionList"/>
    <dgm:cxn modelId="{03D5B7D9-DEF9-443E-893A-133C45CAF2FF}" type="presParOf" srcId="{938E54F2-8CDD-456C-B55C-3EB95C14659A}" destId="{96227216-531A-4DE4-833A-CFF7EE668547}" srcOrd="2" destOrd="0" presId="urn:microsoft.com/office/officeart/2018/2/layout/IconLabelDescriptionList"/>
    <dgm:cxn modelId="{7D4DC107-F11D-47DC-93F0-56FFC669A9AC}" type="presParOf" srcId="{938E54F2-8CDD-456C-B55C-3EB95C14659A}" destId="{2389789F-1ED8-4324-BC8B-611880621AD4}" srcOrd="3" destOrd="0" presId="urn:microsoft.com/office/officeart/2018/2/layout/IconLabelDescriptionList"/>
    <dgm:cxn modelId="{FC749530-FF2D-4B43-A078-34C6B84259CA}" type="presParOf" srcId="{938E54F2-8CDD-456C-B55C-3EB95C14659A}" destId="{1125F7B8-D857-4705-95EA-D46DE3113A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DAF0A9-7BAD-4777-B894-3C00FAA0D3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74E348E-1F0D-4EA9-AF13-CB2E551B3528}">
      <dgm:prSet/>
      <dgm:spPr/>
      <dgm:t>
        <a:bodyPr/>
        <a:lstStyle/>
        <a:p>
          <a:pPr>
            <a:lnSpc>
              <a:spcPct val="100000"/>
            </a:lnSpc>
          </a:pPr>
          <a:r>
            <a:rPr lang="en-US"/>
            <a:t>We can extend the scope of study by adding the more signals such as timeout, 3</a:t>
          </a:r>
          <a:r>
            <a:rPr lang="en-US" baseline="30000"/>
            <a:t>rd</a:t>
          </a:r>
          <a:r>
            <a:rPr lang="en-US"/>
            <a:t> umpire and impact player.</a:t>
          </a:r>
        </a:p>
      </dgm:t>
    </dgm:pt>
    <dgm:pt modelId="{76E53B80-501B-4339-8980-8CCD5F2D8361}" type="parTrans" cxnId="{EF95B99D-530A-42B3-A82E-AABA132AF357}">
      <dgm:prSet/>
      <dgm:spPr/>
      <dgm:t>
        <a:bodyPr/>
        <a:lstStyle/>
        <a:p>
          <a:endParaRPr lang="en-US"/>
        </a:p>
      </dgm:t>
    </dgm:pt>
    <dgm:pt modelId="{307C62BD-AC07-49C8-A7B0-386DD8234FA2}" type="sibTrans" cxnId="{EF95B99D-530A-42B3-A82E-AABA132AF357}">
      <dgm:prSet/>
      <dgm:spPr/>
      <dgm:t>
        <a:bodyPr/>
        <a:lstStyle/>
        <a:p>
          <a:endParaRPr lang="en-US"/>
        </a:p>
      </dgm:t>
    </dgm:pt>
    <dgm:pt modelId="{F5FBA9B1-49AA-4E6E-81F9-7F054C484DF3}">
      <dgm:prSet/>
      <dgm:spPr/>
      <dgm:t>
        <a:bodyPr/>
        <a:lstStyle/>
        <a:p>
          <a:pPr>
            <a:lnSpc>
              <a:spcPct val="100000"/>
            </a:lnSpc>
          </a:pPr>
          <a:r>
            <a:rPr lang="en-US" b="0" i="0"/>
            <a:t>We can also convert this model to live action by processing the live video and converting the videos into frames and predicting the image class labels.</a:t>
          </a:r>
          <a:endParaRPr lang="en-US"/>
        </a:p>
      </dgm:t>
    </dgm:pt>
    <dgm:pt modelId="{7E794B36-ECD6-4F5F-BF80-7FE3A882A4CF}" type="parTrans" cxnId="{69246989-7C31-4BB7-8A7A-C0781ABA4C97}">
      <dgm:prSet/>
      <dgm:spPr/>
      <dgm:t>
        <a:bodyPr/>
        <a:lstStyle/>
        <a:p>
          <a:endParaRPr lang="en-US"/>
        </a:p>
      </dgm:t>
    </dgm:pt>
    <dgm:pt modelId="{4B3EE3EF-EC50-4FCB-BF7B-BA4F51D2816C}" type="sibTrans" cxnId="{69246989-7C31-4BB7-8A7A-C0781ABA4C97}">
      <dgm:prSet/>
      <dgm:spPr/>
      <dgm:t>
        <a:bodyPr/>
        <a:lstStyle/>
        <a:p>
          <a:endParaRPr lang="en-US"/>
        </a:p>
      </dgm:t>
    </dgm:pt>
    <dgm:pt modelId="{FE4E3424-53B3-41B5-8FF9-A6BD04D1DC12}">
      <dgm:prSet/>
      <dgm:spPr/>
      <dgm:t>
        <a:bodyPr/>
        <a:lstStyle/>
        <a:p>
          <a:pPr>
            <a:lnSpc>
              <a:spcPct val="100000"/>
            </a:lnSpc>
          </a:pPr>
          <a:r>
            <a:rPr lang="en-US"/>
            <a:t>Also we can convert our output class labels into commentary using the python text to speech engine. </a:t>
          </a:r>
        </a:p>
      </dgm:t>
    </dgm:pt>
    <dgm:pt modelId="{FE4CC2D7-F70A-49D2-8943-48142DB4C8A9}" type="parTrans" cxnId="{A35E40DF-6E26-4C2B-A3B3-023A99E07199}">
      <dgm:prSet/>
      <dgm:spPr/>
      <dgm:t>
        <a:bodyPr/>
        <a:lstStyle/>
        <a:p>
          <a:endParaRPr lang="en-US"/>
        </a:p>
      </dgm:t>
    </dgm:pt>
    <dgm:pt modelId="{15E367AD-825C-4B0E-9C63-7741519D9DB7}" type="sibTrans" cxnId="{A35E40DF-6E26-4C2B-A3B3-023A99E07199}">
      <dgm:prSet/>
      <dgm:spPr/>
      <dgm:t>
        <a:bodyPr/>
        <a:lstStyle/>
        <a:p>
          <a:endParaRPr lang="en-US"/>
        </a:p>
      </dgm:t>
    </dgm:pt>
    <dgm:pt modelId="{916DEC92-E331-41D5-ADE8-A2CA52A6BAF3}" type="pres">
      <dgm:prSet presAssocID="{F8DAF0A9-7BAD-4777-B894-3C00FAA0D34A}" presName="root" presStyleCnt="0">
        <dgm:presLayoutVars>
          <dgm:dir/>
          <dgm:resizeHandles val="exact"/>
        </dgm:presLayoutVars>
      </dgm:prSet>
      <dgm:spPr/>
    </dgm:pt>
    <dgm:pt modelId="{FAA44885-13DD-41F9-839A-BEDBB3B0E8F0}" type="pres">
      <dgm:prSet presAssocID="{574E348E-1F0D-4EA9-AF13-CB2E551B3528}" presName="compNode" presStyleCnt="0"/>
      <dgm:spPr/>
    </dgm:pt>
    <dgm:pt modelId="{18512639-383A-4DEF-8A52-9B0CD405AFAD}" type="pres">
      <dgm:prSet presAssocID="{574E348E-1F0D-4EA9-AF13-CB2E551B35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nnis racket and ball"/>
        </a:ext>
      </dgm:extLst>
    </dgm:pt>
    <dgm:pt modelId="{826A8D29-2252-4F11-84D2-E0E36D261C3B}" type="pres">
      <dgm:prSet presAssocID="{574E348E-1F0D-4EA9-AF13-CB2E551B3528}" presName="spaceRect" presStyleCnt="0"/>
      <dgm:spPr/>
    </dgm:pt>
    <dgm:pt modelId="{0D237C7B-260C-402D-ABD8-498855584F93}" type="pres">
      <dgm:prSet presAssocID="{574E348E-1F0D-4EA9-AF13-CB2E551B3528}" presName="textRect" presStyleLbl="revTx" presStyleIdx="0" presStyleCnt="3">
        <dgm:presLayoutVars>
          <dgm:chMax val="1"/>
          <dgm:chPref val="1"/>
        </dgm:presLayoutVars>
      </dgm:prSet>
      <dgm:spPr/>
    </dgm:pt>
    <dgm:pt modelId="{3AE8A532-609A-47C8-B6EE-DD24BAD63B74}" type="pres">
      <dgm:prSet presAssocID="{307C62BD-AC07-49C8-A7B0-386DD8234FA2}" presName="sibTrans" presStyleCnt="0"/>
      <dgm:spPr/>
    </dgm:pt>
    <dgm:pt modelId="{35118F99-0D49-487D-A684-02B85A35F7F1}" type="pres">
      <dgm:prSet presAssocID="{F5FBA9B1-49AA-4E6E-81F9-7F054C484DF3}" presName="compNode" presStyleCnt="0"/>
      <dgm:spPr/>
    </dgm:pt>
    <dgm:pt modelId="{B13BCB6E-850E-4DED-938C-04AB0BE09178}" type="pres">
      <dgm:prSet presAssocID="{F5FBA9B1-49AA-4E6E-81F9-7F054C484D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217F6669-5DE7-41AE-97C2-C3A2B2101168}" type="pres">
      <dgm:prSet presAssocID="{F5FBA9B1-49AA-4E6E-81F9-7F054C484DF3}" presName="spaceRect" presStyleCnt="0"/>
      <dgm:spPr/>
    </dgm:pt>
    <dgm:pt modelId="{23349CF0-FBD3-42DF-BF62-3E987E124B1F}" type="pres">
      <dgm:prSet presAssocID="{F5FBA9B1-49AA-4E6E-81F9-7F054C484DF3}" presName="textRect" presStyleLbl="revTx" presStyleIdx="1" presStyleCnt="3">
        <dgm:presLayoutVars>
          <dgm:chMax val="1"/>
          <dgm:chPref val="1"/>
        </dgm:presLayoutVars>
      </dgm:prSet>
      <dgm:spPr/>
    </dgm:pt>
    <dgm:pt modelId="{DBCD21C0-8A74-4DAF-8C99-EB689996C88F}" type="pres">
      <dgm:prSet presAssocID="{4B3EE3EF-EC50-4FCB-BF7B-BA4F51D2816C}" presName="sibTrans" presStyleCnt="0"/>
      <dgm:spPr/>
    </dgm:pt>
    <dgm:pt modelId="{E469DC47-27B3-4913-B06B-BAEBCE2336D8}" type="pres">
      <dgm:prSet presAssocID="{FE4E3424-53B3-41B5-8FF9-A6BD04D1DC12}" presName="compNode" presStyleCnt="0"/>
      <dgm:spPr/>
    </dgm:pt>
    <dgm:pt modelId="{34A248D8-882F-4D39-9360-577DF490B717}" type="pres">
      <dgm:prSet presAssocID="{FE4E3424-53B3-41B5-8FF9-A6BD04D1DC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4217443-3C22-475F-84AC-0B73421008C4}" type="pres">
      <dgm:prSet presAssocID="{FE4E3424-53B3-41B5-8FF9-A6BD04D1DC12}" presName="spaceRect" presStyleCnt="0"/>
      <dgm:spPr/>
    </dgm:pt>
    <dgm:pt modelId="{B1EBEEE0-599F-493F-AF29-5C7D8C08A52D}" type="pres">
      <dgm:prSet presAssocID="{FE4E3424-53B3-41B5-8FF9-A6BD04D1DC12}" presName="textRect" presStyleLbl="revTx" presStyleIdx="2" presStyleCnt="3">
        <dgm:presLayoutVars>
          <dgm:chMax val="1"/>
          <dgm:chPref val="1"/>
        </dgm:presLayoutVars>
      </dgm:prSet>
      <dgm:spPr/>
    </dgm:pt>
  </dgm:ptLst>
  <dgm:cxnLst>
    <dgm:cxn modelId="{92CE675E-F892-41D1-A1E3-EBF76AD5C6AE}" type="presOf" srcId="{574E348E-1F0D-4EA9-AF13-CB2E551B3528}" destId="{0D237C7B-260C-402D-ABD8-498855584F93}" srcOrd="0" destOrd="0" presId="urn:microsoft.com/office/officeart/2018/2/layout/IconLabelList"/>
    <dgm:cxn modelId="{6EB1E56D-B955-434F-9850-C9B5723F543D}" type="presOf" srcId="{F5FBA9B1-49AA-4E6E-81F9-7F054C484DF3}" destId="{23349CF0-FBD3-42DF-BF62-3E987E124B1F}" srcOrd="0" destOrd="0" presId="urn:microsoft.com/office/officeart/2018/2/layout/IconLabelList"/>
    <dgm:cxn modelId="{69246989-7C31-4BB7-8A7A-C0781ABA4C97}" srcId="{F8DAF0A9-7BAD-4777-B894-3C00FAA0D34A}" destId="{F5FBA9B1-49AA-4E6E-81F9-7F054C484DF3}" srcOrd="1" destOrd="0" parTransId="{7E794B36-ECD6-4F5F-BF80-7FE3A882A4CF}" sibTransId="{4B3EE3EF-EC50-4FCB-BF7B-BA4F51D2816C}"/>
    <dgm:cxn modelId="{EF95B99D-530A-42B3-A82E-AABA132AF357}" srcId="{F8DAF0A9-7BAD-4777-B894-3C00FAA0D34A}" destId="{574E348E-1F0D-4EA9-AF13-CB2E551B3528}" srcOrd="0" destOrd="0" parTransId="{76E53B80-501B-4339-8980-8CCD5F2D8361}" sibTransId="{307C62BD-AC07-49C8-A7B0-386DD8234FA2}"/>
    <dgm:cxn modelId="{741B33BC-09BC-4680-959F-C71E3B4190F1}" type="presOf" srcId="{FE4E3424-53B3-41B5-8FF9-A6BD04D1DC12}" destId="{B1EBEEE0-599F-493F-AF29-5C7D8C08A52D}" srcOrd="0" destOrd="0" presId="urn:microsoft.com/office/officeart/2018/2/layout/IconLabelList"/>
    <dgm:cxn modelId="{A35E40DF-6E26-4C2B-A3B3-023A99E07199}" srcId="{F8DAF0A9-7BAD-4777-B894-3C00FAA0D34A}" destId="{FE4E3424-53B3-41B5-8FF9-A6BD04D1DC12}" srcOrd="2" destOrd="0" parTransId="{FE4CC2D7-F70A-49D2-8943-48142DB4C8A9}" sibTransId="{15E367AD-825C-4B0E-9C63-7741519D9DB7}"/>
    <dgm:cxn modelId="{2EF5DCE0-1E1B-4092-BB18-B3CA96D4029C}" type="presOf" srcId="{F8DAF0A9-7BAD-4777-B894-3C00FAA0D34A}" destId="{916DEC92-E331-41D5-ADE8-A2CA52A6BAF3}" srcOrd="0" destOrd="0" presId="urn:microsoft.com/office/officeart/2018/2/layout/IconLabelList"/>
    <dgm:cxn modelId="{D45A5D2C-D21A-4171-AC96-81C5F49C9BE8}" type="presParOf" srcId="{916DEC92-E331-41D5-ADE8-A2CA52A6BAF3}" destId="{FAA44885-13DD-41F9-839A-BEDBB3B0E8F0}" srcOrd="0" destOrd="0" presId="urn:microsoft.com/office/officeart/2018/2/layout/IconLabelList"/>
    <dgm:cxn modelId="{7CFC465F-6CA3-4ECA-A43E-98AACCFCF955}" type="presParOf" srcId="{FAA44885-13DD-41F9-839A-BEDBB3B0E8F0}" destId="{18512639-383A-4DEF-8A52-9B0CD405AFAD}" srcOrd="0" destOrd="0" presId="urn:microsoft.com/office/officeart/2018/2/layout/IconLabelList"/>
    <dgm:cxn modelId="{C4BD468B-03EB-462A-B3E1-8C90255F7532}" type="presParOf" srcId="{FAA44885-13DD-41F9-839A-BEDBB3B0E8F0}" destId="{826A8D29-2252-4F11-84D2-E0E36D261C3B}" srcOrd="1" destOrd="0" presId="urn:microsoft.com/office/officeart/2018/2/layout/IconLabelList"/>
    <dgm:cxn modelId="{2DC719E7-B276-4D34-B770-73CDFEC9901A}" type="presParOf" srcId="{FAA44885-13DD-41F9-839A-BEDBB3B0E8F0}" destId="{0D237C7B-260C-402D-ABD8-498855584F93}" srcOrd="2" destOrd="0" presId="urn:microsoft.com/office/officeart/2018/2/layout/IconLabelList"/>
    <dgm:cxn modelId="{B16B56AD-DB7E-41BF-A173-0B49DB051BE4}" type="presParOf" srcId="{916DEC92-E331-41D5-ADE8-A2CA52A6BAF3}" destId="{3AE8A532-609A-47C8-B6EE-DD24BAD63B74}" srcOrd="1" destOrd="0" presId="urn:microsoft.com/office/officeart/2018/2/layout/IconLabelList"/>
    <dgm:cxn modelId="{DB1B8F1C-FBF8-4D7F-AD11-7A28DF545001}" type="presParOf" srcId="{916DEC92-E331-41D5-ADE8-A2CA52A6BAF3}" destId="{35118F99-0D49-487D-A684-02B85A35F7F1}" srcOrd="2" destOrd="0" presId="urn:microsoft.com/office/officeart/2018/2/layout/IconLabelList"/>
    <dgm:cxn modelId="{A4446024-DDB7-4ACE-AC35-A74DA7A9703F}" type="presParOf" srcId="{35118F99-0D49-487D-A684-02B85A35F7F1}" destId="{B13BCB6E-850E-4DED-938C-04AB0BE09178}" srcOrd="0" destOrd="0" presId="urn:microsoft.com/office/officeart/2018/2/layout/IconLabelList"/>
    <dgm:cxn modelId="{1339C1BD-994B-4117-9B25-C027012D0C0F}" type="presParOf" srcId="{35118F99-0D49-487D-A684-02B85A35F7F1}" destId="{217F6669-5DE7-41AE-97C2-C3A2B2101168}" srcOrd="1" destOrd="0" presId="urn:microsoft.com/office/officeart/2018/2/layout/IconLabelList"/>
    <dgm:cxn modelId="{D7D9A931-B646-460A-838F-E8219A64957E}" type="presParOf" srcId="{35118F99-0D49-487D-A684-02B85A35F7F1}" destId="{23349CF0-FBD3-42DF-BF62-3E987E124B1F}" srcOrd="2" destOrd="0" presId="urn:microsoft.com/office/officeart/2018/2/layout/IconLabelList"/>
    <dgm:cxn modelId="{D4909CA8-1EDA-416C-9A60-6A4A6416FF77}" type="presParOf" srcId="{916DEC92-E331-41D5-ADE8-A2CA52A6BAF3}" destId="{DBCD21C0-8A74-4DAF-8C99-EB689996C88F}" srcOrd="3" destOrd="0" presId="urn:microsoft.com/office/officeart/2018/2/layout/IconLabelList"/>
    <dgm:cxn modelId="{EB768DB0-58C1-42C3-B647-DF97341258BE}" type="presParOf" srcId="{916DEC92-E331-41D5-ADE8-A2CA52A6BAF3}" destId="{E469DC47-27B3-4913-B06B-BAEBCE2336D8}" srcOrd="4" destOrd="0" presId="urn:microsoft.com/office/officeart/2018/2/layout/IconLabelList"/>
    <dgm:cxn modelId="{E787DEF9-0C0D-4C10-98CD-781F38C0B351}" type="presParOf" srcId="{E469DC47-27B3-4913-B06B-BAEBCE2336D8}" destId="{34A248D8-882F-4D39-9360-577DF490B717}" srcOrd="0" destOrd="0" presId="urn:microsoft.com/office/officeart/2018/2/layout/IconLabelList"/>
    <dgm:cxn modelId="{F7F7B412-CB7F-4EA6-BD91-582A6D6263C3}" type="presParOf" srcId="{E469DC47-27B3-4913-B06B-BAEBCE2336D8}" destId="{24217443-3C22-475F-84AC-0B73421008C4}" srcOrd="1" destOrd="0" presId="urn:microsoft.com/office/officeart/2018/2/layout/IconLabelList"/>
    <dgm:cxn modelId="{D6E147C2-D67E-4A16-BC43-D8F0B6FF2C0D}" type="presParOf" srcId="{E469DC47-27B3-4913-B06B-BAEBCE2336D8}" destId="{B1EBEEE0-599F-493F-AF29-5C7D8C08A5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83B8E-8DD3-4117-9E18-7933825211CF}">
      <dsp:nvSpPr>
        <dsp:cNvPr id="0" name=""/>
        <dsp:cNvSpPr/>
      </dsp:nvSpPr>
      <dsp:spPr>
        <a:xfrm>
          <a:off x="0" y="476"/>
          <a:ext cx="10677965" cy="11159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FCF0D-C033-4FFA-BE24-0E65B6D9467A}">
      <dsp:nvSpPr>
        <dsp:cNvPr id="0" name=""/>
        <dsp:cNvSpPr/>
      </dsp:nvSpPr>
      <dsp:spPr>
        <a:xfrm>
          <a:off x="337579" y="251569"/>
          <a:ext cx="613781" cy="6137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FEAEB-6028-4F8E-A01D-8DAB6B0D946A}">
      <dsp:nvSpPr>
        <dsp:cNvPr id="0" name=""/>
        <dsp:cNvSpPr/>
      </dsp:nvSpPr>
      <dsp:spPr>
        <a:xfrm>
          <a:off x="1288941" y="476"/>
          <a:ext cx="9389023" cy="111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06" tIns="118106" rIns="118106" bIns="118106" numCol="1" spcCol="1270" anchor="ctr" anchorCtr="0">
          <a:noAutofit/>
        </a:bodyPr>
        <a:lstStyle/>
        <a:p>
          <a:pPr marL="0" lvl="0" indent="0" algn="l" defTabSz="1111250">
            <a:lnSpc>
              <a:spcPct val="100000"/>
            </a:lnSpc>
            <a:spcBef>
              <a:spcPct val="0"/>
            </a:spcBef>
            <a:spcAft>
              <a:spcPct val="35000"/>
            </a:spcAft>
            <a:buNone/>
          </a:pPr>
          <a:r>
            <a:rPr lang="en-US" sz="2500" b="0" i="0" kern="1200"/>
            <a:t>In this research, we determine the automated commentary by predicting the gestures in game of cricket.</a:t>
          </a:r>
          <a:endParaRPr lang="en-US" sz="2500" kern="1200"/>
        </a:p>
      </dsp:txBody>
      <dsp:txXfrm>
        <a:off x="1288941" y="476"/>
        <a:ext cx="9389023" cy="1115966"/>
      </dsp:txXfrm>
    </dsp:sp>
    <dsp:sp modelId="{C12EAAFB-1BE2-45FF-82EA-8E08F9AADD35}">
      <dsp:nvSpPr>
        <dsp:cNvPr id="0" name=""/>
        <dsp:cNvSpPr/>
      </dsp:nvSpPr>
      <dsp:spPr>
        <a:xfrm>
          <a:off x="0" y="1394207"/>
          <a:ext cx="10677965" cy="11159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6914A-CD0C-4EA7-B5C1-1403B173193C}">
      <dsp:nvSpPr>
        <dsp:cNvPr id="0" name=""/>
        <dsp:cNvSpPr/>
      </dsp:nvSpPr>
      <dsp:spPr>
        <a:xfrm>
          <a:off x="337579" y="1646527"/>
          <a:ext cx="613781" cy="6137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AC4BF-B667-42F6-B953-82AAD0190F46}">
      <dsp:nvSpPr>
        <dsp:cNvPr id="0" name=""/>
        <dsp:cNvSpPr/>
      </dsp:nvSpPr>
      <dsp:spPr>
        <a:xfrm>
          <a:off x="1288941" y="1395435"/>
          <a:ext cx="9389023" cy="111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06" tIns="118106" rIns="118106" bIns="118106" numCol="1" spcCol="1270" anchor="ctr" anchorCtr="0">
          <a:noAutofit/>
        </a:bodyPr>
        <a:lstStyle/>
        <a:p>
          <a:pPr marL="0" lvl="0" indent="0" algn="l" defTabSz="1111250">
            <a:lnSpc>
              <a:spcPct val="100000"/>
            </a:lnSpc>
            <a:spcBef>
              <a:spcPct val="0"/>
            </a:spcBef>
            <a:spcAft>
              <a:spcPct val="35000"/>
            </a:spcAft>
            <a:buNone/>
          </a:pPr>
          <a:r>
            <a:rPr lang="en-US" sz="2500" kern="1200" dirty="0"/>
            <a:t>Here, we are predicting over total of 9 labels for our cricket . They are six, wide, four, no ball, not out, no action, byes, leg byes, out. </a:t>
          </a:r>
        </a:p>
      </dsp:txBody>
      <dsp:txXfrm>
        <a:off x="1288941" y="1395435"/>
        <a:ext cx="9389023" cy="1115966"/>
      </dsp:txXfrm>
    </dsp:sp>
    <dsp:sp modelId="{9FC09C83-04DE-4726-8EF0-70E5100DB255}">
      <dsp:nvSpPr>
        <dsp:cNvPr id="0" name=""/>
        <dsp:cNvSpPr/>
      </dsp:nvSpPr>
      <dsp:spPr>
        <a:xfrm>
          <a:off x="0" y="2790393"/>
          <a:ext cx="10677965" cy="11159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69D19-B0DB-44F1-8B4B-7E1C5317FC26}">
      <dsp:nvSpPr>
        <dsp:cNvPr id="0" name=""/>
        <dsp:cNvSpPr/>
      </dsp:nvSpPr>
      <dsp:spPr>
        <a:xfrm>
          <a:off x="337579" y="3041485"/>
          <a:ext cx="613781" cy="6137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165A9-5EA3-433C-A153-37814BC5ECD1}">
      <dsp:nvSpPr>
        <dsp:cNvPr id="0" name=""/>
        <dsp:cNvSpPr/>
      </dsp:nvSpPr>
      <dsp:spPr>
        <a:xfrm>
          <a:off x="1288941" y="2790393"/>
          <a:ext cx="9389023" cy="111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06" tIns="118106" rIns="118106" bIns="118106" numCol="1" spcCol="1270" anchor="ctr" anchorCtr="0">
          <a:noAutofit/>
        </a:bodyPr>
        <a:lstStyle/>
        <a:p>
          <a:pPr marL="0" lvl="0" indent="0" algn="l" defTabSz="1111250">
            <a:lnSpc>
              <a:spcPct val="100000"/>
            </a:lnSpc>
            <a:spcBef>
              <a:spcPct val="0"/>
            </a:spcBef>
            <a:spcAft>
              <a:spcPct val="35000"/>
            </a:spcAft>
            <a:buNone/>
          </a:pPr>
          <a:r>
            <a:rPr lang="en-US" sz="2500" b="0" i="0" kern="1200"/>
            <a:t>To achieve this, we try to deploy the models comparison between the CNN (deep learning) and Classification models.</a:t>
          </a:r>
          <a:endParaRPr lang="en-US" sz="2500" kern="1200"/>
        </a:p>
      </dsp:txBody>
      <dsp:txXfrm>
        <a:off x="1288941" y="2790393"/>
        <a:ext cx="9389023" cy="111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12E01-5027-4630-9210-1CF9EF8221ED}">
      <dsp:nvSpPr>
        <dsp:cNvPr id="0" name=""/>
        <dsp:cNvSpPr/>
      </dsp:nvSpPr>
      <dsp:spPr>
        <a:xfrm>
          <a:off x="239861" y="476747"/>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ADA55-A629-4409-8B32-D7B714E56BEB}">
      <dsp:nvSpPr>
        <dsp:cNvPr id="0" name=""/>
        <dsp:cNvSpPr/>
      </dsp:nvSpPr>
      <dsp:spPr>
        <a:xfrm>
          <a:off x="523386" y="760273"/>
          <a:ext cx="783070" cy="783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3C3E0-733F-45D5-BF03-5252266FC3A8}">
      <dsp:nvSpPr>
        <dsp:cNvPr id="0" name=""/>
        <dsp:cNvSpPr/>
      </dsp:nvSpPr>
      <dsp:spPr>
        <a:xfrm>
          <a:off x="1879295" y="476747"/>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a:t>As per our </a:t>
          </a:r>
          <a:r>
            <a:rPr lang="en-US" sz="1400" kern="1200"/>
            <a:t>problem statement, the data we have selected is image data to process and predict the class labels. </a:t>
          </a:r>
        </a:p>
      </dsp:txBody>
      <dsp:txXfrm>
        <a:off x="1879295" y="476747"/>
        <a:ext cx="3182430" cy="1350121"/>
      </dsp:txXfrm>
    </dsp:sp>
    <dsp:sp modelId="{D419C7D6-C59D-441D-BA81-2B43CB33A442}">
      <dsp:nvSpPr>
        <dsp:cNvPr id="0" name=""/>
        <dsp:cNvSpPr/>
      </dsp:nvSpPr>
      <dsp:spPr>
        <a:xfrm>
          <a:off x="5616239" y="476747"/>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8A960-90B1-4D7F-BD3E-E31E5AC7BA2F}">
      <dsp:nvSpPr>
        <dsp:cNvPr id="0" name=""/>
        <dsp:cNvSpPr/>
      </dsp:nvSpPr>
      <dsp:spPr>
        <a:xfrm>
          <a:off x="5899765" y="760273"/>
          <a:ext cx="783070" cy="783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DA30DB-20ED-4250-86B1-81CA803BDE6E}">
      <dsp:nvSpPr>
        <dsp:cNvPr id="0" name=""/>
        <dsp:cNvSpPr/>
      </dsp:nvSpPr>
      <dsp:spPr>
        <a:xfrm>
          <a:off x="7255673" y="476747"/>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Here, for our model, we need a large group of images with the 9 class labels. We have took the images from online sources such as Kaggle, github and many of other images were extracted using the google images by downloading them manually. </a:t>
          </a:r>
        </a:p>
      </dsp:txBody>
      <dsp:txXfrm>
        <a:off x="7255673" y="476747"/>
        <a:ext cx="3182430" cy="1350121"/>
      </dsp:txXfrm>
    </dsp:sp>
    <dsp:sp modelId="{23854825-8AF9-4EB7-84D3-93950489C356}">
      <dsp:nvSpPr>
        <dsp:cNvPr id="0" name=""/>
        <dsp:cNvSpPr/>
      </dsp:nvSpPr>
      <dsp:spPr>
        <a:xfrm>
          <a:off x="239861" y="2575225"/>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1BCB2-6E58-4806-9FFE-9F716F527FF8}">
      <dsp:nvSpPr>
        <dsp:cNvPr id="0" name=""/>
        <dsp:cNvSpPr/>
      </dsp:nvSpPr>
      <dsp:spPr>
        <a:xfrm>
          <a:off x="523386" y="2858751"/>
          <a:ext cx="783070" cy="783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75E4D0-C4BD-401F-996A-24BA027D7B66}">
      <dsp:nvSpPr>
        <dsp:cNvPr id="0" name=""/>
        <dsp:cNvSpPr/>
      </dsp:nvSpPr>
      <dsp:spPr>
        <a:xfrm>
          <a:off x="1879295" y="2575225"/>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Then, some more images were generated from parsing the previous match videos and taking the screen shots manually.</a:t>
          </a:r>
        </a:p>
      </dsp:txBody>
      <dsp:txXfrm>
        <a:off x="1879295" y="2575225"/>
        <a:ext cx="3182430" cy="1350121"/>
      </dsp:txXfrm>
    </dsp:sp>
    <dsp:sp modelId="{F65743DE-70E3-44A9-BC3E-7F8B8FD1295B}">
      <dsp:nvSpPr>
        <dsp:cNvPr id="0" name=""/>
        <dsp:cNvSpPr/>
      </dsp:nvSpPr>
      <dsp:spPr>
        <a:xfrm>
          <a:off x="5616239" y="2575225"/>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4F86A-7067-4003-BE25-92D85BE9BE94}">
      <dsp:nvSpPr>
        <dsp:cNvPr id="0" name=""/>
        <dsp:cNvSpPr/>
      </dsp:nvSpPr>
      <dsp:spPr>
        <a:xfrm>
          <a:off x="5899765" y="2858751"/>
          <a:ext cx="783070" cy="7830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517F4-E53D-48BD-8D3F-5FFE14A5FFD0}">
      <dsp:nvSpPr>
        <dsp:cNvPr id="0" name=""/>
        <dsp:cNvSpPr/>
      </dsp:nvSpPr>
      <dsp:spPr>
        <a:xfrm>
          <a:off x="7255673" y="2575225"/>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Also we have taken help of some online platforms, which use GAN algorithms, to generate the images such as runway.ml and top-ai gan image generators.</a:t>
          </a:r>
        </a:p>
      </dsp:txBody>
      <dsp:txXfrm>
        <a:off x="7255673" y="2575225"/>
        <a:ext cx="3182430" cy="1350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10683-9A7C-4A85-8407-996FCE0CFAEC}">
      <dsp:nvSpPr>
        <dsp:cNvPr id="0" name=""/>
        <dsp:cNvSpPr/>
      </dsp:nvSpPr>
      <dsp:spPr>
        <a:xfrm>
          <a:off x="640982" y="29522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FB71EC-49F1-40C4-8198-E249F0CB4114}">
      <dsp:nvSpPr>
        <dsp:cNvPr id="0" name=""/>
        <dsp:cNvSpPr/>
      </dsp:nvSpPr>
      <dsp:spPr>
        <a:xfrm>
          <a:off x="640982" y="197112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latin typeface="Times New Roman" panose="02020603050405020304" pitchFamily="18" charset="0"/>
              <a:cs typeface="Times New Roman" panose="02020603050405020304" pitchFamily="18" charset="0"/>
            </a:rPr>
            <a:t>Here, we are using a dataset of size 2000 images to train our models, that we generated. </a:t>
          </a:r>
          <a:endParaRPr lang="en-US" sz="1800" kern="1200" dirty="0">
            <a:latin typeface="Times New Roman" panose="02020603050405020304" pitchFamily="18" charset="0"/>
            <a:cs typeface="Times New Roman" panose="02020603050405020304" pitchFamily="18" charset="0"/>
          </a:endParaRPr>
        </a:p>
      </dsp:txBody>
      <dsp:txXfrm>
        <a:off x="640982" y="1971122"/>
        <a:ext cx="4320000" cy="648000"/>
      </dsp:txXfrm>
    </dsp:sp>
    <dsp:sp modelId="{99FA3CDC-F47C-4F7A-8FEF-729365773095}">
      <dsp:nvSpPr>
        <dsp:cNvPr id="0" name=""/>
        <dsp:cNvSpPr/>
      </dsp:nvSpPr>
      <dsp:spPr>
        <a:xfrm>
          <a:off x="640982" y="2695355"/>
          <a:ext cx="4320000" cy="1411518"/>
        </a:xfrm>
        <a:prstGeom prst="rect">
          <a:avLst/>
        </a:prstGeom>
        <a:noFill/>
        <a:ln>
          <a:noFill/>
        </a:ln>
        <a:effectLst/>
      </dsp:spPr>
      <dsp:style>
        <a:lnRef idx="0">
          <a:scrgbClr r="0" g="0" b="0"/>
        </a:lnRef>
        <a:fillRef idx="0">
          <a:scrgbClr r="0" g="0" b="0"/>
        </a:fillRef>
        <a:effectRef idx="0">
          <a:scrgbClr r="0" g="0" b="0"/>
        </a:effectRef>
        <a:fontRef idx="minor"/>
      </dsp:style>
    </dsp:sp>
    <dsp:sp modelId="{840E07A8-8E7C-4D18-AA6A-03BDE0D1A1C2}">
      <dsp:nvSpPr>
        <dsp:cNvPr id="0" name=""/>
        <dsp:cNvSpPr/>
      </dsp:nvSpPr>
      <dsp:spPr>
        <a:xfrm>
          <a:off x="5716982" y="29522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27216-531A-4DE4-833A-CFF7EE668547}">
      <dsp:nvSpPr>
        <dsp:cNvPr id="0" name=""/>
        <dsp:cNvSpPr/>
      </dsp:nvSpPr>
      <dsp:spPr>
        <a:xfrm>
          <a:off x="5716982" y="197112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Times New Roman" panose="02020603050405020304" pitchFamily="18" charset="0"/>
              <a:cs typeface="Times New Roman" panose="02020603050405020304" pitchFamily="18" charset="0"/>
            </a:rPr>
            <a:t>Then we classified into comparison of 2 different models:</a:t>
          </a:r>
        </a:p>
      </dsp:txBody>
      <dsp:txXfrm>
        <a:off x="5716982" y="1971122"/>
        <a:ext cx="4320000" cy="648000"/>
      </dsp:txXfrm>
    </dsp:sp>
    <dsp:sp modelId="{1125F7B8-D857-4705-95EA-D46DE3113AD2}">
      <dsp:nvSpPr>
        <dsp:cNvPr id="0" name=""/>
        <dsp:cNvSpPr/>
      </dsp:nvSpPr>
      <dsp:spPr>
        <a:xfrm>
          <a:off x="5716982" y="2695355"/>
          <a:ext cx="4320000" cy="1411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Deep Learning</a:t>
          </a:r>
        </a:p>
        <a:p>
          <a:pPr marL="114300" lvl="1" indent="-114300" algn="l" defTabSz="622300">
            <a:lnSpc>
              <a:spcPct val="90000"/>
            </a:lnSpc>
            <a:spcBef>
              <a:spcPct val="0"/>
            </a:spcBef>
            <a:spcAft>
              <a:spcPct val="15000"/>
            </a:spcAft>
            <a:buChar char="•"/>
          </a:pPr>
          <a:r>
            <a:rPr lang="en-US" sz="1400" kern="1200" dirty="0" err="1">
              <a:latin typeface="Times New Roman" panose="02020603050405020304" pitchFamily="18" charset="0"/>
              <a:cs typeface="Times New Roman" panose="02020603050405020304" pitchFamily="18" charset="0"/>
            </a:rPr>
            <a:t>AlexNet</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err="1">
              <a:latin typeface="Times New Roman" panose="02020603050405020304" pitchFamily="18" charset="0"/>
              <a:cs typeface="Times New Roman" panose="02020603050405020304" pitchFamily="18" charset="0"/>
            </a:rPr>
            <a:t>ResNet</a:t>
          </a: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Classification models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Random Forest</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KNN</a:t>
          </a:r>
        </a:p>
      </dsp:txBody>
      <dsp:txXfrm>
        <a:off x="5716982" y="2695355"/>
        <a:ext cx="4320000" cy="14115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12639-383A-4DEF-8A52-9B0CD405AFAD}">
      <dsp:nvSpPr>
        <dsp:cNvPr id="0" name=""/>
        <dsp:cNvSpPr/>
      </dsp:nvSpPr>
      <dsp:spPr>
        <a:xfrm>
          <a:off x="876927" y="933833"/>
          <a:ext cx="1434231" cy="14342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37C7B-260C-402D-ABD8-498855584F93}">
      <dsp:nvSpPr>
        <dsp:cNvPr id="0" name=""/>
        <dsp:cNvSpPr/>
      </dsp:nvSpPr>
      <dsp:spPr>
        <a:xfrm>
          <a:off x="452" y="2748261"/>
          <a:ext cx="31871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We can extend the scope of study by adding the more signals such as timeout, 3</a:t>
          </a:r>
          <a:r>
            <a:rPr lang="en-US" sz="1200" kern="1200" baseline="30000"/>
            <a:t>rd</a:t>
          </a:r>
          <a:r>
            <a:rPr lang="en-US" sz="1200" kern="1200"/>
            <a:t> umpire and impact player.</a:t>
          </a:r>
        </a:p>
      </dsp:txBody>
      <dsp:txXfrm>
        <a:off x="452" y="2748261"/>
        <a:ext cx="3187182" cy="720000"/>
      </dsp:txXfrm>
    </dsp:sp>
    <dsp:sp modelId="{B13BCB6E-850E-4DED-938C-04AB0BE09178}">
      <dsp:nvSpPr>
        <dsp:cNvPr id="0" name=""/>
        <dsp:cNvSpPr/>
      </dsp:nvSpPr>
      <dsp:spPr>
        <a:xfrm>
          <a:off x="4621866" y="933833"/>
          <a:ext cx="1434231" cy="14342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49CF0-FBD3-42DF-BF62-3E987E124B1F}">
      <dsp:nvSpPr>
        <dsp:cNvPr id="0" name=""/>
        <dsp:cNvSpPr/>
      </dsp:nvSpPr>
      <dsp:spPr>
        <a:xfrm>
          <a:off x="3745391" y="2748261"/>
          <a:ext cx="31871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We can also convert this model to live action by processing the live video and converting the videos into frames and predicting the image class labels.</a:t>
          </a:r>
          <a:endParaRPr lang="en-US" sz="1200" kern="1200"/>
        </a:p>
      </dsp:txBody>
      <dsp:txXfrm>
        <a:off x="3745391" y="2748261"/>
        <a:ext cx="3187182" cy="720000"/>
      </dsp:txXfrm>
    </dsp:sp>
    <dsp:sp modelId="{34A248D8-882F-4D39-9360-577DF490B717}">
      <dsp:nvSpPr>
        <dsp:cNvPr id="0" name=""/>
        <dsp:cNvSpPr/>
      </dsp:nvSpPr>
      <dsp:spPr>
        <a:xfrm>
          <a:off x="8366805" y="933833"/>
          <a:ext cx="1434231" cy="14342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BEEE0-599F-493F-AF29-5C7D8C08A52D}">
      <dsp:nvSpPr>
        <dsp:cNvPr id="0" name=""/>
        <dsp:cNvSpPr/>
      </dsp:nvSpPr>
      <dsp:spPr>
        <a:xfrm>
          <a:off x="7490330" y="2748261"/>
          <a:ext cx="31871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Also we can convert our output class labels into commentary using the python text to speech engine. </a:t>
          </a:r>
        </a:p>
      </dsp:txBody>
      <dsp:txXfrm>
        <a:off x="7490330" y="2748261"/>
        <a:ext cx="318718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4/24/2024</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4/24/2024</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4/24/2024</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4/24/2024</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4/24/2024</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4/24/2024</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4/24/2024</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4/24/2024</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4/24/2024</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4/24/2024</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4/24/2024</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4/24/2024</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3.xml"/><Relationship Id="rId7" Type="http://schemas.openxmlformats.org/officeDocument/2006/relationships/image" Target="../media/image3.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4.xml"/><Relationship Id="rId7" Type="http://schemas.openxmlformats.org/officeDocument/2006/relationships/image" Target="../media/image3.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1.xml"/><Relationship Id="rId7" Type="http://schemas.openxmlformats.org/officeDocument/2006/relationships/image" Target="../media/image3.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2.xml"/><Relationship Id="rId7" Type="http://schemas.openxmlformats.org/officeDocument/2006/relationships/image" Target="../media/image3.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641257"/>
          </a:xfrm>
        </p:spPr>
        <p:txBody>
          <a:bodyPr>
            <a:normAutofit/>
          </a:bodyPr>
          <a:lstStyle/>
          <a:p>
            <a:pPr>
              <a:spcBef>
                <a:spcPts val="0"/>
              </a:spcBef>
            </a:pPr>
            <a:r>
              <a:rPr lang="en-US" sz="1400" dirty="0">
                <a:solidFill>
                  <a:schemeClr val="bg1"/>
                </a:solidFill>
              </a:rPr>
              <a:t>Abhishek Puppala Group 09 </a:t>
            </a:r>
            <a:endParaRPr lang="en-US" sz="1400" b="1" dirty="0">
              <a:solidFill>
                <a:schemeClr val="bg1"/>
              </a:solidFill>
              <a:latin typeface="+mj-lt"/>
            </a:endParaRPr>
          </a:p>
          <a:p>
            <a:pPr>
              <a:spcBef>
                <a:spcPts val="0"/>
              </a:spcBef>
            </a:pPr>
            <a:r>
              <a:rPr lang="en-US" sz="1400" dirty="0">
                <a:solidFill>
                  <a:schemeClr val="bg1"/>
                </a:solidFill>
              </a:rPr>
              <a:t> Kushal Krishna </a:t>
            </a:r>
            <a:r>
              <a:rPr lang="en-US" sz="1400" dirty="0" err="1">
                <a:solidFill>
                  <a:schemeClr val="bg1"/>
                </a:solidFill>
              </a:rPr>
              <a:t>Vankalapati</a:t>
            </a:r>
            <a:r>
              <a:rPr lang="en-US" sz="1400" dirty="0">
                <a:solidFill>
                  <a:schemeClr val="bg1"/>
                </a:solidFill>
              </a:rPr>
              <a:t> Group 09</a:t>
            </a:r>
            <a:endParaRPr lang="en-US" sz="1400" b="1" dirty="0">
              <a:solidFill>
                <a:schemeClr val="bg1"/>
              </a:solidFill>
              <a:latin typeface="+mj-lt"/>
            </a:endParaRPr>
          </a:p>
          <a:p>
            <a:pPr>
              <a:spcBef>
                <a:spcPts val="0"/>
              </a:spcBef>
            </a:pPr>
            <a:r>
              <a:rPr lang="en-US" sz="1400" dirty="0">
                <a:solidFill>
                  <a:schemeClr val="bg1"/>
                </a:solidFill>
              </a:rPr>
              <a:t>Manisha </a:t>
            </a:r>
            <a:r>
              <a:rPr lang="en-US" sz="1400" dirty="0" err="1">
                <a:solidFill>
                  <a:schemeClr val="bg1"/>
                </a:solidFill>
              </a:rPr>
              <a:t>Lokasani</a:t>
            </a:r>
            <a:r>
              <a:rPr lang="en-US" sz="1400" dirty="0">
                <a:solidFill>
                  <a:schemeClr val="bg1"/>
                </a:solidFill>
              </a:rPr>
              <a:t> Group 09</a:t>
            </a:r>
            <a:endParaRPr lang="en-US" sz="1400" dirty="0">
              <a:solidFill>
                <a:schemeClr val="bg1"/>
              </a:solidFill>
              <a:latin typeface="+mj-lt"/>
            </a:endParaRPr>
          </a:p>
          <a:p>
            <a:pPr>
              <a:spcBef>
                <a:spcPts val="0"/>
              </a:spcBef>
            </a:pPr>
            <a:r>
              <a:rPr lang="en-US" sz="1400" dirty="0" err="1">
                <a:solidFill>
                  <a:schemeClr val="bg1"/>
                </a:solidFill>
              </a:rPr>
              <a:t>Jaswanth</a:t>
            </a:r>
            <a:r>
              <a:rPr lang="en-US" sz="1400" dirty="0">
                <a:solidFill>
                  <a:schemeClr val="bg1"/>
                </a:solidFill>
              </a:rPr>
              <a:t> Kalyan </a:t>
            </a:r>
            <a:r>
              <a:rPr lang="en-US" sz="1400" dirty="0" err="1">
                <a:solidFill>
                  <a:schemeClr val="bg1"/>
                </a:solidFill>
              </a:rPr>
              <a:t>Polavarapu</a:t>
            </a:r>
            <a:r>
              <a:rPr lang="en-US" sz="1400" dirty="0">
                <a:solidFill>
                  <a:schemeClr val="bg1"/>
                </a:solidFill>
              </a:rPr>
              <a:t> Group 09</a:t>
            </a:r>
          </a:p>
          <a:p>
            <a:pPr>
              <a:spcBef>
                <a:spcPts val="0"/>
              </a:spcBef>
            </a:pPr>
            <a:r>
              <a:rPr lang="en-US" sz="1400" dirty="0">
                <a:solidFill>
                  <a:schemeClr val="bg1"/>
                </a:solidFill>
                <a:latin typeface="+mj-lt"/>
              </a:rPr>
              <a:t>INFO 5082 – Seminar in Research and Methodology</a:t>
            </a:r>
          </a:p>
          <a:p>
            <a:pPr>
              <a:spcBef>
                <a:spcPts val="0"/>
              </a:spcBef>
            </a:pPr>
            <a:endParaRPr lang="en-US" sz="1400" dirty="0">
              <a:solidFill>
                <a:schemeClr val="bg1"/>
              </a:solidFill>
              <a:latin typeface="+mj-lt"/>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528F60E-E060-A9C0-4554-CF02C686E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641" y="1119894"/>
            <a:ext cx="6505575"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37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C15EA04E-C6E7-FA4A-F89E-E0566EF6D64F}"/>
              </a:ext>
            </a:extLst>
          </p:cNvPr>
          <p:cNvGraphicFramePr>
            <a:graphicFrameLocks noGrp="1"/>
          </p:cNvGraphicFramePr>
          <p:nvPr>
            <p:ph idx="1"/>
            <p:extLst>
              <p:ext uri="{D42A27DB-BD31-4B8C-83A1-F6EECF244321}">
                <p14:modId xmlns:p14="http://schemas.microsoft.com/office/powerpoint/2010/main" val="2708868909"/>
              </p:ext>
            </p:extLst>
          </p:nvPr>
        </p:nvGraphicFramePr>
        <p:xfrm>
          <a:off x="573189" y="1227952"/>
          <a:ext cx="10677965" cy="440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Research Design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35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8" name="Picture 7" descr="A diagram of a data flow&#10;&#10;Description automatically generated">
            <a:extLst>
              <a:ext uri="{FF2B5EF4-FFF2-40B4-BE49-F238E27FC236}">
                <a16:creationId xmlns:a16="http://schemas.microsoft.com/office/drawing/2014/main" id="{FDF6A941-CA80-93E3-D6E6-E8C26EFA8358}"/>
              </a:ext>
            </a:extLst>
          </p:cNvPr>
          <p:cNvPicPr>
            <a:picLocks noChangeAspect="1"/>
          </p:cNvPicPr>
          <p:nvPr/>
        </p:nvPicPr>
        <p:blipFill>
          <a:blip r:embed="rId4"/>
          <a:stretch>
            <a:fillRect/>
          </a:stretch>
        </p:blipFill>
        <p:spPr>
          <a:xfrm>
            <a:off x="2131122" y="1186138"/>
            <a:ext cx="7929756" cy="5129784"/>
          </a:xfrm>
          <a:prstGeom prst="rect">
            <a:avLst/>
          </a:prstGeom>
        </p:spPr>
      </p:pic>
    </p:spTree>
    <p:extLst>
      <p:ext uri="{BB962C8B-B14F-4D97-AF65-F5344CB8AC3E}">
        <p14:creationId xmlns:p14="http://schemas.microsoft.com/office/powerpoint/2010/main" val="66936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Model Description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3" name="Picture 2" descr="A diagram of different types of objects&#10;&#10;Description automatically generated">
            <a:extLst>
              <a:ext uri="{FF2B5EF4-FFF2-40B4-BE49-F238E27FC236}">
                <a16:creationId xmlns:a16="http://schemas.microsoft.com/office/drawing/2014/main" id="{2E1C276F-0A01-45C9-1744-59EDC1A46006}"/>
              </a:ext>
            </a:extLst>
          </p:cNvPr>
          <p:cNvPicPr>
            <a:picLocks noChangeAspect="1"/>
          </p:cNvPicPr>
          <p:nvPr/>
        </p:nvPicPr>
        <p:blipFill>
          <a:blip r:embed="rId4"/>
          <a:stretch>
            <a:fillRect/>
          </a:stretch>
        </p:blipFill>
        <p:spPr>
          <a:xfrm>
            <a:off x="2425710" y="1624428"/>
            <a:ext cx="9074394" cy="4624949"/>
          </a:xfrm>
          <a:prstGeom prst="rect">
            <a:avLst/>
          </a:prstGeom>
        </p:spPr>
      </p:pic>
      <p:sp>
        <p:nvSpPr>
          <p:cNvPr id="5" name="TextBox 4">
            <a:extLst>
              <a:ext uri="{FF2B5EF4-FFF2-40B4-BE49-F238E27FC236}">
                <a16:creationId xmlns:a16="http://schemas.microsoft.com/office/drawing/2014/main" id="{04188303-5CDE-7580-5EF5-2FB8997ACC16}"/>
              </a:ext>
            </a:extLst>
          </p:cNvPr>
          <p:cNvSpPr txBox="1"/>
          <p:nvPr/>
        </p:nvSpPr>
        <p:spPr>
          <a:xfrm>
            <a:off x="448056" y="1389888"/>
            <a:ext cx="130356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Alex Net</a:t>
            </a:r>
          </a:p>
        </p:txBody>
      </p:sp>
    </p:spTree>
    <p:extLst>
      <p:ext uri="{BB962C8B-B14F-4D97-AF65-F5344CB8AC3E}">
        <p14:creationId xmlns:p14="http://schemas.microsoft.com/office/powerpoint/2010/main" val="229099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Model Description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188303-5CDE-7580-5EF5-2FB8997ACC16}"/>
              </a:ext>
            </a:extLst>
          </p:cNvPr>
          <p:cNvSpPr txBox="1"/>
          <p:nvPr/>
        </p:nvSpPr>
        <p:spPr>
          <a:xfrm>
            <a:off x="448056" y="1389888"/>
            <a:ext cx="116730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Res Net</a:t>
            </a:r>
          </a:p>
        </p:txBody>
      </p:sp>
      <p:pic>
        <p:nvPicPr>
          <p:cNvPr id="6" name="Picture 5" descr="A diagram of a diagram&#10;&#10;Description automatically generated">
            <a:extLst>
              <a:ext uri="{FF2B5EF4-FFF2-40B4-BE49-F238E27FC236}">
                <a16:creationId xmlns:a16="http://schemas.microsoft.com/office/drawing/2014/main" id="{8AC86429-6720-8C63-FC6E-D196C4AEB441}"/>
              </a:ext>
            </a:extLst>
          </p:cNvPr>
          <p:cNvPicPr>
            <a:picLocks noChangeAspect="1"/>
          </p:cNvPicPr>
          <p:nvPr/>
        </p:nvPicPr>
        <p:blipFill>
          <a:blip r:embed="rId4"/>
          <a:stretch>
            <a:fillRect/>
          </a:stretch>
        </p:blipFill>
        <p:spPr>
          <a:xfrm>
            <a:off x="1831007" y="2567257"/>
            <a:ext cx="8067675" cy="2200275"/>
          </a:xfrm>
          <a:prstGeom prst="rect">
            <a:avLst/>
          </a:prstGeom>
        </p:spPr>
      </p:pic>
    </p:spTree>
    <p:extLst>
      <p:ext uri="{BB962C8B-B14F-4D97-AF65-F5344CB8AC3E}">
        <p14:creationId xmlns:p14="http://schemas.microsoft.com/office/powerpoint/2010/main" val="76905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Model Description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93BB436-398B-B183-DB43-D9773BA77E6F}"/>
              </a:ext>
            </a:extLst>
          </p:cNvPr>
          <p:cNvSpPr txBox="1"/>
          <p:nvPr/>
        </p:nvSpPr>
        <p:spPr>
          <a:xfrm>
            <a:off x="1922447" y="5425674"/>
            <a:ext cx="74251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KNN</a:t>
            </a:r>
          </a:p>
        </p:txBody>
      </p:sp>
      <p:sp>
        <p:nvSpPr>
          <p:cNvPr id="3" name="TextBox 2">
            <a:extLst>
              <a:ext uri="{FF2B5EF4-FFF2-40B4-BE49-F238E27FC236}">
                <a16:creationId xmlns:a16="http://schemas.microsoft.com/office/drawing/2014/main" id="{8B5B939E-2B9C-E327-AFE7-2238B9882105}"/>
              </a:ext>
            </a:extLst>
          </p:cNvPr>
          <p:cNvSpPr txBox="1"/>
          <p:nvPr/>
        </p:nvSpPr>
        <p:spPr>
          <a:xfrm>
            <a:off x="8339328" y="5302367"/>
            <a:ext cx="175721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Random Forest</a:t>
            </a:r>
          </a:p>
        </p:txBody>
      </p:sp>
      <p:pic>
        <p:nvPicPr>
          <p:cNvPr id="6" name="Picture 5" descr="A diagram of a process flow&#10;&#10;Description automatically generated">
            <a:extLst>
              <a:ext uri="{FF2B5EF4-FFF2-40B4-BE49-F238E27FC236}">
                <a16:creationId xmlns:a16="http://schemas.microsoft.com/office/drawing/2014/main" id="{90630B47-2FC4-448B-898D-124FABEE7C9F}"/>
              </a:ext>
            </a:extLst>
          </p:cNvPr>
          <p:cNvPicPr>
            <a:picLocks noChangeAspect="1"/>
          </p:cNvPicPr>
          <p:nvPr/>
        </p:nvPicPr>
        <p:blipFill>
          <a:blip r:embed="rId4"/>
          <a:stretch>
            <a:fillRect/>
          </a:stretch>
        </p:blipFill>
        <p:spPr>
          <a:xfrm>
            <a:off x="6096000" y="1755491"/>
            <a:ext cx="5425631" cy="3347017"/>
          </a:xfrm>
          <a:prstGeom prst="rect">
            <a:avLst/>
          </a:prstGeom>
        </p:spPr>
      </p:pic>
      <p:sp>
        <p:nvSpPr>
          <p:cNvPr id="10" name="TextBox 9">
            <a:extLst>
              <a:ext uri="{FF2B5EF4-FFF2-40B4-BE49-F238E27FC236}">
                <a16:creationId xmlns:a16="http://schemas.microsoft.com/office/drawing/2014/main" id="{FA5A1636-C4F2-B33F-37FC-DF22DE8F8591}"/>
              </a:ext>
            </a:extLst>
          </p:cNvPr>
          <p:cNvSpPr txBox="1"/>
          <p:nvPr/>
        </p:nvSpPr>
        <p:spPr>
          <a:xfrm>
            <a:off x="365760" y="1232271"/>
            <a:ext cx="328006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Classification models</a:t>
            </a:r>
          </a:p>
        </p:txBody>
      </p:sp>
      <p:pic>
        <p:nvPicPr>
          <p:cNvPr id="1028" name="Picture 4" descr="Entropy | Free Full-Text | Compressed kNN: K-Nearest Neighbors with Data  Compression">
            <a:extLst>
              <a:ext uri="{FF2B5EF4-FFF2-40B4-BE49-F238E27FC236}">
                <a16:creationId xmlns:a16="http://schemas.microsoft.com/office/drawing/2014/main" id="{E57F0858-5A3F-A6D2-E736-83AE4BDAA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912" y="2239081"/>
            <a:ext cx="5340096" cy="270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54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pic>
        <p:nvPicPr>
          <p:cNvPr id="6" name="Picture 5" descr="A graph of a number of blue and green bars&#10;&#10;Description automatically generated">
            <a:extLst>
              <a:ext uri="{FF2B5EF4-FFF2-40B4-BE49-F238E27FC236}">
                <a16:creationId xmlns:a16="http://schemas.microsoft.com/office/drawing/2014/main" id="{5DECD7FD-C148-1823-24E7-B7EA18D733FB}"/>
              </a:ext>
            </a:extLst>
          </p:cNvPr>
          <p:cNvPicPr>
            <a:picLocks noChangeAspect="1"/>
          </p:cNvPicPr>
          <p:nvPr/>
        </p:nvPicPr>
        <p:blipFill>
          <a:blip r:embed="rId4"/>
          <a:stretch>
            <a:fillRect/>
          </a:stretch>
        </p:blipFill>
        <p:spPr>
          <a:xfrm>
            <a:off x="1106042" y="1301751"/>
            <a:ext cx="9830181" cy="4641850"/>
          </a:xfrm>
          <a:prstGeom prst="rect">
            <a:avLst/>
          </a:prstGeom>
        </p:spPr>
      </p:pic>
    </p:spTree>
    <p:extLst>
      <p:ext uri="{BB962C8B-B14F-4D97-AF65-F5344CB8AC3E}">
        <p14:creationId xmlns:p14="http://schemas.microsoft.com/office/powerpoint/2010/main" val="143951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426885" y="146016"/>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7CC6EF3-D385-BB25-64A8-1F0A28D2D242}"/>
              </a:ext>
            </a:extLst>
          </p:cNvPr>
          <p:cNvSpPr txBox="1"/>
          <p:nvPr/>
        </p:nvSpPr>
        <p:spPr>
          <a:xfrm>
            <a:off x="473841" y="900785"/>
            <a:ext cx="1226618"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AlexNet</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C69BA-D7B0-729E-D59C-DC99CC137890}"/>
              </a:ext>
            </a:extLst>
          </p:cNvPr>
          <p:cNvSpPr txBox="1"/>
          <p:nvPr/>
        </p:nvSpPr>
        <p:spPr>
          <a:xfrm>
            <a:off x="553824" y="1545336"/>
            <a:ext cx="5709816"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updated training graph shows an unusual trend, with the accuracy metric starting well above the normal range before sharply declining and then normalizing to expected levels below 1.0 as the epochs progress. The loss also starts at an atypically high level but rapidly decreases, indicating that the model is learning and improving its performance over time. Nonetheless, neither the accuracy nor the loss has stabilized by the 40th epoch, hinting that the model has not yet reached its full learning potential. This peculiar behavior in the early epochs suggests a possible need to investigate the accuracy calculation, data preprocessing, and potentially extending the number of epochs to achieve model convergence, while also ensuring that model validation is conducted to prevent overfitting.</a:t>
            </a:r>
          </a:p>
        </p:txBody>
      </p:sp>
      <p:pic>
        <p:nvPicPr>
          <p:cNvPr id="3074" name="Picture 2">
            <a:extLst>
              <a:ext uri="{FF2B5EF4-FFF2-40B4-BE49-F238E27FC236}">
                <a16:creationId xmlns:a16="http://schemas.microsoft.com/office/drawing/2014/main" id="{D37C5991-8EC7-EEA0-6589-66D9498D2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0935" y="1611870"/>
            <a:ext cx="5028819"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5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426885" y="146016"/>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7CC6EF3-D385-BB25-64A8-1F0A28D2D242}"/>
              </a:ext>
            </a:extLst>
          </p:cNvPr>
          <p:cNvSpPr txBox="1"/>
          <p:nvPr/>
        </p:nvSpPr>
        <p:spPr>
          <a:xfrm>
            <a:off x="473841" y="900785"/>
            <a:ext cx="1090363"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ResNet</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AC69BA-D7B0-729E-D59C-DC99CC137890}"/>
              </a:ext>
            </a:extLst>
          </p:cNvPr>
          <p:cNvSpPr txBox="1"/>
          <p:nvPr/>
        </p:nvSpPr>
        <p:spPr>
          <a:xfrm>
            <a:off x="553824" y="1545336"/>
            <a:ext cx="5709816"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training progress graph indicates that as the number of epochs increases, the model's accuracy initially decreases below the usual starting point of 1, an unexpected behavior, before it begins to ascend, suggesting an improvement in predictive performance. Concurrently, the loss diminishes markedly from a high starting point, aligning with typical expectations of model training dynamics. However, both the accuracy and loss trends have not plateaued by the 40th epoch, implying that the model may not have fully converged and could potentially benefit from additional training. It is critical to validate the accuracy metric calculation, ensure proper data preprocessing, and possibly extend training while incorporating validation to guard against overfitting, thus refining the neural network's efficacy in detecting umpire signals.</a:t>
            </a:r>
          </a:p>
        </p:txBody>
      </p:sp>
      <p:pic>
        <p:nvPicPr>
          <p:cNvPr id="6" name="Picture 5" descr="A graph showing the number of people in the same direction&#10;&#10;Description automatically generated with medium confidence">
            <a:extLst>
              <a:ext uri="{FF2B5EF4-FFF2-40B4-BE49-F238E27FC236}">
                <a16:creationId xmlns:a16="http://schemas.microsoft.com/office/drawing/2014/main" id="{75822744-203F-0067-2C9C-E13CB837DACF}"/>
              </a:ext>
            </a:extLst>
          </p:cNvPr>
          <p:cNvPicPr>
            <a:picLocks noChangeAspect="1"/>
          </p:cNvPicPr>
          <p:nvPr/>
        </p:nvPicPr>
        <p:blipFill>
          <a:blip r:embed="rId4"/>
          <a:stretch>
            <a:fillRect/>
          </a:stretch>
        </p:blipFill>
        <p:spPr>
          <a:xfrm>
            <a:off x="6629400" y="1342346"/>
            <a:ext cx="5335869" cy="4267200"/>
          </a:xfrm>
          <a:prstGeom prst="rect">
            <a:avLst/>
          </a:prstGeom>
        </p:spPr>
      </p:pic>
    </p:spTree>
    <p:extLst>
      <p:ext uri="{BB962C8B-B14F-4D97-AF65-F5344CB8AC3E}">
        <p14:creationId xmlns:p14="http://schemas.microsoft.com/office/powerpoint/2010/main" val="41108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09181" y="1253595"/>
            <a:ext cx="10677965" cy="2087181"/>
          </a:xfrm>
        </p:spPr>
        <p:txBody>
          <a:bodyPr>
            <a:normAutofit/>
          </a:bodyPr>
          <a:lstStyle/>
          <a:p>
            <a:pPr marL="0" indent="0" algn="just">
              <a:buNone/>
            </a:pPr>
            <a:r>
              <a:rPr lang="en-US" sz="1700" dirty="0">
                <a:solidFill>
                  <a:srgbClr val="333333"/>
                </a:solidFill>
                <a:latin typeface="Times New Roman" panose="02020603050405020304" pitchFamily="18" charset="0"/>
                <a:cs typeface="Times New Roman" panose="02020603050405020304" pitchFamily="18" charset="0"/>
              </a:rPr>
              <a:t>Our</a:t>
            </a:r>
            <a:r>
              <a:rPr lang="en-US" sz="1700" b="0" i="0" dirty="0">
                <a:solidFill>
                  <a:srgbClr val="333333"/>
                </a:solidFill>
                <a:effectLst/>
                <a:latin typeface="Times New Roman" panose="02020603050405020304" pitchFamily="18" charset="0"/>
                <a:cs typeface="Times New Roman" panose="02020603050405020304" pitchFamily="18" charset="0"/>
              </a:rPr>
              <a:t> research talks mainly about the extensive use of convolutional neural networks(CNN) for better use of umpire gesture detection to reduce manual work, with models like </a:t>
            </a:r>
            <a:r>
              <a:rPr lang="en-US" sz="1700" b="0" i="0" dirty="0" err="1">
                <a:solidFill>
                  <a:srgbClr val="333333"/>
                </a:solidFill>
                <a:effectLst/>
                <a:latin typeface="Times New Roman" panose="02020603050405020304" pitchFamily="18" charset="0"/>
                <a:cs typeface="Times New Roman" panose="02020603050405020304" pitchFamily="18" charset="0"/>
              </a:rPr>
              <a:t>ResNet</a:t>
            </a:r>
            <a:r>
              <a:rPr lang="en-US" sz="1700" b="0" i="0" dirty="0">
                <a:solidFill>
                  <a:srgbClr val="333333"/>
                </a:solidFill>
                <a:effectLst/>
                <a:latin typeface="Times New Roman" panose="02020603050405020304" pitchFamily="18" charset="0"/>
                <a:cs typeface="Times New Roman" panose="02020603050405020304" pitchFamily="18" charset="0"/>
              </a:rPr>
              <a:t> and </a:t>
            </a:r>
            <a:r>
              <a:rPr lang="en-US" sz="1700" b="0" i="0" dirty="0" err="1">
                <a:solidFill>
                  <a:srgbClr val="333333"/>
                </a:solidFill>
                <a:effectLst/>
                <a:latin typeface="Times New Roman" panose="02020603050405020304" pitchFamily="18" charset="0"/>
                <a:cs typeface="Times New Roman" panose="02020603050405020304" pitchFamily="18" charset="0"/>
              </a:rPr>
              <a:t>AlexNet</a:t>
            </a:r>
            <a:r>
              <a:rPr lang="en-US" sz="1700" b="0" i="0" dirty="0">
                <a:solidFill>
                  <a:srgbClr val="333333"/>
                </a:solidFill>
                <a:effectLst/>
                <a:latin typeface="Times New Roman" panose="02020603050405020304" pitchFamily="18" charset="0"/>
                <a:cs typeface="Times New Roman" panose="02020603050405020304" pitchFamily="18" charset="0"/>
              </a:rPr>
              <a:t> models to show better results compared to general classification models. The CNN models performed better than classification models at processing complicated visual data, responding to differences in gesture expression and multiple variables as accuracy scores of CNN models are better compared to that of classification models. This ability provides better scope This difference underscores the ability of deep learning approaches to transform analyzing sports parameters in real-time contexts where fast and accurate decision-making is critical.</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353733" y="277596"/>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B18B454-D9C6-FD15-7BE8-58A47BD83369}"/>
              </a:ext>
            </a:extLst>
          </p:cNvPr>
          <p:cNvSpPr txBox="1">
            <a:spLocks/>
          </p:cNvSpPr>
          <p:nvPr/>
        </p:nvSpPr>
        <p:spPr>
          <a:xfrm>
            <a:off x="353733" y="3364993"/>
            <a:ext cx="10677965" cy="754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79418"/>
                </a:solidFill>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C4AB5E3-5D7E-9405-D2A1-B4902A2D03E7}"/>
              </a:ext>
            </a:extLst>
          </p:cNvPr>
          <p:cNvSpPr txBox="1">
            <a:spLocks/>
          </p:cNvSpPr>
          <p:nvPr/>
        </p:nvSpPr>
        <p:spPr>
          <a:xfrm>
            <a:off x="379811" y="4269169"/>
            <a:ext cx="10677965" cy="854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a:solidFill>
                  <a:srgbClr val="333333"/>
                </a:solidFill>
                <a:latin typeface="Times New Roman" panose="02020603050405020304" pitchFamily="18" charset="0"/>
                <a:cs typeface="Times New Roman" panose="02020603050405020304" pitchFamily="18" charset="0"/>
              </a:rPr>
              <a:t>By using different models we can have extensive scope of better accuracy while we are limited to only few models like RNN, decision Tree and naive bayes can’t be used</a:t>
            </a:r>
            <a:endParaRPr lang="en-US" sz="17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6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63775"/>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033194" y="2510300"/>
            <a:ext cx="7949901" cy="2783925"/>
          </a:xfrm>
        </p:spPr>
        <p:txBody>
          <a:bodyPr>
            <a:normAutofit/>
          </a:bodyPr>
          <a:lstStyle/>
          <a:p>
            <a:pPr marL="0" indent="0" algn="ctr">
              <a:lnSpc>
                <a:spcPct val="100000"/>
              </a:lnSpc>
              <a:spcBef>
                <a:spcPts val="1600"/>
              </a:spcBef>
              <a:buNone/>
            </a:pPr>
            <a:r>
              <a:rPr lang="en-US" b="1" dirty="0">
                <a:solidFill>
                  <a:schemeClr val="bg1"/>
                </a:solidFill>
              </a:rPr>
              <a:t>Umpire Gesture Image Recognition</a:t>
            </a:r>
            <a:endParaRPr lang="en-US" sz="1500" dirty="0">
              <a:solidFill>
                <a:schemeClr val="bg1"/>
              </a:solidFill>
            </a:endParaRPr>
          </a:p>
          <a:p>
            <a:pPr marL="0" indent="0" algn="ctr">
              <a:lnSpc>
                <a:spcPct val="110000"/>
              </a:lnSpc>
              <a:buNone/>
            </a:pPr>
            <a:r>
              <a:rPr lang="en-US" sz="1500" dirty="0">
                <a:solidFill>
                  <a:schemeClr val="bg1"/>
                </a:solidFill>
              </a:rPr>
              <a:t>Now a days, sports has become a most famous and being watched world wide. In precise certain, cricket game is most loved by every one. In this game, it is very essential to decide the outcome of each action performed by players in accurate way. As the decision of certain events of such factors effects the entire game, which reflects the outcome of the match summary. In this game, for each action, it has some of signs being displayed by umpires, they are called umpire gestures, they are total of 9 classes six, wide, four, no ball, not out, byes, leg byes, no action, out. Based on image of umpire gesture, we need to predict the class for certain action. </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D7BF5F9E-EE6E-8878-2256-60FEF97EA6BC}"/>
              </a:ext>
            </a:extLst>
          </p:cNvPr>
          <p:cNvGraphicFramePr>
            <a:graphicFrameLocks noGrp="1"/>
          </p:cNvGraphicFramePr>
          <p:nvPr>
            <p:ph idx="1"/>
          </p:nvPr>
        </p:nvGraphicFramePr>
        <p:xfrm>
          <a:off x="573189" y="1227952"/>
          <a:ext cx="10677965" cy="440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29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3"/>
            <a:ext cx="10677965" cy="2886848"/>
          </a:xfrm>
        </p:spPr>
        <p:txBody>
          <a:bodyPr>
            <a:normAutofit/>
          </a:bodyPr>
          <a:lstStyle/>
          <a:p>
            <a:pPr algn="l">
              <a:buFont typeface="+mj-lt"/>
              <a:buAutoNum type="arabicPeriod"/>
            </a:pPr>
            <a:r>
              <a:rPr lang="en-US" sz="1600" dirty="0" err="1">
                <a:latin typeface="Times New Roman" panose="02020603050405020304" pitchFamily="18" charset="0"/>
                <a:cs typeface="Times New Roman" panose="02020603050405020304" pitchFamily="18" charset="0"/>
              </a:rPr>
              <a:t>Dhanusha</a:t>
            </a:r>
            <a:r>
              <a:rPr lang="en-US" sz="1600" dirty="0">
                <a:latin typeface="Times New Roman" panose="02020603050405020304" pitchFamily="18" charset="0"/>
                <a:cs typeface="Times New Roman" panose="02020603050405020304" pitchFamily="18" charset="0"/>
              </a:rPr>
              <a:t> T John, Kavya S Kumar, </a:t>
            </a:r>
            <a:r>
              <a:rPr lang="en-US" sz="1600" dirty="0" err="1">
                <a:latin typeface="Times New Roman" panose="02020603050405020304" pitchFamily="18" charset="0"/>
                <a:cs typeface="Times New Roman" panose="02020603050405020304" pitchFamily="18" charset="0"/>
              </a:rPr>
              <a:t>Vaishak</a:t>
            </a:r>
            <a:r>
              <a:rPr lang="en-US" sz="1600" dirty="0">
                <a:latin typeface="Times New Roman" panose="02020603050405020304" pitchFamily="18" charset="0"/>
                <a:cs typeface="Times New Roman" panose="02020603050405020304" pitchFamily="18" charset="0"/>
              </a:rPr>
              <a:t> T Nair, P </a:t>
            </a:r>
            <a:r>
              <a:rPr lang="en-US" sz="1600" dirty="0" err="1">
                <a:latin typeface="Times New Roman" panose="02020603050405020304" pitchFamily="18" charset="0"/>
                <a:cs typeface="Times New Roman" panose="02020603050405020304" pitchFamily="18" charset="0"/>
              </a:rPr>
              <a:t>Visakh</a:t>
            </a:r>
            <a:r>
              <a:rPr lang="en-US" sz="1600" dirty="0">
                <a:latin typeface="Times New Roman" panose="02020603050405020304" pitchFamily="18" charset="0"/>
                <a:cs typeface="Times New Roman" panose="02020603050405020304" pitchFamily="18" charset="0"/>
              </a:rPr>
              <a:t>, and BR Poorna. Cricket scoreboard automation using umpire gestures. Inter national Journal of Research in Engineering, Science and Management, 2(7), 2019. </a:t>
            </a:r>
          </a:p>
          <a:p>
            <a:pPr algn="l">
              <a:buFont typeface="+mj-lt"/>
              <a:buAutoNum type="arabicPeriod"/>
            </a:pPr>
            <a:r>
              <a:rPr lang="en-US" sz="1600" dirty="0">
                <a:latin typeface="Times New Roman" panose="02020603050405020304" pitchFamily="18" charset="0"/>
                <a:cs typeface="Times New Roman" panose="02020603050405020304" pitchFamily="18" charset="0"/>
              </a:rPr>
              <a:t>Vaishnavi K Nair, Raakhi Rachel Jose, Parvathy B Anil, </a:t>
            </a:r>
            <a:r>
              <a:rPr lang="en-US" sz="1600" dirty="0" err="1">
                <a:latin typeface="Times New Roman" panose="02020603050405020304" pitchFamily="18" charset="0"/>
                <a:cs typeface="Times New Roman" panose="02020603050405020304" pitchFamily="18" charset="0"/>
              </a:rPr>
              <a:t>Minnu</a:t>
            </a:r>
            <a:r>
              <a:rPr lang="en-US" sz="1600" dirty="0">
                <a:latin typeface="Times New Roman" panose="02020603050405020304" pitchFamily="18" charset="0"/>
                <a:cs typeface="Times New Roman" panose="02020603050405020304" pitchFamily="18" charset="0"/>
              </a:rPr>
              <a:t> Tom, and </a:t>
            </a:r>
            <a:r>
              <a:rPr lang="en-US" sz="1600" dirty="0" err="1">
                <a:latin typeface="Times New Roman" panose="02020603050405020304" pitchFamily="18" charset="0"/>
                <a:cs typeface="Times New Roman" panose="02020603050405020304" pitchFamily="18" charset="0"/>
              </a:rPr>
              <a:t>Lekshmy</a:t>
            </a:r>
            <a:r>
              <a:rPr lang="en-US" sz="1600" dirty="0">
                <a:latin typeface="Times New Roman" panose="02020603050405020304" pitchFamily="18" charset="0"/>
                <a:cs typeface="Times New Roman" panose="02020603050405020304" pitchFamily="18" charset="0"/>
              </a:rPr>
              <a:t> PL. Automation of cricket scoreboard by recognizing umpire gestures. International Journal of Innovative Science and Modern Engineering, 6:1–7, 2020. </a:t>
            </a:r>
          </a:p>
          <a:p>
            <a:pPr algn="l">
              <a:buFont typeface="+mj-lt"/>
              <a:buAutoNum type="arabicPeriod"/>
            </a:pPr>
            <a:r>
              <a:rPr lang="en-US" sz="1600" dirty="0">
                <a:latin typeface="Times New Roman" panose="02020603050405020304" pitchFamily="18" charset="0"/>
                <a:cs typeface="Times New Roman" panose="02020603050405020304" pitchFamily="18" charset="0"/>
              </a:rPr>
              <a:t>Suvarna </a:t>
            </a:r>
            <a:r>
              <a:rPr lang="en-US" sz="1600" dirty="0" err="1">
                <a:latin typeface="Times New Roman" panose="02020603050405020304" pitchFamily="18" charset="0"/>
                <a:cs typeface="Times New Roman" panose="02020603050405020304" pitchFamily="18" charset="0"/>
              </a:rPr>
              <a:t>Nandyal</a:t>
            </a:r>
            <a:r>
              <a:rPr lang="en-US" sz="1600" dirty="0">
                <a:latin typeface="Times New Roman" panose="02020603050405020304" pitchFamily="18" charset="0"/>
                <a:cs typeface="Times New Roman" panose="02020603050405020304" pitchFamily="18" charset="0"/>
              </a:rPr>
              <a:t> and Suvarna </a:t>
            </a:r>
            <a:r>
              <a:rPr lang="en-US" sz="1600" dirty="0" err="1">
                <a:latin typeface="Times New Roman" panose="02020603050405020304" pitchFamily="18" charset="0"/>
                <a:cs typeface="Times New Roman" panose="02020603050405020304" pitchFamily="18" charset="0"/>
              </a:rPr>
              <a:t>Laxmikant</a:t>
            </a:r>
            <a:r>
              <a:rPr lang="en-US" sz="1600" dirty="0">
                <a:latin typeface="Times New Roman" panose="02020603050405020304" pitchFamily="18" charset="0"/>
                <a:cs typeface="Times New Roman" panose="02020603050405020304" pitchFamily="18" charset="0"/>
              </a:rPr>
              <a:t> Kattimani. Umpire gesture detection and recognition using hog and non-linear support vector machine (</a:t>
            </a:r>
            <a:r>
              <a:rPr lang="en-US" sz="1600" dirty="0" err="1">
                <a:latin typeface="Times New Roman" panose="02020603050405020304" pitchFamily="18" charset="0"/>
                <a:cs typeface="Times New Roman" panose="02020603050405020304" pitchFamily="18" charset="0"/>
              </a:rPr>
              <a:t>nl-svm</a:t>
            </a:r>
            <a:r>
              <a:rPr lang="en-US" sz="1600" dirty="0">
                <a:latin typeface="Times New Roman" panose="02020603050405020304" pitchFamily="18" charset="0"/>
                <a:cs typeface="Times New Roman" panose="02020603050405020304" pitchFamily="18" charset="0"/>
              </a:rPr>
              <a:t>) classification of deep features in cricket videos. In Journal of Physics: Conference Series, volume 2070, page 012148. IOP Publishing, 2021.</a:t>
            </a:r>
          </a:p>
          <a:p>
            <a:pPr algn="l">
              <a:buFont typeface="+mj-lt"/>
              <a:buAutoNum type="arabicPeriod"/>
            </a:pPr>
            <a:r>
              <a:rPr lang="en-US" sz="1600" dirty="0">
                <a:latin typeface="Times New Roman" panose="02020603050405020304" pitchFamily="18" charset="0"/>
                <a:cs typeface="Times New Roman" panose="02020603050405020304" pitchFamily="18" charset="0"/>
              </a:rPr>
              <a:t>Medha </a:t>
            </a:r>
            <a:r>
              <a:rPr lang="en-US" sz="1600" dirty="0" err="1">
                <a:latin typeface="Times New Roman" panose="02020603050405020304" pitchFamily="18" charset="0"/>
                <a:cs typeface="Times New Roman" panose="02020603050405020304" pitchFamily="18" charset="0"/>
              </a:rPr>
              <a:t>Wyawahare</a:t>
            </a:r>
            <a:r>
              <a:rPr lang="en-US" sz="1600" dirty="0">
                <a:latin typeface="Times New Roman" panose="02020603050405020304" pitchFamily="18" charset="0"/>
                <a:cs typeface="Times New Roman" panose="02020603050405020304" pitchFamily="18" charset="0"/>
              </a:rPr>
              <a:t>, Amol </a:t>
            </a:r>
            <a:r>
              <a:rPr lang="en-US" sz="1600" dirty="0" err="1">
                <a:latin typeface="Times New Roman" panose="02020603050405020304" pitchFamily="18" charset="0"/>
                <a:cs typeface="Times New Roman" panose="02020603050405020304" pitchFamily="18" charset="0"/>
              </a:rPr>
              <a:t>Dhanawade</a:t>
            </a:r>
            <a:r>
              <a:rPr lang="en-US" sz="1600" dirty="0">
                <a:latin typeface="Times New Roman" panose="02020603050405020304" pitchFamily="18" charset="0"/>
                <a:cs typeface="Times New Roman" panose="02020603050405020304" pitchFamily="18" charset="0"/>
              </a:rPr>
              <a:t>, Shreyas </a:t>
            </a:r>
            <a:r>
              <a:rPr lang="en-US" sz="1600" dirty="0" err="1">
                <a:latin typeface="Times New Roman" panose="02020603050405020304" pitchFamily="18" charset="0"/>
                <a:cs typeface="Times New Roman" panose="02020603050405020304" pitchFamily="18" charset="0"/>
              </a:rPr>
              <a:t>Dharyekar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Asavari</a:t>
            </a:r>
            <a:r>
              <a:rPr lang="en-US" sz="1600" dirty="0">
                <a:latin typeface="Times New Roman" panose="02020603050405020304" pitchFamily="18" charset="0"/>
                <a:cs typeface="Times New Roman" panose="02020603050405020304" pitchFamily="18" charset="0"/>
              </a:rPr>
              <a:t> Dhole, and </a:t>
            </a:r>
            <a:r>
              <a:rPr lang="en-US" sz="1600" dirty="0" err="1">
                <a:latin typeface="Times New Roman" panose="02020603050405020304" pitchFamily="18" charset="0"/>
                <a:cs typeface="Times New Roman" panose="02020603050405020304" pitchFamily="18" charset="0"/>
              </a:rPr>
              <a:t>Mugdha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Dhopade</a:t>
            </a:r>
            <a:r>
              <a:rPr lang="en-US" sz="1600" dirty="0">
                <a:latin typeface="Times New Roman" panose="02020603050405020304" pitchFamily="18" charset="0"/>
                <a:cs typeface="Times New Roman" panose="02020603050405020304" pitchFamily="18" charset="0"/>
              </a:rPr>
              <a:t>. Automating scorecard and commentary based on umpire gesture recognition. In International Conference on Advancements in Smart Computing and Information Security, pages 158– 168. Springer, 2022</a:t>
            </a:r>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26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22</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10677965" cy="754769"/>
          </a:xfrm>
        </p:spPr>
        <p:txBody>
          <a:bodyPr>
            <a:normAutofit/>
          </a:bodyPr>
          <a:lstStyle/>
          <a:p>
            <a:r>
              <a:rPr lang="en-US" b="1" dirty="0">
                <a:solidFill>
                  <a:srgbClr val="079418"/>
                </a:solidFill>
              </a:rPr>
              <a:t>Thank You</a:t>
            </a:r>
            <a:endParaRPr lang="en-US" dirty="0"/>
          </a:p>
        </p:txBody>
      </p:sp>
    </p:spTree>
    <p:extLst>
      <p:ext uri="{BB962C8B-B14F-4D97-AF65-F5344CB8AC3E}">
        <p14:creationId xmlns:p14="http://schemas.microsoft.com/office/powerpoint/2010/main" val="26332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Title</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Motivation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Background</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Abstract(Problem statement)</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Literature Survey</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Objectives of the Study</a:t>
            </a:r>
          </a:p>
          <a:p>
            <a:pPr>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Set and Data Processing</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Research Design(Blueprint/Workflow)</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Analysis and Model Description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Visualization and Results</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References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C8077CB-56F2-575D-2C47-B7FBD48C6411}"/>
              </a:ext>
            </a:extLst>
          </p:cNvPr>
          <p:cNvSpPr>
            <a:spLocks noGrp="1"/>
          </p:cNvSpPr>
          <p:nvPr>
            <p:ph idx="1"/>
          </p:nvPr>
        </p:nvSpPr>
        <p:spPr>
          <a:xfrm>
            <a:off x="675835" y="1933547"/>
            <a:ext cx="10515600" cy="163197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 am mostly interested towards cricket sport and image recognition concepts. As going through learning one of the research papers on cricket related projects, I encountered interesting topic over the cricket sport, that is predicting over umpire gestures in cricket game. As per the research papers, most of research papers, where all of them were tried to predict the class labels of 6 gestures such as six, four, wide, no ball, no action, out. I got the idea of working on predicting the other 3 more class labels such as not out, byes, leg byes. By performing the model comparison between the CNN and Classification models.</a:t>
            </a:r>
          </a:p>
        </p:txBody>
      </p:sp>
    </p:spTree>
    <p:extLst>
      <p:ext uri="{BB962C8B-B14F-4D97-AF65-F5344CB8AC3E}">
        <p14:creationId xmlns:p14="http://schemas.microsoft.com/office/powerpoint/2010/main" val="220926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2178929"/>
            <a:ext cx="10677965" cy="1478672"/>
          </a:xfrm>
        </p:spPr>
        <p:txBody>
          <a:bodyPr>
            <a:normAutofit/>
          </a:bodyPr>
          <a:lstStyle/>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By  comparing  previous papers we have got  to known  that  most of the researchers has not made the comparison between  classification techniques and neural networks </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Moreover no one has the has consider the 9 signals in previous papers they have used only 6 signals.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472605" y="840613"/>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79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490893" y="1866316"/>
            <a:ext cx="10677965" cy="2786264"/>
          </a:xfrm>
        </p:spPr>
        <p:txBody>
          <a:bodyPr>
            <a:normAutofit/>
          </a:bodyPr>
          <a:lstStyle/>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The aim of the research is determine the  automated commentary for the cricket  using eight various signals  like six, four , out , not out , byes , leg byes ,wide, no ball and  no action.  To achieve this we have used  Convolutional neural networks (CNNs) and compared the results with several other classification models   like KNN , random forest. We have collected the data manually by  watching several videos  and collected 2000 images and  by using Gans  we have generated another 1700 images and total we have 3700 images. Convolutional neural networks (CNNs) is more capable of identifying  automated umpire gestures  and comparing the  outcomes with other classification  models . Our research trains our model using a dataset of 3700  photos in an attempt to surpass the accuracy observed in previous studies.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03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This study mainly focus on the  predicting the  automated commentary by using  several Markov model, </a:t>
            </a:r>
            <a:r>
              <a:rPr lang="en-US" sz="1700" b="0" i="0" dirty="0" err="1">
                <a:solidFill>
                  <a:srgbClr val="333333"/>
                </a:solidFill>
                <a:effectLst/>
                <a:latin typeface="Times New Roman" panose="02020603050405020304" pitchFamily="18" charset="0"/>
                <a:cs typeface="Times New Roman" panose="02020603050405020304" pitchFamily="18" charset="0"/>
              </a:rPr>
              <a:t>Kmeans</a:t>
            </a:r>
            <a:r>
              <a:rPr lang="en-US" sz="1700" b="0" i="0" dirty="0">
                <a:solidFill>
                  <a:srgbClr val="333333"/>
                </a:solidFill>
                <a:effectLst/>
                <a:latin typeface="Times New Roman" panose="02020603050405020304" pitchFamily="18" charset="0"/>
                <a:cs typeface="Times New Roman" panose="02020603050405020304" pitchFamily="18" charset="0"/>
              </a:rPr>
              <a:t> clustering, Random Forest, and KNN . And it is also covers the methods which used to calculate the distance  methods like Manhattan, Euclidean, and </a:t>
            </a:r>
            <a:r>
              <a:rPr lang="en-US" sz="1700" b="0" i="0" dirty="0" err="1">
                <a:solidFill>
                  <a:srgbClr val="333333"/>
                </a:solidFill>
                <a:effectLst/>
                <a:latin typeface="Times New Roman" panose="02020603050405020304" pitchFamily="18" charset="0"/>
                <a:cs typeface="Times New Roman" panose="02020603050405020304" pitchFamily="18" charset="0"/>
              </a:rPr>
              <a:t>Minkowski</a:t>
            </a:r>
            <a:r>
              <a:rPr lang="en-US" sz="1700" b="0" i="0" dirty="0">
                <a:solidFill>
                  <a:srgbClr val="333333"/>
                </a:solidFill>
                <a:effectLst/>
                <a:latin typeface="Times New Roman" panose="02020603050405020304" pitchFamily="18" charset="0"/>
                <a:cs typeface="Times New Roman" panose="02020603050405020304" pitchFamily="18" charset="0"/>
              </a:rPr>
              <a:t> distances. (Medha </a:t>
            </a:r>
            <a:r>
              <a:rPr lang="en-US" sz="1700" b="0" i="0" dirty="0" err="1">
                <a:solidFill>
                  <a:srgbClr val="333333"/>
                </a:solidFill>
                <a:effectLst/>
                <a:latin typeface="Times New Roman" panose="02020603050405020304" pitchFamily="18" charset="0"/>
                <a:cs typeface="Times New Roman" panose="02020603050405020304" pitchFamily="18" charset="0"/>
              </a:rPr>
              <a:t>Wyawahare</a:t>
            </a:r>
            <a:r>
              <a:rPr lang="en-US" sz="1700" b="0" i="0" dirty="0">
                <a:solidFill>
                  <a:srgbClr val="333333"/>
                </a:solidFill>
                <a:effectLst/>
                <a:latin typeface="Times New Roman" panose="02020603050405020304" pitchFamily="18" charset="0"/>
                <a:cs typeface="Times New Roman" panose="02020603050405020304" pitchFamily="18" charset="0"/>
              </a:rPr>
              <a:t> et al., 2023)</a:t>
            </a:r>
          </a:p>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The researches also developed an automated  labelling   </a:t>
            </a:r>
            <a:r>
              <a:rPr lang="en-US" sz="1700" b="0" i="0" dirty="0" err="1">
                <a:solidFill>
                  <a:srgbClr val="333333"/>
                </a:solidFill>
                <a:effectLst/>
                <a:latin typeface="Times New Roman" panose="02020603050405020304" pitchFamily="18" charset="0"/>
                <a:cs typeface="Times New Roman" panose="02020603050405020304" pitchFamily="18" charset="0"/>
              </a:rPr>
              <a:t>apporaches</a:t>
            </a:r>
            <a:r>
              <a:rPr lang="en-US" sz="1700" b="0" i="0" dirty="0">
                <a:solidFill>
                  <a:srgbClr val="333333"/>
                </a:solidFill>
                <a:effectLst/>
                <a:latin typeface="Times New Roman" panose="02020603050405020304" pitchFamily="18" charset="0"/>
                <a:cs typeface="Times New Roman" panose="02020603050405020304" pitchFamily="18" charset="0"/>
              </a:rPr>
              <a:t> for sports for umpire </a:t>
            </a:r>
            <a:r>
              <a:rPr lang="en-US" sz="1700" b="0" i="0" dirty="0" err="1">
                <a:solidFill>
                  <a:srgbClr val="333333"/>
                </a:solidFill>
                <a:effectLst/>
                <a:latin typeface="Times New Roman" panose="02020603050405020304" pitchFamily="18" charset="0"/>
                <a:cs typeface="Times New Roman" panose="02020603050405020304" pitchFamily="18" charset="0"/>
              </a:rPr>
              <a:t>guesture</a:t>
            </a:r>
            <a:r>
              <a:rPr lang="en-US" sz="1700" b="0" i="0" dirty="0">
                <a:solidFill>
                  <a:srgbClr val="333333"/>
                </a:solidFill>
                <a:effectLst/>
                <a:latin typeface="Times New Roman" panose="02020603050405020304" pitchFamily="18" charset="0"/>
                <a:cs typeface="Times New Roman" panose="02020603050405020304" pitchFamily="18" charset="0"/>
              </a:rPr>
              <a:t>  </a:t>
            </a:r>
            <a:r>
              <a:rPr lang="en-US" sz="1700" b="0" i="0" dirty="0" err="1">
                <a:solidFill>
                  <a:srgbClr val="333333"/>
                </a:solidFill>
                <a:effectLst/>
                <a:latin typeface="Times New Roman" panose="02020603050405020304" pitchFamily="18" charset="0"/>
                <a:cs typeface="Times New Roman" panose="02020603050405020304" pitchFamily="18" charset="0"/>
              </a:rPr>
              <a:t>recognization</a:t>
            </a:r>
            <a:r>
              <a:rPr lang="en-US" sz="1700" b="0" i="0" dirty="0">
                <a:solidFill>
                  <a:srgbClr val="333333"/>
                </a:solidFill>
                <a:effectLst/>
                <a:latin typeface="Times New Roman" panose="02020603050405020304" pitchFamily="18" charset="0"/>
                <a:cs typeface="Times New Roman" panose="02020603050405020304" pitchFamily="18" charset="0"/>
              </a:rPr>
              <a:t>  , by  using the hidden hierarchical </a:t>
            </a:r>
            <a:r>
              <a:rPr lang="en-US" sz="1700" b="0" i="0" dirty="0" err="1">
                <a:solidFill>
                  <a:srgbClr val="333333"/>
                </a:solidFill>
                <a:effectLst/>
                <a:latin typeface="Times New Roman" panose="02020603050405020304" pitchFamily="18" charset="0"/>
                <a:cs typeface="Times New Roman" panose="02020603050405020304" pitchFamily="18" charset="0"/>
              </a:rPr>
              <a:t>makrov</a:t>
            </a:r>
            <a:r>
              <a:rPr lang="en-US" sz="1700" b="0" i="0" dirty="0">
                <a:solidFill>
                  <a:srgbClr val="333333"/>
                </a:solidFill>
                <a:effectLst/>
                <a:latin typeface="Times New Roman" panose="02020603050405020304" pitchFamily="18" charset="0"/>
                <a:cs typeface="Times New Roman" panose="02020603050405020304" pitchFamily="18" charset="0"/>
              </a:rPr>
              <a:t> model , but they have faced the several challenges in achieving the </a:t>
            </a:r>
            <a:r>
              <a:rPr lang="en-US" sz="1700" b="0" i="0" dirty="0" err="1">
                <a:solidFill>
                  <a:srgbClr val="333333"/>
                </a:solidFill>
                <a:effectLst/>
                <a:latin typeface="Times New Roman" panose="02020603050405020304" pitchFamily="18" charset="0"/>
                <a:cs typeface="Times New Roman" panose="02020603050405020304" pitchFamily="18" charset="0"/>
              </a:rPr>
              <a:t>satisfactiory</a:t>
            </a:r>
            <a:r>
              <a:rPr lang="en-US" sz="1700" b="0" i="0" dirty="0">
                <a:solidFill>
                  <a:srgbClr val="333333"/>
                </a:solidFill>
                <a:effectLst/>
                <a:latin typeface="Times New Roman" panose="02020603050405020304" pitchFamily="18" charset="0"/>
                <a:cs typeface="Times New Roman" panose="02020603050405020304" pitchFamily="18" charset="0"/>
              </a:rPr>
              <a:t> model ratio .( Suvarna </a:t>
            </a:r>
            <a:r>
              <a:rPr lang="en-US" sz="1700" b="0" i="0" dirty="0" err="1">
                <a:solidFill>
                  <a:srgbClr val="333333"/>
                </a:solidFill>
                <a:effectLst/>
                <a:latin typeface="Times New Roman" panose="02020603050405020304" pitchFamily="18" charset="0"/>
                <a:cs typeface="Times New Roman" panose="02020603050405020304" pitchFamily="18" charset="0"/>
              </a:rPr>
              <a:t>Nandyal</a:t>
            </a:r>
            <a:r>
              <a:rPr lang="en-US" sz="1700" b="0" i="0" dirty="0">
                <a:solidFill>
                  <a:srgbClr val="333333"/>
                </a:solidFill>
                <a:effectLst/>
                <a:latin typeface="Times New Roman" panose="02020603050405020304" pitchFamily="18" charset="0"/>
                <a:cs typeface="Times New Roman" panose="02020603050405020304" pitchFamily="18" charset="0"/>
              </a:rPr>
              <a:t> et al  ,2021) </a:t>
            </a:r>
          </a:p>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This research  work presents a real-time 3D gesture identification system that combines neural network and Naive Bayes classifiers with depth image processing.(  Suvarna </a:t>
            </a:r>
            <a:r>
              <a:rPr lang="en-US" sz="1700" b="0" i="0" dirty="0" err="1">
                <a:solidFill>
                  <a:srgbClr val="333333"/>
                </a:solidFill>
                <a:effectLst/>
                <a:latin typeface="Times New Roman" panose="02020603050405020304" pitchFamily="18" charset="0"/>
                <a:cs typeface="Times New Roman" panose="02020603050405020304" pitchFamily="18" charset="0"/>
              </a:rPr>
              <a:t>Nandyal</a:t>
            </a:r>
            <a:r>
              <a:rPr lang="en-US" sz="1700" b="0" i="0" dirty="0">
                <a:solidFill>
                  <a:srgbClr val="333333"/>
                </a:solidFill>
                <a:effectLst/>
                <a:latin typeface="Times New Roman" panose="02020603050405020304" pitchFamily="18" charset="0"/>
                <a:cs typeface="Times New Roman" panose="02020603050405020304" pitchFamily="18" charset="0"/>
              </a:rPr>
              <a:t> et al  ,2021)</a:t>
            </a:r>
          </a:p>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They classified motions using logistic regression based on pixel intensity levels and used the </a:t>
            </a:r>
            <a:r>
              <a:rPr lang="en-US" sz="1700" b="0" i="0" dirty="0" err="1">
                <a:solidFill>
                  <a:srgbClr val="333333"/>
                </a:solidFill>
                <a:effectLst/>
                <a:latin typeface="Times New Roman" panose="02020603050405020304" pitchFamily="18" charset="0"/>
                <a:cs typeface="Times New Roman" panose="02020603050405020304" pitchFamily="18" charset="0"/>
              </a:rPr>
              <a:t>Haar</a:t>
            </a:r>
            <a:r>
              <a:rPr lang="en-US" sz="1700" b="0" i="0" dirty="0">
                <a:solidFill>
                  <a:srgbClr val="333333"/>
                </a:solidFill>
                <a:effectLst/>
                <a:latin typeface="Times New Roman" panose="02020603050405020304" pitchFamily="18" charset="0"/>
                <a:cs typeface="Times New Roman" panose="02020603050405020304" pitchFamily="18" charset="0"/>
              </a:rPr>
              <a:t> cascade Algorithm to recognize human wrists from video streams.( Vaishnavi </a:t>
            </a:r>
            <a:r>
              <a:rPr lang="en-US" sz="1700" b="0" i="0" dirty="0" err="1">
                <a:solidFill>
                  <a:srgbClr val="333333"/>
                </a:solidFill>
                <a:effectLst/>
                <a:latin typeface="Times New Roman" panose="02020603050405020304" pitchFamily="18" charset="0"/>
                <a:cs typeface="Times New Roman" panose="02020603050405020304" pitchFamily="18" charset="0"/>
              </a:rPr>
              <a:t>K.Nair</a:t>
            </a:r>
            <a:r>
              <a:rPr lang="en-US" sz="1700" b="0" i="0" dirty="0">
                <a:solidFill>
                  <a:srgbClr val="333333"/>
                </a:solidFill>
                <a:effectLst/>
                <a:latin typeface="Times New Roman" panose="02020603050405020304" pitchFamily="18" charset="0"/>
                <a:cs typeface="Times New Roman" panose="02020603050405020304" pitchFamily="18" charset="0"/>
              </a:rPr>
              <a:t> et.al ,2020)</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07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F9C6B5B8-E0A2-D84C-6634-E0E3B740CA97}"/>
              </a:ext>
            </a:extLst>
          </p:cNvPr>
          <p:cNvGraphicFramePr>
            <a:graphicFrameLocks noGrp="1"/>
          </p:cNvGraphicFramePr>
          <p:nvPr>
            <p:ph idx="1"/>
            <p:extLst>
              <p:ext uri="{D42A27DB-BD31-4B8C-83A1-F6EECF244321}">
                <p14:modId xmlns:p14="http://schemas.microsoft.com/office/powerpoint/2010/main" val="1832784029"/>
              </p:ext>
            </p:extLst>
          </p:nvPr>
        </p:nvGraphicFramePr>
        <p:xfrm>
          <a:off x="573189" y="1227952"/>
          <a:ext cx="10677965" cy="3906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Objectives of study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76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ADAD3FFF-BAA4-2CB8-6368-BA5913D5ED74}"/>
              </a:ext>
            </a:extLst>
          </p:cNvPr>
          <p:cNvGraphicFramePr>
            <a:graphicFrameLocks noGrp="1"/>
          </p:cNvGraphicFramePr>
          <p:nvPr>
            <p:ph idx="1"/>
          </p:nvPr>
        </p:nvGraphicFramePr>
        <p:xfrm>
          <a:off x="573189" y="1227952"/>
          <a:ext cx="10677965" cy="440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677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1643</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Agenda</vt:lpstr>
      <vt:lpstr>Motivation</vt:lpstr>
      <vt:lpstr>Background</vt:lpstr>
      <vt:lpstr>Abstract</vt:lpstr>
      <vt:lpstr>Literature Survey</vt:lpstr>
      <vt:lpstr>Objectives of study</vt:lpstr>
      <vt:lpstr>Dataset</vt:lpstr>
      <vt:lpstr>Dataset</vt:lpstr>
      <vt:lpstr>Research Design</vt:lpstr>
      <vt:lpstr>Architecture</vt:lpstr>
      <vt:lpstr>Model Description</vt:lpstr>
      <vt:lpstr>Model Description</vt:lpstr>
      <vt:lpstr>Model Description</vt:lpstr>
      <vt:lpstr>Results</vt:lpstr>
      <vt:lpstr>Results</vt:lpstr>
      <vt:lpstr>Results</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Puppala, Abhishek</cp:lastModifiedBy>
  <cp:revision>113</cp:revision>
  <cp:lastPrinted>2019-08-23T20:44:22Z</cp:lastPrinted>
  <dcterms:created xsi:type="dcterms:W3CDTF">2019-07-08T18:39:15Z</dcterms:created>
  <dcterms:modified xsi:type="dcterms:W3CDTF">2024-04-25T04:49:36Z</dcterms:modified>
</cp:coreProperties>
</file>