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verage" panose="020B0604020202020204" charset="0"/>
      <p:regular r:id="rId12"/>
    </p:embeddedFont>
    <p:embeddedFont>
      <p:font typeface="Oswald" panose="00000500000000000000"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a31357e8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a31357e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a31357e8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a31357e8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a31357e8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a31357e8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a31357e8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a31357e8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a31357e8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a31357e8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a31357e8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a31357e8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a31357e8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a31357e8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a31357e8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a31357e8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 Data Quality Monitoring and Data Movement with Azure Services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IN" dirty="0"/>
              <a:t>Abhishek </a:t>
            </a:r>
            <a:r>
              <a:rPr lang="en-IN" dirty="0" err="1"/>
              <a:t>Kanoujia</a:t>
            </a:r>
            <a:r>
              <a:rPr lang="en-IN" dirty="0"/>
              <a:t> </a:t>
            </a:r>
          </a:p>
          <a:p>
            <a:pPr marL="0" lvl="0" indent="0" algn="ctr" rtl="0">
              <a:spcBef>
                <a:spcPts val="0"/>
              </a:spcBef>
              <a:spcAft>
                <a:spcPts val="0"/>
              </a:spcAft>
              <a:buNone/>
            </a:pPr>
            <a:r>
              <a:rPr lang="en-IN" dirty="0"/>
              <a:t>Data Engineering Batch-1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Recognizing the critical importance of data quality, this project focuses on implementing robust data quality assessment techniques and efficient data transfer mechanisms using modern cloud-based technologies.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a:t>
            </a:r>
            <a:endParaRPr/>
          </a:p>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3" name="Google Shape;73;p15"/>
          <p:cNvPicPr preferRelativeResize="0"/>
          <p:nvPr/>
        </p:nvPicPr>
        <p:blipFill rotWithShape="1">
          <a:blip r:embed="rId3">
            <a:alphaModFix/>
          </a:blip>
          <a:srcRect l="3898" t="20283" r="5018" b="27074"/>
          <a:stretch/>
        </p:blipFill>
        <p:spPr>
          <a:xfrm>
            <a:off x="311700" y="1480850"/>
            <a:ext cx="8520602" cy="2759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Scope</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solidFill>
                  <a:schemeClr val="dk1"/>
                </a:solidFill>
              </a:rPr>
              <a:t>The scope of the project encompasses the following key areas:</a:t>
            </a:r>
            <a:endParaRPr>
              <a:solidFill>
                <a:schemeClr val="dk1"/>
              </a:solidFill>
            </a:endParaRPr>
          </a:p>
          <a:p>
            <a:pPr marL="0" lvl="0" indent="0" algn="l" rtl="0">
              <a:spcBef>
                <a:spcPts val="1200"/>
              </a:spcBef>
              <a:spcAft>
                <a:spcPts val="0"/>
              </a:spcAft>
              <a:buNone/>
            </a:pPr>
            <a:endParaRPr>
              <a:solidFill>
                <a:schemeClr val="dk1"/>
              </a:solidFill>
            </a:endParaRPr>
          </a:p>
          <a:p>
            <a:pPr marL="457200" lvl="0" indent="-334327" algn="l" rtl="0">
              <a:spcBef>
                <a:spcPts val="1200"/>
              </a:spcBef>
              <a:spcAft>
                <a:spcPts val="0"/>
              </a:spcAft>
              <a:buClr>
                <a:schemeClr val="dk1"/>
              </a:buClr>
              <a:buSzPct val="100000"/>
              <a:buChar char="●"/>
            </a:pPr>
            <a:r>
              <a:rPr lang="en-GB">
                <a:solidFill>
                  <a:schemeClr val="dk1"/>
                </a:solidFill>
              </a:rPr>
              <a:t>Definition and implementation of data quality assessment processes using Databricks and Pandas, including data filtering, validation, and handling of invalid data.</a:t>
            </a:r>
            <a:endParaRPr>
              <a:solidFill>
                <a:schemeClr val="dk1"/>
              </a:solidFill>
            </a:endParaRPr>
          </a:p>
          <a:p>
            <a:pPr marL="457200" lvl="0" indent="-334327" algn="l" rtl="0">
              <a:spcBef>
                <a:spcPts val="0"/>
              </a:spcBef>
              <a:spcAft>
                <a:spcPts val="0"/>
              </a:spcAft>
              <a:buClr>
                <a:schemeClr val="dk1"/>
              </a:buClr>
              <a:buSzPct val="100000"/>
              <a:buChar char="●"/>
            </a:pPr>
            <a:r>
              <a:rPr lang="en-GB">
                <a:solidFill>
                  <a:schemeClr val="dk1"/>
                </a:solidFill>
              </a:rPr>
              <a:t>Configuration and deployment of data transfer pipelines utilizing Azure Data Factory for transferring data between Azure Data Lake Storage (ADLS) instances.</a:t>
            </a:r>
            <a:endParaRPr>
              <a:solidFill>
                <a:schemeClr val="dk1"/>
              </a:solidFill>
            </a:endParaRPr>
          </a:p>
          <a:p>
            <a:pPr marL="457200" lvl="0" indent="-334327" algn="l" rtl="0">
              <a:spcBef>
                <a:spcPts val="0"/>
              </a:spcBef>
              <a:spcAft>
                <a:spcPts val="0"/>
              </a:spcAft>
              <a:buClr>
                <a:schemeClr val="dk1"/>
              </a:buClr>
              <a:buSzPct val="100000"/>
              <a:buChar char="●"/>
            </a:pPr>
            <a:r>
              <a:rPr lang="en-GB">
                <a:solidFill>
                  <a:schemeClr val="dk1"/>
                </a:solidFill>
              </a:rPr>
              <a:t> Evaluation of the effectiveness and efficiency of the implemented solutions in ensuring data quality and facilitating seamless data transfer operations.</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Components</a:t>
            </a:r>
            <a:endParaRPr/>
          </a:p>
          <a:p>
            <a:pPr marL="0" lvl="0" indent="0" algn="l" rtl="0">
              <a:spcBef>
                <a:spcPts val="0"/>
              </a:spcBef>
              <a:spcAft>
                <a:spcPts val="0"/>
              </a:spcAft>
              <a:buNone/>
            </a:pP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1. Data Sources</a:t>
            </a:r>
            <a:endParaRPr>
              <a:solidFill>
                <a:schemeClr val="dk1"/>
              </a:solidFill>
            </a:endParaRPr>
          </a:p>
          <a:p>
            <a:pPr marL="0" lvl="0" indent="0" algn="l" rtl="0">
              <a:spcBef>
                <a:spcPts val="1200"/>
              </a:spcBef>
              <a:spcAft>
                <a:spcPts val="0"/>
              </a:spcAft>
              <a:buNone/>
            </a:pPr>
            <a:r>
              <a:rPr lang="en-GB">
                <a:solidFill>
                  <a:schemeClr val="dk1"/>
                </a:solidFill>
              </a:rPr>
              <a:t>2. Data Ingestion &amp; Processing (Azure Databricks)</a:t>
            </a:r>
            <a:endParaRPr>
              <a:solidFill>
                <a:schemeClr val="dk1"/>
              </a:solidFill>
            </a:endParaRPr>
          </a:p>
          <a:p>
            <a:pPr marL="0" lvl="0" indent="0" algn="l" rtl="0">
              <a:spcBef>
                <a:spcPts val="1200"/>
              </a:spcBef>
              <a:spcAft>
                <a:spcPts val="0"/>
              </a:spcAft>
              <a:buNone/>
            </a:pPr>
            <a:r>
              <a:rPr lang="en-GB">
                <a:solidFill>
                  <a:schemeClr val="dk1"/>
                </a:solidFill>
              </a:rPr>
              <a:t>3. Data Quality Checks</a:t>
            </a:r>
            <a:endParaRPr>
              <a:solidFill>
                <a:schemeClr val="dk1"/>
              </a:solidFill>
            </a:endParaRPr>
          </a:p>
          <a:p>
            <a:pPr marL="0" lvl="0" indent="0" algn="l" rtl="0">
              <a:spcBef>
                <a:spcPts val="1200"/>
              </a:spcBef>
              <a:spcAft>
                <a:spcPts val="0"/>
              </a:spcAft>
              <a:buNone/>
            </a:pPr>
            <a:r>
              <a:rPr lang="en-GB">
                <a:solidFill>
                  <a:schemeClr val="dk1"/>
                </a:solidFill>
              </a:rPr>
              <a:t>4. Monitoring &amp; Reporting</a:t>
            </a:r>
            <a:endParaRPr>
              <a:solidFill>
                <a:schemeClr val="dk1"/>
              </a:solidFill>
            </a:endParaRPr>
          </a:p>
          <a:p>
            <a:pPr marL="0" lvl="0" indent="0" algn="l" rtl="0">
              <a:spcBef>
                <a:spcPts val="1200"/>
              </a:spcBef>
              <a:spcAft>
                <a:spcPts val="0"/>
              </a:spcAft>
              <a:buNone/>
            </a:pPr>
            <a:r>
              <a:rPr lang="en-GB">
                <a:solidFill>
                  <a:schemeClr val="dk1"/>
                </a:solidFill>
              </a:rPr>
              <a:t>5. Data Outputs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 </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Azure Data Factory (ADF)</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Data Lake Storage Gen2</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Databricks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1. Null Counts for Each Column</a:t>
            </a:r>
            <a:endParaRPr>
              <a:solidFill>
                <a:schemeClr val="dk1"/>
              </a:solidFill>
            </a:endParaRPr>
          </a:p>
          <a:p>
            <a:pPr marL="0" lvl="0" indent="0" algn="l" rtl="0">
              <a:spcBef>
                <a:spcPts val="1200"/>
              </a:spcBef>
              <a:spcAft>
                <a:spcPts val="0"/>
              </a:spcAft>
              <a:buNone/>
            </a:pPr>
            <a:r>
              <a:rPr lang="en-GB">
                <a:solidFill>
                  <a:schemeClr val="dk1"/>
                </a:solidFill>
              </a:rPr>
              <a:t>2. Duplicate Count</a:t>
            </a:r>
            <a:endParaRPr>
              <a:solidFill>
                <a:schemeClr val="dk1"/>
              </a:solidFill>
            </a:endParaRPr>
          </a:p>
          <a:p>
            <a:pPr marL="0" lvl="0" indent="0" algn="l" rtl="0">
              <a:spcBef>
                <a:spcPts val="1200"/>
              </a:spcBef>
              <a:spcAft>
                <a:spcPts val="0"/>
              </a:spcAft>
              <a:buNone/>
            </a:pPr>
            <a:r>
              <a:rPr lang="en-GB">
                <a:solidFill>
                  <a:schemeClr val="dk1"/>
                </a:solidFill>
              </a:rPr>
              <a:t>3. Data Types</a:t>
            </a:r>
            <a:endParaRPr>
              <a:solidFill>
                <a:schemeClr val="dk1"/>
              </a:solidFill>
            </a:endParaRPr>
          </a:p>
          <a:p>
            <a:pPr marL="0" lvl="0" indent="0" algn="l" rtl="0">
              <a:spcBef>
                <a:spcPts val="1200"/>
              </a:spcBef>
              <a:spcAft>
                <a:spcPts val="0"/>
              </a:spcAft>
              <a:buNone/>
            </a:pPr>
            <a:r>
              <a:rPr lang="en-GB">
                <a:solidFill>
                  <a:schemeClr val="dk1"/>
                </a:solidFill>
              </a:rPr>
              <a:t>4. Filtering Data</a:t>
            </a:r>
            <a:endParaRPr>
              <a:solidFill>
                <a:schemeClr val="dk1"/>
              </a:solidFill>
            </a:endParaRPr>
          </a:p>
          <a:p>
            <a:pPr marL="0" lvl="0" indent="0" algn="l" rtl="0">
              <a:spcBef>
                <a:spcPts val="1200"/>
              </a:spcBef>
              <a:spcAft>
                <a:spcPts val="0"/>
              </a:spcAft>
              <a:buNone/>
            </a:pPr>
            <a:r>
              <a:rPr lang="en-GB">
                <a:solidFill>
                  <a:schemeClr val="dk1"/>
                </a:solidFill>
              </a:rPr>
              <a:t>5. Column Profiling</a:t>
            </a:r>
            <a:endParaRPr>
              <a:solidFill>
                <a:schemeClr val="dk1"/>
              </a:solidFill>
            </a:endParaRPr>
          </a:p>
          <a:p>
            <a:pPr marL="0" lvl="0" indent="0" algn="l" rtl="0">
              <a:spcBef>
                <a:spcPts val="1200"/>
              </a:spcBef>
              <a:spcAft>
                <a:spcPts val="0"/>
              </a:spcAft>
              <a:buNone/>
            </a:pPr>
            <a:r>
              <a:rPr lang="en-GB">
                <a:solidFill>
                  <a:schemeClr val="dk1"/>
                </a:solidFill>
              </a:rPr>
              <a:t>6. Missing Values</a:t>
            </a:r>
            <a:endParaRPr>
              <a:solidFill>
                <a:schemeClr val="dk1"/>
              </a:solidFill>
            </a:endParaRPr>
          </a:p>
          <a:p>
            <a:pPr marL="0" lvl="0" indent="0" algn="l" rtl="0">
              <a:spcBef>
                <a:spcPts val="1200"/>
              </a:spcBef>
              <a:spcAft>
                <a:spcPts val="1200"/>
              </a:spcAft>
              <a:buNone/>
            </a:pPr>
            <a:r>
              <a:rPr lang="en-GB">
                <a:solidFill>
                  <a:schemeClr val="dk1"/>
                </a:solidFill>
              </a:rPr>
              <a:t>7. Summary Statistics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Clr>
                <a:schemeClr val="dk1"/>
              </a:buClr>
              <a:buSzPct val="100000"/>
              <a:buChar char="●"/>
            </a:pPr>
            <a:r>
              <a:rPr lang="en-GB">
                <a:solidFill>
                  <a:schemeClr val="dk1"/>
                </a:solidFill>
              </a:rPr>
              <a:t>The data quality assessment conducted using the above checks provides valuable insights into the quality, completeness, and integrity of the dataset.</a:t>
            </a:r>
            <a:endParaRPr>
              <a:solidFill>
                <a:schemeClr val="dk1"/>
              </a:solidFill>
            </a:endParaRPr>
          </a:p>
          <a:p>
            <a:pPr marL="457200" lvl="0" indent="-317182" algn="l" rtl="0">
              <a:spcBef>
                <a:spcPts val="0"/>
              </a:spcBef>
              <a:spcAft>
                <a:spcPts val="0"/>
              </a:spcAft>
              <a:buClr>
                <a:schemeClr val="dk1"/>
              </a:buClr>
              <a:buSzPct val="100000"/>
              <a:buChar char="●"/>
            </a:pPr>
            <a:r>
              <a:rPr lang="en-GB">
                <a:solidFill>
                  <a:schemeClr val="dk1"/>
                </a:solidFill>
              </a:rPr>
              <a:t>By identifying missing values, duplicates, and inconsistencies, potential data quality issues were uncovered, paving the way for data cleansing and improvement efforts.</a:t>
            </a:r>
            <a:endParaRPr>
              <a:solidFill>
                <a:schemeClr val="dk1"/>
              </a:solidFill>
            </a:endParaRPr>
          </a:p>
          <a:p>
            <a:pPr marL="457200" lvl="0" indent="-317182" algn="l" rtl="0">
              <a:spcBef>
                <a:spcPts val="0"/>
              </a:spcBef>
              <a:spcAft>
                <a:spcPts val="0"/>
              </a:spcAft>
              <a:buClr>
                <a:schemeClr val="dk1"/>
              </a:buClr>
              <a:buSzPct val="100000"/>
              <a:buChar char="●"/>
            </a:pPr>
            <a:r>
              <a:rPr lang="en-GB">
                <a:solidFill>
                  <a:schemeClr val="dk1"/>
                </a:solidFill>
              </a:rPr>
              <a:t>The findings from the data quality assessment serve as a foundation for ensuring data reliability and trustworthiness, ultimately enhancing the validity and utility of downstream data analysis and decision-making processes.</a:t>
            </a:r>
            <a:endParaRPr>
              <a:solidFill>
                <a:schemeClr val="dk1"/>
              </a:solidFill>
            </a:endParaRPr>
          </a:p>
          <a:p>
            <a:pPr marL="457200" lvl="0" indent="-317182" algn="l" rtl="0">
              <a:spcBef>
                <a:spcPts val="0"/>
              </a:spcBef>
              <a:spcAft>
                <a:spcPts val="0"/>
              </a:spcAft>
              <a:buClr>
                <a:schemeClr val="dk1"/>
              </a:buClr>
              <a:buSzPct val="100000"/>
              <a:buChar char="●"/>
            </a:pPr>
            <a:r>
              <a:rPr lang="en-GB">
                <a:solidFill>
                  <a:schemeClr val="dk1"/>
                </a:solidFill>
              </a:rPr>
              <a:t>The configuration and implementation of data transfer pipelines using Azure Data Factory enable organizations to efficiently move data between Azure Data Lake Storage instances while maintaining data integrity, reliability, and security. By leveraging Azure Data Factory's intuitive interface and robust features, data engineers can orchestrate complex data movement tasks with ease, facilitating seamless data integration and interoperability across disparate data sources and destinations.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Queries</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Oswald</vt:lpstr>
      <vt:lpstr>Arial</vt:lpstr>
      <vt:lpstr>Average</vt:lpstr>
      <vt:lpstr>Slate</vt:lpstr>
      <vt:lpstr> Data Quality Monitoring and Data Movement with Azure Services</vt:lpstr>
      <vt:lpstr>Introduction</vt:lpstr>
      <vt:lpstr>Architecture Diagram </vt:lpstr>
      <vt:lpstr>Project Scope</vt:lpstr>
      <vt:lpstr>Project Components </vt:lpstr>
      <vt:lpstr>Technologies Used </vt:lpstr>
      <vt:lpstr>Implementation</vt:lpstr>
      <vt:lpstr>Conclusion</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Quality Monitoring and Data Movement with Azure Services</dc:title>
  <cp:lastModifiedBy>ABHISHEK  KANOUJIA</cp:lastModifiedBy>
  <cp:revision>1</cp:revision>
  <dcterms:modified xsi:type="dcterms:W3CDTF">2024-02-28T04:09:45Z</dcterms:modified>
</cp:coreProperties>
</file>