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71" r:id="rId7"/>
    <p:sldId id="259" r:id="rId8"/>
    <p:sldId id="276" r:id="rId9"/>
    <p:sldId id="260" r:id="rId10"/>
    <p:sldId id="262" r:id="rId11"/>
    <p:sldId id="261" r:id="rId12"/>
    <p:sldId id="272" r:id="rId13"/>
    <p:sldId id="273" r:id="rId14"/>
    <p:sldId id="274" r:id="rId15"/>
    <p:sldId id="268" r:id="rId16"/>
    <p:sldId id="275"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5"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panose="020B0604020202020204"/>
              </a:rPr>
              <a:t>Click to edit the notes format</a:t>
            </a:r>
            <a:endParaRPr lang="en-IN" sz="2000" b="0" strike="noStrike" spc="-1">
              <a:solidFill>
                <a:srgbClr val="000000"/>
              </a:solidFill>
              <a:uFill>
                <a:solidFill>
                  <a:srgbClr val="FFFFFF"/>
                </a:solidFill>
              </a:uFill>
              <a:latin typeface="Arial" panose="020B0604020202020204"/>
            </a:endParaRPr>
          </a:p>
        </p:txBody>
      </p:sp>
      <p:sp>
        <p:nvSpPr>
          <p:cNvPr id="76"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panose="02020603050405020304"/>
              </a:rPr>
              <a:t> </a:t>
            </a:r>
            <a:endParaRPr lang="en-IN" sz="1400" b="0" strike="noStrike" spc="-1">
              <a:solidFill>
                <a:srgbClr val="000000"/>
              </a:solidFill>
              <a:uFill>
                <a:solidFill>
                  <a:srgbClr val="FFFFFF"/>
                </a:solidFill>
              </a:uFill>
              <a:latin typeface="Times New Roman" panose="02020603050405020304"/>
            </a:endParaRPr>
          </a:p>
        </p:txBody>
      </p:sp>
      <p:sp>
        <p:nvSpPr>
          <p:cNvPr id="77"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panose="02020603050405020304"/>
              </a:rPr>
              <a:t> </a:t>
            </a:r>
            <a:endParaRPr lang="en-IN" sz="1400" b="0" strike="noStrike" spc="-1">
              <a:solidFill>
                <a:srgbClr val="000000"/>
              </a:solidFill>
              <a:uFill>
                <a:solidFill>
                  <a:srgbClr val="FFFFFF"/>
                </a:solidFill>
              </a:uFill>
              <a:latin typeface="Times New Roman" panose="02020603050405020304"/>
            </a:endParaRPr>
          </a:p>
        </p:txBody>
      </p:sp>
      <p:sp>
        <p:nvSpPr>
          <p:cNvPr id="78"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panose="02020603050405020304"/>
              </a:rPr>
              <a:t> </a:t>
            </a:r>
            <a:endParaRPr lang="en-IN" sz="1400" b="0" strike="noStrike" spc="-1">
              <a:solidFill>
                <a:srgbClr val="000000"/>
              </a:solidFill>
              <a:uFill>
                <a:solidFill>
                  <a:srgbClr val="FFFFFF"/>
                </a:solidFill>
              </a:uFill>
              <a:latin typeface="Times New Roman" panose="02020603050405020304"/>
            </a:endParaRPr>
          </a:p>
        </p:txBody>
      </p:sp>
      <p:sp>
        <p:nvSpPr>
          <p:cNvPr id="79" name="PlaceHolder 5"/>
          <p:cNvSpPr>
            <a:spLocks noGrp="1"/>
          </p:cNvSpPr>
          <p:nvPr>
            <p:ph type="sldNum"/>
          </p:nvPr>
        </p:nvSpPr>
        <p:spPr>
          <a:xfrm>
            <a:off x="4278960" y="10157400"/>
            <a:ext cx="3280680" cy="534240"/>
          </a:xfrm>
          <a:prstGeom prst="rect">
            <a:avLst/>
          </a:prstGeom>
        </p:spPr>
        <p:txBody>
          <a:bodyPr lIns="0" tIns="0" rIns="0" bIns="0" anchor="b"/>
          <a:lstStyle/>
          <a:p>
            <a:pPr algn="r"/>
            <a:fld id="{04743879-5C87-4208-8135-8E67083B45F6}" type="slidenum">
              <a:rPr lang="en-IN" sz="1400" b="0" strike="noStrike" spc="-1">
                <a:solidFill>
                  <a:srgbClr val="000000"/>
                </a:solidFill>
                <a:uFill>
                  <a:solidFill>
                    <a:srgbClr val="FFFFFF"/>
                  </a:solidFill>
                </a:uFill>
                <a:latin typeface="Times New Roman" panose="02020603050405020304"/>
              </a:rPr>
            </a:fld>
            <a:endParaRPr lang="en-IN" sz="1400" b="0" strike="noStrike" spc="-1">
              <a:solidFill>
                <a:srgbClr val="000000"/>
              </a:solidFill>
              <a:uFill>
                <a:solidFill>
                  <a:srgbClr val="FFFFFF"/>
                </a:solidFill>
              </a:uFill>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685800" y="4400640"/>
            <a:ext cx="5485320" cy="3599280"/>
          </a:xfrm>
          <a:prstGeom prst="rect">
            <a:avLst/>
          </a:prstGeom>
        </p:spPr>
        <p:txBody>
          <a:bodyPr lIns="0" tIns="0" rIns="0" bIns="0"/>
          <a:lstStyle/>
          <a:p>
            <a:r>
              <a:rPr lang="en-IN" sz="2000" b="0" strike="noStrike" spc="-1">
                <a:solidFill>
                  <a:srgbClr val="000000"/>
                </a:solidFill>
                <a:uFill>
                  <a:solidFill>
                    <a:srgbClr val="FFFFFF"/>
                  </a:solidFill>
                </a:uFill>
                <a:latin typeface="Arial" panose="020B0604020202020204"/>
              </a:rPr>
              <a:t>Hive and Hive QL statements have been used for querying the data.</a:t>
            </a:r>
            <a:endParaRPr lang="en-IN" sz="2000" b="0" strike="noStrike" spc="-1">
              <a:solidFill>
                <a:srgbClr val="000000"/>
              </a:solidFill>
              <a:uFill>
                <a:solidFill>
                  <a:srgbClr val="FFFFFF"/>
                </a:solidFill>
              </a:uFill>
              <a:latin typeface="Arial" panose="020B0604020202020204"/>
            </a:endParaRPr>
          </a:p>
          <a:p>
            <a:r>
              <a:rPr lang="en-IN" sz="2000" b="0" strike="noStrike" spc="-1">
                <a:solidFill>
                  <a:srgbClr val="000000"/>
                </a:solidFill>
                <a:uFill>
                  <a:solidFill>
                    <a:srgbClr val="FFFFFF"/>
                  </a:solidFill>
                </a:uFill>
                <a:latin typeface="Arial" panose="020B0604020202020204"/>
              </a:rPr>
              <a:t>For future scope, various different Machine Learning algo0rithm will be implemented on different flight delay datasets.</a:t>
            </a:r>
            <a:endParaRPr lang="en-IN" sz="2000" b="0" strike="noStrike" spc="-1">
              <a:solidFill>
                <a:srgbClr val="000000"/>
              </a:solidFill>
              <a:uFill>
                <a:solidFill>
                  <a:srgbClr val="FFFFFF"/>
                </a:solidFill>
              </a:uFill>
              <a:latin typeface="Arial" panose="020B0604020202020204"/>
            </a:endParaRPr>
          </a:p>
          <a:p>
            <a:endParaRPr lang="en-IN" sz="20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685800" y="4400640"/>
            <a:ext cx="5485320" cy="3599280"/>
          </a:xfrm>
          <a:prstGeom prst="rect">
            <a:avLst/>
          </a:prstGeom>
        </p:spPr>
        <p:txBody>
          <a:bodyPr lIns="0" tIns="0" rIns="0" bIns="0"/>
          <a:lstStyle/>
          <a:p>
            <a:r>
              <a:rPr lang="en-IN" sz="2000" b="0" strike="noStrike" spc="-1">
                <a:solidFill>
                  <a:srgbClr val="000000"/>
                </a:solidFill>
                <a:uFill>
                  <a:solidFill>
                    <a:srgbClr val="FFFFFF"/>
                  </a:solidFill>
                </a:uFill>
                <a:latin typeface="Arial" panose="020B0604020202020204"/>
              </a:rPr>
              <a:t>Hive and Hive QL statements have been used for querying the data.</a:t>
            </a:r>
            <a:endParaRPr lang="en-IN" sz="2000" b="0" strike="noStrike" spc="-1">
              <a:solidFill>
                <a:srgbClr val="000000"/>
              </a:solidFill>
              <a:uFill>
                <a:solidFill>
                  <a:srgbClr val="FFFFFF"/>
                </a:solidFill>
              </a:uFill>
              <a:latin typeface="Arial" panose="020B0604020202020204"/>
            </a:endParaRPr>
          </a:p>
          <a:p>
            <a:r>
              <a:rPr lang="en-IN" sz="2000" b="0" strike="noStrike" spc="-1">
                <a:solidFill>
                  <a:srgbClr val="000000"/>
                </a:solidFill>
                <a:uFill>
                  <a:solidFill>
                    <a:srgbClr val="FFFFFF"/>
                  </a:solidFill>
                </a:uFill>
                <a:latin typeface="Arial" panose="020B0604020202020204"/>
              </a:rPr>
              <a:t>For future scope, various different Machine Learning algo0rithm will be implemented on different flight delay datasets.</a:t>
            </a:r>
            <a:endParaRPr lang="en-IN" sz="2000" b="0" strike="noStrike" spc="-1">
              <a:solidFill>
                <a:srgbClr val="000000"/>
              </a:solidFill>
              <a:uFill>
                <a:solidFill>
                  <a:srgbClr val="FFFFFF"/>
                </a:solidFill>
              </a:uFill>
              <a:latin typeface="Arial" panose="020B0604020202020204"/>
            </a:endParaRPr>
          </a:p>
          <a:p>
            <a:endParaRPr lang="en-IN" sz="2000" b="0" strike="noStrike" spc="-1">
              <a:solidFill>
                <a:srgbClr val="000000"/>
              </a:solidFill>
              <a:uFill>
                <a:solidFill>
                  <a:srgbClr val="FFFFFF"/>
                </a:solidFill>
              </a:uFill>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45400" y="287640"/>
            <a:ext cx="11281680" cy="180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800" spc="-1" dirty="0" smtClean="0">
                <a:solidFill>
                  <a:srgbClr val="000000"/>
                </a:solidFill>
                <a:uFill>
                  <a:solidFill>
                    <a:srgbClr val="FFFFFF"/>
                  </a:solidFill>
                </a:uFill>
                <a:latin typeface="Arial" panose="020B0604020202020204"/>
              </a:rPr>
              <a:t>Digital </a:t>
            </a:r>
            <a:r>
              <a:rPr lang="en-IN" sz="4800" spc="-1" dirty="0" err="1" smtClean="0">
                <a:solidFill>
                  <a:srgbClr val="000000"/>
                </a:solidFill>
                <a:uFill>
                  <a:solidFill>
                    <a:srgbClr val="FFFFFF"/>
                  </a:solidFill>
                </a:uFill>
                <a:latin typeface="Arial" panose="020B0604020202020204"/>
              </a:rPr>
              <a:t>Grampanchayat</a:t>
            </a:r>
            <a:r>
              <a:rPr lang="en-IN" sz="4800" spc="-1" dirty="0" smtClean="0">
                <a:solidFill>
                  <a:srgbClr val="000000"/>
                </a:solidFill>
                <a:uFill>
                  <a:solidFill>
                    <a:srgbClr val="FFFFFF"/>
                  </a:solidFill>
                </a:uFill>
                <a:latin typeface="Arial" panose="020B0604020202020204"/>
              </a:rPr>
              <a:t>  </a:t>
            </a:r>
            <a:endParaRPr lang="en-IN" sz="4800" b="0" strike="noStrike" spc="-1" dirty="0">
              <a:solidFill>
                <a:srgbClr val="000000"/>
              </a:solidFill>
              <a:uFill>
                <a:solidFill>
                  <a:srgbClr val="FFFFFF"/>
                </a:solidFill>
              </a:uFill>
              <a:latin typeface="Arial" panose="020B0604020202020204"/>
            </a:endParaRPr>
          </a:p>
        </p:txBody>
      </p:sp>
      <p:sp>
        <p:nvSpPr>
          <p:cNvPr id="82"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83" name="CustomShape 4"/>
          <p:cNvSpPr/>
          <p:nvPr/>
        </p:nvSpPr>
        <p:spPr>
          <a:xfrm>
            <a:off x="6096000" y="5208660"/>
            <a:ext cx="5718732" cy="1461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just">
              <a:lnSpc>
                <a:spcPct val="100000"/>
              </a:lnSpc>
            </a:pPr>
            <a:r>
              <a:rPr lang="en-IN" sz="2000" b="1" strike="noStrike" spc="-1" dirty="0">
                <a:solidFill>
                  <a:srgbClr val="000000"/>
                </a:solidFill>
                <a:uFill>
                  <a:solidFill>
                    <a:srgbClr val="FFFFFF"/>
                  </a:solidFill>
                </a:uFill>
                <a:latin typeface="Arial" panose="020B0604020202020204"/>
                <a:ea typeface="SimSun" panose="02010600030101010101" pitchFamily="2" charset="-122"/>
              </a:rPr>
              <a:t>Submitted </a:t>
            </a:r>
            <a:r>
              <a:rPr lang="en-IN" sz="2000" b="1" strike="noStrike" spc="-1" dirty="0" smtClean="0">
                <a:solidFill>
                  <a:srgbClr val="000000"/>
                </a:solidFill>
                <a:uFill>
                  <a:solidFill>
                    <a:srgbClr val="FFFFFF"/>
                  </a:solidFill>
                </a:uFill>
                <a:latin typeface="Arial" panose="020B0604020202020204"/>
                <a:ea typeface="SimSun" panose="02010600030101010101" pitchFamily="2" charset="-122"/>
              </a:rPr>
              <a:t>By:</a:t>
            </a:r>
            <a:r>
              <a:rPr lang="en-IN" sz="2000" b="1" strike="noStrike" spc="-1" dirty="0" smtClean="0">
                <a:solidFill>
                  <a:srgbClr val="000000"/>
                </a:solidFill>
                <a:uFill>
                  <a:solidFill>
                    <a:srgbClr val="FFFFFF"/>
                  </a:solidFill>
                </a:uFill>
                <a:latin typeface="Times New Roman" panose="02020603050405020304"/>
                <a:ea typeface="SimSun" panose="02010600030101010101" pitchFamily="2" charset="-122"/>
              </a:rPr>
              <a:t> </a:t>
            </a:r>
            <a:endParaRPr lang="en-IN" sz="2000" b="1" strike="noStrike" spc="-1" dirty="0" smtClean="0">
              <a:solidFill>
                <a:srgbClr val="000000"/>
              </a:solidFill>
              <a:uFill>
                <a:solidFill>
                  <a:srgbClr val="FFFFFF"/>
                </a:solidFill>
              </a:uFill>
              <a:latin typeface="Arial" panose="020B0604020202020204"/>
            </a:endParaRPr>
          </a:p>
          <a:p>
            <a:pPr algn="just"/>
            <a:r>
              <a:rPr lang="en-US" sz="1800" b="1" dirty="0" smtClean="0">
                <a:effectLst/>
                <a:latin typeface="Times New Roman" panose="02020603050405020304" pitchFamily="18" charset="0"/>
                <a:ea typeface="Times New Roman" panose="02020603050405020304" pitchFamily="18" charset="0"/>
              </a:rPr>
              <a:t>Suraj Chechare     	                     220943020103</a:t>
            </a:r>
            <a:endParaRPr lang="en-IN" dirty="0">
              <a:latin typeface="Times New Roman" panose="02020603050405020304" pitchFamily="18" charset="0"/>
              <a:ea typeface="Times New Roman" panose="02020603050405020304" pitchFamily="18" charset="0"/>
            </a:endParaRPr>
          </a:p>
          <a:p>
            <a:pPr algn="just"/>
            <a:r>
              <a:rPr lang="en-US" sz="1800" b="1" dirty="0" smtClean="0">
                <a:effectLst/>
                <a:latin typeface="Times New Roman" panose="02020603050405020304" pitchFamily="18" charset="0"/>
                <a:ea typeface="Times New Roman" panose="02020603050405020304" pitchFamily="18" charset="0"/>
              </a:rPr>
              <a:t>Sanket  Huljute</a:t>
            </a:r>
            <a:r>
              <a:rPr lang="en-US" sz="1800" b="1" dirty="0">
                <a:effectLst/>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 </a:t>
            </a:r>
            <a:r>
              <a:rPr lang="en-US" b="1" dirty="0" smtClean="0">
                <a:latin typeface="Times New Roman" panose="02020603050405020304" pitchFamily="18" charset="0"/>
                <a:ea typeface="Times New Roman" panose="02020603050405020304" pitchFamily="18" charset="0"/>
              </a:rPr>
              <a:t>                    </a:t>
            </a:r>
            <a:r>
              <a:rPr lang="en-US" sz="1800" b="1" dirty="0" smtClean="0">
                <a:effectLst/>
                <a:latin typeface="Times New Roman" panose="02020603050405020304" pitchFamily="18" charset="0"/>
                <a:ea typeface="Times New Roman" panose="02020603050405020304" pitchFamily="18" charset="0"/>
              </a:rPr>
              <a:t>220943020038</a:t>
            </a:r>
            <a:endParaRPr lang="en-IN" dirty="0">
              <a:latin typeface="Times New Roman" panose="02020603050405020304" pitchFamily="18" charset="0"/>
              <a:ea typeface="Times New Roman" panose="02020603050405020304" pitchFamily="18" charset="0"/>
            </a:endParaRPr>
          </a:p>
          <a:p>
            <a:pPr algn="just"/>
            <a:r>
              <a:rPr lang="en-US" b="1" dirty="0" smtClean="0">
                <a:latin typeface="Times New Roman" panose="02020603050405020304" pitchFamily="18" charset="0"/>
                <a:ea typeface="Times New Roman" panose="02020603050405020304" pitchFamily="18" charset="0"/>
              </a:rPr>
              <a:t>Abhishek Varma</a:t>
            </a:r>
            <a:r>
              <a:rPr lang="en-US" sz="1800" b="1" dirty="0" smtClean="0">
                <a:effectLst/>
                <a:latin typeface="Times New Roman" panose="02020603050405020304" pitchFamily="18" charset="0"/>
                <a:ea typeface="Times New Roman" panose="02020603050405020304" pitchFamily="18" charset="0"/>
              </a:rPr>
              <a:t>                        220943020107</a:t>
            </a:r>
            <a:endParaRPr lang="en-IN" dirty="0">
              <a:latin typeface="Times New Roman" panose="02020603050405020304" pitchFamily="18" charset="0"/>
              <a:ea typeface="Times New Roman" panose="02020603050405020304" pitchFamily="18" charset="0"/>
            </a:endParaRPr>
          </a:p>
          <a:p>
            <a:pPr algn="just"/>
            <a:r>
              <a:rPr lang="en-US" b="1" dirty="0" smtClean="0">
                <a:latin typeface="Times New Roman" panose="02020603050405020304" pitchFamily="18" charset="0"/>
                <a:ea typeface="Times New Roman" panose="02020603050405020304" pitchFamily="18" charset="0"/>
              </a:rPr>
              <a:t>Diksha Upadhyay</a:t>
            </a:r>
            <a:r>
              <a:rPr lang="en-US" sz="1800" b="1" dirty="0" smtClean="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	    </a:t>
            </a:r>
            <a:r>
              <a:rPr lang="en-US" sz="1800" b="1" dirty="0" smtClean="0">
                <a:effectLst/>
                <a:latin typeface="Times New Roman" panose="02020603050405020304" pitchFamily="18" charset="0"/>
                <a:ea typeface="Times New Roman" panose="02020603050405020304" pitchFamily="18" charset="0"/>
              </a:rPr>
              <a:t>         220943020027</a:t>
            </a:r>
            <a:endParaRPr lang="en-IN" sz="1800" dirty="0">
              <a:effectLst/>
              <a:latin typeface="Times New Roman" panose="02020603050405020304" pitchFamily="18" charset="0"/>
              <a:ea typeface="Times New Roman" panose="02020603050405020304" pitchFamily="18" charset="0"/>
            </a:endParaRPr>
          </a:p>
        </p:txBody>
      </p:sp>
      <p:pic>
        <p:nvPicPr>
          <p:cNvPr id="84" name="Picture 1"/>
          <p:cNvPicPr/>
          <p:nvPr/>
        </p:nvPicPr>
        <p:blipFill>
          <a:blip r:embed="rId1"/>
          <a:stretch>
            <a:fillRect/>
          </a:stretch>
        </p:blipFill>
        <p:spPr>
          <a:xfrm>
            <a:off x="4059382" y="2017041"/>
            <a:ext cx="3851555" cy="1456089"/>
          </a:xfrm>
          <a:prstGeom prst="rect">
            <a:avLst/>
          </a:prstGeom>
          <a:ln w="9360">
            <a:noFill/>
          </a:ln>
        </p:spPr>
      </p:pic>
      <p:sp>
        <p:nvSpPr>
          <p:cNvPr id="85" name="CustomShape 5"/>
          <p:cNvSpPr/>
          <p:nvPr/>
        </p:nvSpPr>
        <p:spPr>
          <a:xfrm>
            <a:off x="1440007" y="5757300"/>
            <a:ext cx="3112328"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kern="0" dirty="0">
                <a:effectLst/>
                <a:latin typeface="Times New Roman" panose="02020603050405020304" pitchFamily="18" charset="0"/>
                <a:ea typeface="Times New Roman" panose="02020603050405020304" pitchFamily="18" charset="0"/>
              </a:rPr>
              <a:t>Guided By: </a:t>
            </a:r>
            <a:endParaRPr lang="en-US" sz="1800" b="1" kern="0" dirty="0">
              <a:effectLst/>
              <a:latin typeface="Times New Roman" panose="02020603050405020304" pitchFamily="18" charset="0"/>
              <a:ea typeface="Times New Roman" panose="02020603050405020304" pitchFamily="18" charset="0"/>
            </a:endParaRPr>
          </a:p>
          <a:p>
            <a:pPr>
              <a:lnSpc>
                <a:spcPct val="100000"/>
              </a:lnSpc>
            </a:pPr>
            <a:r>
              <a:rPr lang="en-US" sz="1800" b="1" kern="0" dirty="0">
                <a:effectLst/>
                <a:latin typeface="Times New Roman" panose="02020603050405020304" pitchFamily="18" charset="0"/>
                <a:ea typeface="Times New Roman" panose="02020603050405020304" pitchFamily="18" charset="0"/>
              </a:rPr>
              <a:t>Mrs. Snehal Somvanshi</a:t>
            </a:r>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530822" y="46998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1270">
              <a:lnSpc>
                <a:spcPct val="150000"/>
              </a:lnSpc>
              <a:buClr>
                <a:srgbClr val="000000"/>
              </a:buClr>
            </a:pPr>
            <a:r>
              <a:rPr lang="en-US" sz="3200" spc="-1" dirty="0">
                <a:solidFill>
                  <a:srgbClr val="000000"/>
                </a:solidFill>
                <a:uFill>
                  <a:solidFill>
                    <a:srgbClr val="FFFFFF"/>
                  </a:solidFill>
                </a:uFill>
                <a:ea typeface="SimSun" panose="02010600030101010101" pitchFamily="2" charset="-122"/>
              </a:rPr>
              <a:t>Main Features of </a:t>
            </a:r>
            <a:r>
              <a:rPr lang="en-US" sz="3200" spc="-1" dirty="0" smtClean="0">
                <a:solidFill>
                  <a:srgbClr val="000000"/>
                </a:solidFill>
                <a:uFill>
                  <a:solidFill>
                    <a:srgbClr val="FFFFFF"/>
                  </a:solidFill>
                </a:uFill>
                <a:ea typeface="SimSun" panose="02010600030101010101" pitchFamily="2" charset="-122"/>
              </a:rPr>
              <a:t>Admin (Gramsevak)</a:t>
            </a:r>
            <a:endParaRPr lang="en-US" sz="3200" spc="-1" dirty="0">
              <a:solidFill>
                <a:srgbClr val="000000"/>
              </a:solidFill>
              <a:uFill>
                <a:solidFill>
                  <a:srgbClr val="FFFFFF"/>
                </a:solidFill>
              </a:uFill>
              <a:ea typeface="SimSun" panose="02010600030101010101" pitchFamily="2" charset="-122"/>
            </a:endParaRPr>
          </a:p>
        </p:txBody>
      </p:sp>
      <p:pic>
        <p:nvPicPr>
          <p:cNvPr id="116" name="Picture 1"/>
          <p:cNvPicPr/>
          <p:nvPr/>
        </p:nvPicPr>
        <p:blipFill>
          <a:blip r:embed="rId1"/>
          <a:stretch>
            <a:fillRect/>
          </a:stretch>
        </p:blipFill>
        <p:spPr>
          <a:xfrm>
            <a:off x="9942120" y="-720"/>
            <a:ext cx="2248200" cy="761400"/>
          </a:xfrm>
          <a:prstGeom prst="rect">
            <a:avLst/>
          </a:prstGeom>
          <a:ln w="9360">
            <a:noFill/>
          </a:ln>
        </p:spPr>
      </p:pic>
      <p:sp>
        <p:nvSpPr>
          <p:cNvPr id="118"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8A7C92CC-EA75-4830-AF51-3A3577BB1747}"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
        <p:nvSpPr>
          <p:cNvPr id="2" name="TextBox 1"/>
          <p:cNvSpPr txBox="1"/>
          <p:nvPr/>
        </p:nvSpPr>
        <p:spPr>
          <a:xfrm>
            <a:off x="108158" y="1651818"/>
            <a:ext cx="9696314" cy="3785652"/>
          </a:xfrm>
          <a:prstGeom prst="rect">
            <a:avLst/>
          </a:prstGeom>
          <a:noFill/>
        </p:spPr>
        <p:txBody>
          <a:bodyPr wrap="square" rtlCol="0">
            <a:spAutoFit/>
          </a:bodyPr>
          <a:lstStyle/>
          <a:p>
            <a:pPr marL="664210" algn="just">
              <a:lnSpc>
                <a:spcPct val="200000"/>
              </a:lnSpc>
            </a:pPr>
            <a:r>
              <a:rPr lang="en-US" sz="2000" dirty="0" smtClean="0">
                <a:effectLst/>
                <a:latin typeface="+mj-lt"/>
                <a:ea typeface="Times New Roman" panose="02020603050405020304" pitchFamily="18" charset="0"/>
              </a:rPr>
              <a:t>• Gramsevak has its own login credentials.</a:t>
            </a:r>
            <a:endParaRPr lang="en-US" sz="2000" dirty="0" smtClean="0">
              <a:effectLst/>
              <a:latin typeface="+mj-lt"/>
              <a:ea typeface="Times New Roman" panose="02020603050405020304" pitchFamily="18" charset="0"/>
            </a:endParaRPr>
          </a:p>
          <a:p>
            <a:pPr marL="664210" algn="just">
              <a:lnSpc>
                <a:spcPct val="200000"/>
              </a:lnSpc>
            </a:pPr>
            <a:r>
              <a:rPr lang="en-US" sz="2000" dirty="0" smtClean="0">
                <a:effectLst/>
                <a:latin typeface="+mj-lt"/>
                <a:ea typeface="Times New Roman" panose="02020603050405020304" pitchFamily="18" charset="0"/>
              </a:rPr>
              <a:t>• Gramsevak can upload schemes. </a:t>
            </a:r>
            <a:endParaRPr lang="en-IN" sz="2000" dirty="0">
              <a:effectLst/>
              <a:latin typeface="+mj-lt"/>
              <a:ea typeface="Times New Roman" panose="02020603050405020304" pitchFamily="18" charset="0"/>
            </a:endParaRPr>
          </a:p>
          <a:p>
            <a:pPr marL="664210" algn="just">
              <a:lnSpc>
                <a:spcPct val="200000"/>
              </a:lnSpc>
            </a:pPr>
            <a:r>
              <a:rPr lang="en-US" sz="2000" dirty="0">
                <a:effectLst/>
                <a:latin typeface="+mj-lt"/>
                <a:ea typeface="Times New Roman" panose="02020603050405020304" pitchFamily="18" charset="0"/>
              </a:rPr>
              <a:t>• </a:t>
            </a:r>
            <a:r>
              <a:rPr lang="en-GB" sz="2000" dirty="0" smtClean="0">
                <a:effectLst/>
                <a:latin typeface="+mj-lt"/>
                <a:ea typeface="Times New Roman" panose="02020603050405020304" pitchFamily="18" charset="0"/>
              </a:rPr>
              <a:t>Gramsevak can view the uploaded schemes.</a:t>
            </a:r>
            <a:endParaRPr lang="en-IN" sz="2000" dirty="0">
              <a:effectLst/>
              <a:latin typeface="+mj-lt"/>
              <a:ea typeface="Times New Roman" panose="02020603050405020304" pitchFamily="18" charset="0"/>
            </a:endParaRPr>
          </a:p>
          <a:p>
            <a:pPr marL="664210" algn="just">
              <a:lnSpc>
                <a:spcPct val="200000"/>
              </a:lnSpc>
            </a:pPr>
            <a:r>
              <a:rPr lang="en-US" sz="2000" dirty="0" smtClean="0">
                <a:effectLst/>
                <a:latin typeface="+mj-lt"/>
                <a:ea typeface="Times New Roman" panose="02020603050405020304" pitchFamily="18" charset="0"/>
              </a:rPr>
              <a:t>• Gramsevak can remove the scheme.</a:t>
            </a:r>
            <a:endParaRPr lang="en-IN" sz="2000" dirty="0">
              <a:latin typeface="+mj-lt"/>
              <a:ea typeface="Times New Roman" panose="02020603050405020304" pitchFamily="18" charset="0"/>
            </a:endParaRPr>
          </a:p>
          <a:p>
            <a:pPr marL="664210" algn="just">
              <a:lnSpc>
                <a:spcPct val="200000"/>
              </a:lnSpc>
            </a:pPr>
            <a:r>
              <a:rPr lang="en-US" sz="2000" dirty="0" smtClean="0">
                <a:effectLst/>
                <a:latin typeface="+mj-lt"/>
                <a:ea typeface="Times New Roman" panose="02020603050405020304" pitchFamily="18" charset="0"/>
              </a:rPr>
              <a:t>• Gramsevak can upload the problem status.</a:t>
            </a:r>
            <a:endParaRPr lang="en-US" sz="2000" dirty="0">
              <a:effectLst/>
              <a:latin typeface="+mj-lt"/>
              <a:ea typeface="Times New Roman" panose="02020603050405020304" pitchFamily="18" charset="0"/>
            </a:endParaRPr>
          </a:p>
          <a:p>
            <a:pPr algn="just">
              <a:lnSpc>
                <a:spcPct val="200000"/>
              </a:lnSpc>
            </a:pPr>
            <a:r>
              <a:rPr lang="en-US" sz="2000" kern="0" dirty="0">
                <a:effectLst/>
                <a:latin typeface="+mj-lt"/>
                <a:ea typeface="Times New Roman" panose="02020603050405020304" pitchFamily="18" charset="0"/>
              </a:rPr>
              <a:t>         </a:t>
            </a:r>
            <a:r>
              <a:rPr lang="en-US" sz="2000" kern="0" dirty="0" smtClean="0">
                <a:effectLst/>
                <a:latin typeface="+mj-lt"/>
                <a:ea typeface="Times New Roman" panose="02020603050405020304" pitchFamily="18" charset="0"/>
              </a:rPr>
              <a:t>• Gramsevak can register the reports of the work done to the PDO.</a:t>
            </a:r>
            <a:endParaRPr lang="en-IN" sz="2000" dirty="0">
              <a:effectLst/>
              <a:latin typeface="+mj-lt"/>
              <a:ea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530822" y="46998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2900" indent="-342265" algn="just">
              <a:lnSpc>
                <a:spcPct val="150000"/>
              </a:lnSpc>
              <a:buClr>
                <a:srgbClr val="000000"/>
              </a:buClr>
              <a:buFont typeface="Arial" panose="020B0604020202020204"/>
              <a:buChar char="•"/>
            </a:pPr>
            <a:r>
              <a:rPr lang="en-US" sz="2800" spc="-1" dirty="0">
                <a:solidFill>
                  <a:srgbClr val="000000"/>
                </a:solidFill>
                <a:uFill>
                  <a:solidFill>
                    <a:srgbClr val="FFFFFF"/>
                  </a:solidFill>
                </a:uFill>
                <a:latin typeface="Arial" panose="020B0604020202020204"/>
                <a:ea typeface="SimSun" panose="02010600030101010101" pitchFamily="2" charset="-122"/>
              </a:rPr>
              <a:t>Main Features of </a:t>
            </a:r>
            <a:r>
              <a:rPr lang="en-US" sz="2800" spc="-1" dirty="0" smtClean="0">
                <a:solidFill>
                  <a:srgbClr val="000000"/>
                </a:solidFill>
                <a:uFill>
                  <a:solidFill>
                    <a:srgbClr val="FFFFFF"/>
                  </a:solidFill>
                </a:uFill>
                <a:latin typeface="Arial" panose="020B0604020202020204"/>
                <a:ea typeface="SimSun" panose="02010600030101010101" pitchFamily="2" charset="-122"/>
              </a:rPr>
              <a:t>PDO</a:t>
            </a:r>
            <a:endParaRPr lang="en-US" sz="2800" spc="-1" dirty="0">
              <a:solidFill>
                <a:srgbClr val="000000"/>
              </a:solidFill>
              <a:uFill>
                <a:solidFill>
                  <a:srgbClr val="FFFFFF"/>
                </a:solidFill>
              </a:uFill>
              <a:latin typeface="Arial" panose="020B0604020202020204"/>
              <a:ea typeface="SimSun" panose="02010600030101010101" pitchFamily="2" charset="-122"/>
            </a:endParaRPr>
          </a:p>
        </p:txBody>
      </p:sp>
      <p:pic>
        <p:nvPicPr>
          <p:cNvPr id="116" name="Picture 1"/>
          <p:cNvPicPr/>
          <p:nvPr/>
        </p:nvPicPr>
        <p:blipFill>
          <a:blip r:embed="rId1"/>
          <a:stretch>
            <a:fillRect/>
          </a:stretch>
        </p:blipFill>
        <p:spPr>
          <a:xfrm>
            <a:off x="9942120" y="-720"/>
            <a:ext cx="2248200" cy="761400"/>
          </a:xfrm>
          <a:prstGeom prst="rect">
            <a:avLst/>
          </a:prstGeom>
          <a:ln w="9360">
            <a:noFill/>
          </a:ln>
        </p:spPr>
      </p:pic>
      <p:sp>
        <p:nvSpPr>
          <p:cNvPr id="118"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8A7C92CC-EA75-4830-AF51-3A3577BB1747}"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
        <p:nvSpPr>
          <p:cNvPr id="5" name="TextBox 4"/>
          <p:cNvSpPr txBox="1"/>
          <p:nvPr/>
        </p:nvSpPr>
        <p:spPr>
          <a:xfrm>
            <a:off x="373626" y="1958450"/>
            <a:ext cx="8804787" cy="2554545"/>
          </a:xfrm>
          <a:prstGeom prst="rect">
            <a:avLst/>
          </a:prstGeom>
          <a:noFill/>
        </p:spPr>
        <p:txBody>
          <a:bodyPr wrap="square">
            <a:spAutoFit/>
          </a:bodyPr>
          <a:lstStyle/>
          <a:p>
            <a:pPr marL="457200" indent="-228600" algn="just">
              <a:lnSpc>
                <a:spcPct val="200000"/>
              </a:lnSpc>
              <a:spcBef>
                <a:spcPts val="440"/>
              </a:spcBef>
              <a:spcAft>
                <a:spcPts val="0"/>
              </a:spcAft>
              <a:tabLst>
                <a:tab pos="342900" algn="l"/>
              </a:tabLst>
            </a:pPr>
            <a:r>
              <a:rPr lang="en-US" sz="2000" dirty="0">
                <a:effectLst/>
                <a:latin typeface="+mj-lt"/>
                <a:ea typeface="Times New Roman" panose="02020603050405020304" pitchFamily="18" charset="0"/>
              </a:rPr>
              <a:t>		• </a:t>
            </a:r>
            <a:r>
              <a:rPr lang="en-US" sz="2000" dirty="0" smtClean="0">
                <a:latin typeface="+mj-lt"/>
                <a:ea typeface="Times New Roman" panose="02020603050405020304" pitchFamily="18" charset="0"/>
              </a:rPr>
              <a:t>PDO can upload schemes.</a:t>
            </a:r>
            <a:r>
              <a:rPr lang="en-US" sz="2000" dirty="0" smtClean="0">
                <a:effectLst/>
                <a:latin typeface="+mj-lt"/>
                <a:ea typeface="Times New Roman" panose="02020603050405020304" pitchFamily="18" charset="0"/>
              </a:rPr>
              <a:t> </a:t>
            </a:r>
            <a:endParaRPr lang="en-IN" sz="2000" dirty="0">
              <a:effectLst/>
              <a:latin typeface="+mj-lt"/>
              <a:ea typeface="Times New Roman" panose="02020603050405020304" pitchFamily="18" charset="0"/>
            </a:endParaRPr>
          </a:p>
          <a:p>
            <a:pPr marL="457200" indent="-228600" algn="just">
              <a:lnSpc>
                <a:spcPct val="200000"/>
              </a:lnSpc>
              <a:spcBef>
                <a:spcPts val="440"/>
              </a:spcBef>
              <a:spcAft>
                <a:spcPts val="0"/>
              </a:spcAft>
              <a:tabLst>
                <a:tab pos="342900" algn="l"/>
              </a:tabLst>
            </a:pPr>
            <a:r>
              <a:rPr lang="en-US" sz="2000" dirty="0">
                <a:effectLst/>
                <a:latin typeface="+mj-lt"/>
                <a:ea typeface="Times New Roman" panose="02020603050405020304" pitchFamily="18" charset="0"/>
              </a:rPr>
              <a:t>   </a:t>
            </a:r>
            <a:r>
              <a:rPr lang="en-US" sz="2000" dirty="0" smtClean="0">
                <a:effectLst/>
                <a:latin typeface="+mj-lt"/>
                <a:ea typeface="Times New Roman" panose="02020603050405020304" pitchFamily="18" charset="0"/>
              </a:rPr>
              <a:t>• </a:t>
            </a:r>
            <a:r>
              <a:rPr lang="en-US" sz="2000" dirty="0" smtClean="0">
                <a:latin typeface="+mj-lt"/>
                <a:ea typeface="Times New Roman" panose="02020603050405020304" pitchFamily="18" charset="0"/>
              </a:rPr>
              <a:t>PDO can view uploaded schemes.</a:t>
            </a:r>
            <a:endParaRPr lang="en-US" sz="2000" dirty="0" smtClean="0">
              <a:latin typeface="+mj-lt"/>
              <a:ea typeface="Times New Roman" panose="02020603050405020304" pitchFamily="18" charset="0"/>
            </a:endParaRPr>
          </a:p>
          <a:p>
            <a:pPr marL="457200" indent="-228600" algn="just">
              <a:lnSpc>
                <a:spcPct val="200000"/>
              </a:lnSpc>
              <a:spcBef>
                <a:spcPts val="440"/>
              </a:spcBef>
              <a:tabLst>
                <a:tab pos="342900" algn="l"/>
              </a:tabLst>
            </a:pPr>
            <a:r>
              <a:rPr lang="en-US" sz="2000" dirty="0" smtClean="0">
                <a:ea typeface="Times New Roman" panose="02020603050405020304" pitchFamily="18" charset="0"/>
              </a:rPr>
              <a:t>   • </a:t>
            </a:r>
            <a:r>
              <a:rPr lang="en-US" sz="2000" dirty="0">
                <a:ea typeface="Times New Roman" panose="02020603050405020304" pitchFamily="18" charset="0"/>
              </a:rPr>
              <a:t>PDO can </a:t>
            </a:r>
            <a:r>
              <a:rPr lang="en-US" sz="2000" dirty="0" smtClean="0">
                <a:ea typeface="Times New Roman" panose="02020603050405020304" pitchFamily="18" charset="0"/>
              </a:rPr>
              <a:t>check reports </a:t>
            </a:r>
            <a:r>
              <a:rPr lang="en-US" sz="2000" dirty="0">
                <a:ea typeface="Times New Roman" panose="02020603050405020304" pitchFamily="18" charset="0"/>
              </a:rPr>
              <a:t>uploaded </a:t>
            </a:r>
            <a:r>
              <a:rPr lang="en-US" sz="2000" dirty="0" smtClean="0">
                <a:ea typeface="Times New Roman" panose="02020603050405020304" pitchFamily="18" charset="0"/>
              </a:rPr>
              <a:t>by Gramsevak.</a:t>
            </a:r>
            <a:endParaRPr lang="en-US" sz="2000" dirty="0">
              <a:ea typeface="Times New Roman" panose="02020603050405020304" pitchFamily="18" charset="0"/>
            </a:endParaRPr>
          </a:p>
          <a:p>
            <a:pPr marL="457200" indent="-228600">
              <a:lnSpc>
                <a:spcPct val="150000"/>
              </a:lnSpc>
              <a:spcBef>
                <a:spcPts val="440"/>
              </a:spcBef>
              <a:spcAft>
                <a:spcPts val="0"/>
              </a:spcAft>
              <a:tabLst>
                <a:tab pos="342900" algn="l"/>
              </a:tabLst>
            </a:pPr>
            <a:endParaRPr lang="en-IN" sz="2000" dirty="0">
              <a:effectLst/>
              <a:latin typeface="+mj-lt"/>
              <a:ea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530822" y="46998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2900" indent="-342265" algn="just">
              <a:lnSpc>
                <a:spcPct val="150000"/>
              </a:lnSpc>
              <a:buClr>
                <a:srgbClr val="000000"/>
              </a:buClr>
              <a:buFont typeface="Arial" panose="020B0604020202020204"/>
              <a:buChar char="•"/>
            </a:pPr>
            <a:r>
              <a:rPr lang="en-US" sz="2800" spc="-1" dirty="0">
                <a:solidFill>
                  <a:srgbClr val="000000"/>
                </a:solidFill>
                <a:uFill>
                  <a:solidFill>
                    <a:srgbClr val="FFFFFF"/>
                  </a:solidFill>
                </a:uFill>
                <a:latin typeface="Arial" panose="020B0604020202020204"/>
                <a:ea typeface="SimSun" panose="02010600030101010101" pitchFamily="2" charset="-122"/>
              </a:rPr>
              <a:t>Screenshot Flow</a:t>
            </a:r>
            <a:endParaRPr lang="en-US" sz="2800" spc="-1" dirty="0">
              <a:solidFill>
                <a:srgbClr val="000000"/>
              </a:solidFill>
              <a:uFill>
                <a:solidFill>
                  <a:srgbClr val="FFFFFF"/>
                </a:solidFill>
              </a:uFill>
              <a:latin typeface="Arial" panose="020B0604020202020204"/>
              <a:ea typeface="SimSun" panose="02010600030101010101" pitchFamily="2" charset="-122"/>
            </a:endParaRPr>
          </a:p>
        </p:txBody>
      </p:sp>
      <p:pic>
        <p:nvPicPr>
          <p:cNvPr id="116" name="Picture 1"/>
          <p:cNvPicPr/>
          <p:nvPr/>
        </p:nvPicPr>
        <p:blipFill>
          <a:blip r:embed="rId1"/>
          <a:stretch>
            <a:fillRect/>
          </a:stretch>
        </p:blipFill>
        <p:spPr>
          <a:xfrm>
            <a:off x="9942120" y="-720"/>
            <a:ext cx="2248200" cy="761400"/>
          </a:xfrm>
          <a:prstGeom prst="rect">
            <a:avLst/>
          </a:prstGeom>
          <a:ln w="9360">
            <a:noFill/>
          </a:ln>
        </p:spPr>
      </p:pic>
      <p:sp>
        <p:nvSpPr>
          <p:cNvPr id="118"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8A7C92CC-EA75-4830-AF51-3A3577BB1747}"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800" b="0" strike="noStrike" spc="-1">
                <a:solidFill>
                  <a:srgbClr val="000000"/>
                </a:solidFill>
                <a:uFill>
                  <a:solidFill>
                    <a:srgbClr val="FFFFFF"/>
                  </a:solidFill>
                </a:uFill>
                <a:latin typeface="Arial" panose="020B0604020202020204"/>
                <a:ea typeface="SimSun" panose="02010600030101010101" pitchFamily="2" charset="-122"/>
              </a:rPr>
              <a:t>Conclusion and Future Scope</a:t>
            </a:r>
            <a:endParaRPr lang="en-IN" sz="1800" b="0" strike="noStrike" spc="-1">
              <a:solidFill>
                <a:srgbClr val="000000"/>
              </a:solidFill>
              <a:uFill>
                <a:solidFill>
                  <a:srgbClr val="FFFFFF"/>
                </a:solidFill>
              </a:uFill>
              <a:latin typeface="Arial" panose="020B0604020202020204"/>
            </a:endParaRPr>
          </a:p>
        </p:txBody>
      </p:sp>
      <p:sp>
        <p:nvSpPr>
          <p:cNvPr id="152" name="CustomShape 2"/>
          <p:cNvSpPr/>
          <p:nvPr/>
        </p:nvSpPr>
        <p:spPr>
          <a:xfrm>
            <a:off x="373953" y="771840"/>
            <a:ext cx="9295920" cy="557354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gn="just">
              <a:lnSpc>
                <a:spcPct val="200000"/>
              </a:lnSpc>
              <a:buAutoNum type="alphaUcPeriod"/>
            </a:pPr>
            <a:r>
              <a:rPr lang="en-GB" dirty="0" smtClean="0"/>
              <a:t>Conclusion:</a:t>
            </a:r>
            <a:endParaRPr lang="en-GB" dirty="0" smtClean="0"/>
          </a:p>
          <a:p>
            <a:pPr algn="just">
              <a:lnSpc>
                <a:spcPct val="200000"/>
              </a:lnSpc>
            </a:pPr>
            <a:r>
              <a:rPr lang="en-GB" dirty="0" smtClean="0"/>
              <a:t> </a:t>
            </a:r>
            <a:r>
              <a:rPr lang="en-GB" dirty="0"/>
              <a:t>This web based application will be helpful to the villagers of that village; it will bring transparency, accountability, and efficiency in administration. Document and their related record will be available on this application. It helps to make administration more accountable as well as more transparent. The above survey and proposed system will help the Gram panchayat system to work efficiently. This system provides ID and password for the </a:t>
            </a:r>
            <a:r>
              <a:rPr lang="en-GB" dirty="0" smtClean="0"/>
              <a:t>villager. Both </a:t>
            </a:r>
            <a:r>
              <a:rPr lang="en-GB" dirty="0"/>
              <a:t>analysis and evaluation results confirm that the proposed web base system can provide an effective solution for submitting the services/schemes that are useful for the villagers in online mode. This will help to minimize corruption in the system, and also save the effort and time of common man and government officers</a:t>
            </a:r>
            <a:r>
              <a:rPr lang="en-GB" dirty="0" smtClean="0"/>
              <a:t>.</a:t>
            </a:r>
            <a:endParaRPr lang="en-GB" dirty="0" smtClean="0"/>
          </a:p>
          <a:p>
            <a:pPr algn="just">
              <a:lnSpc>
                <a:spcPct val="200000"/>
              </a:lnSpc>
            </a:pPr>
            <a:endParaRPr lang="en-GB" dirty="0"/>
          </a:p>
        </p:txBody>
      </p:sp>
      <p:sp>
        <p:nvSpPr>
          <p:cNvPr id="154"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CB5A2295-943D-410C-95D0-7FBC2ABE5E1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pic>
        <p:nvPicPr>
          <p:cNvPr id="155" name="Picture 1"/>
          <p:cNvPicPr/>
          <p:nvPr/>
        </p:nvPicPr>
        <p:blipFill>
          <a:blip r:embed="rId1"/>
          <a:stretch>
            <a:fillRect/>
          </a:stretch>
        </p:blipFill>
        <p:spPr>
          <a:xfrm>
            <a:off x="9905400" y="-1440"/>
            <a:ext cx="2281680" cy="773640"/>
          </a:xfrm>
          <a:prstGeom prst="rect">
            <a:avLst/>
          </a:prstGeom>
          <a:ln w="9360">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9492" y="252742"/>
            <a:ext cx="9088582" cy="6186309"/>
          </a:xfrm>
          <a:prstGeom prst="rect">
            <a:avLst/>
          </a:prstGeom>
        </p:spPr>
        <p:txBody>
          <a:bodyPr wrap="square">
            <a:spAutoFit/>
          </a:bodyPr>
          <a:lstStyle/>
          <a:p>
            <a:pPr algn="just">
              <a:lnSpc>
                <a:spcPct val="200000"/>
              </a:lnSpc>
            </a:pPr>
            <a:r>
              <a:rPr lang="en-GB" dirty="0"/>
              <a:t> B. Future Scope</a:t>
            </a:r>
            <a:r>
              <a:rPr lang="en-GB" dirty="0" smtClean="0"/>
              <a:t>:</a:t>
            </a:r>
            <a:endParaRPr lang="en-GB" dirty="0" smtClean="0"/>
          </a:p>
          <a:p>
            <a:pPr algn="just">
              <a:lnSpc>
                <a:spcPct val="200000"/>
              </a:lnSpc>
            </a:pPr>
            <a:endParaRPr lang="en-GB" dirty="0"/>
          </a:p>
          <a:p>
            <a:pPr algn="just">
              <a:lnSpc>
                <a:spcPct val="200000"/>
              </a:lnSpc>
            </a:pPr>
            <a:r>
              <a:rPr lang="en-GB" dirty="0" smtClean="0"/>
              <a:t> </a:t>
            </a:r>
            <a:r>
              <a:rPr lang="en-GB" dirty="0"/>
              <a:t>This system has been designed keeping in mind the requirements of gram panchayat staff and enables the </a:t>
            </a:r>
            <a:r>
              <a:rPr lang="en-GB" dirty="0" smtClean="0"/>
              <a:t>admin </a:t>
            </a:r>
            <a:r>
              <a:rPr lang="en-GB" dirty="0"/>
              <a:t>of panchayat to make entries in the database about villagers, personal details, and their related </a:t>
            </a:r>
            <a:r>
              <a:rPr lang="en-GB" dirty="0" smtClean="0"/>
              <a:t>services. This system also provides him the authority to manipulate his account . we </a:t>
            </a:r>
            <a:r>
              <a:rPr lang="en-GB" dirty="0"/>
              <a:t>can add much more feature in the system i.e., alert system ,receive notification to user and gram panchayat staff about some action ,we can provide a transaction system in which all the money related work handled will save time and will reduce corruption. By using this system data collected from different gram panchayats will be helpful for implementing different schemes and will help in natural calamities and data can be useful in other fields.</a:t>
            </a:r>
            <a:endParaRPr lang="en-IN" spc="-1" dirty="0">
              <a:solidFill>
                <a:srgbClr val="000000"/>
              </a:solidFill>
              <a:uFill>
                <a:solidFill>
                  <a:srgbClr val="FFFFFF"/>
                </a:solidFill>
              </a:uFill>
              <a:latin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304920" y="2804940"/>
            <a:ext cx="10971720" cy="124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4000" b="0" i="1" strike="noStrike" spc="-1" dirty="0">
                <a:solidFill>
                  <a:schemeClr val="accent4">
                    <a:lumMod val="60000"/>
                    <a:lumOff val="40000"/>
                  </a:schemeClr>
                </a:solidFill>
                <a:uFill>
                  <a:solidFill>
                    <a:srgbClr val="FFFFFF"/>
                  </a:solidFill>
                </a:uFill>
                <a:latin typeface="Arial" panose="020B0604020202020204"/>
                <a:ea typeface="SimSun" panose="02010600030101010101" pitchFamily="2" charset="-122"/>
              </a:rPr>
              <a:t>Thank you for Your Attention!!!</a:t>
            </a:r>
            <a:endParaRPr lang="en-IN" sz="2400" b="0" strike="noStrike" spc="-1" dirty="0">
              <a:solidFill>
                <a:schemeClr val="accent4">
                  <a:lumMod val="60000"/>
                  <a:lumOff val="40000"/>
                </a:schemeClr>
              </a:solidFill>
              <a:uFill>
                <a:solidFill>
                  <a:srgbClr val="FFFFFF"/>
                </a:solidFill>
              </a:uFill>
              <a:latin typeface="Arial" panose="020B0604020202020204"/>
            </a:endParaRPr>
          </a:p>
        </p:txBody>
      </p:sp>
      <p:sp>
        <p:nvSpPr>
          <p:cNvPr id="163"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44085130-75FF-4973-82F3-3DC75A281A2C}"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pic>
        <p:nvPicPr>
          <p:cNvPr id="164" name="Picture 1"/>
          <p:cNvPicPr/>
          <p:nvPr/>
        </p:nvPicPr>
        <p:blipFill>
          <a:blip r:embed="rId1"/>
          <a:stretch>
            <a:fillRect/>
          </a:stretch>
        </p:blipFill>
        <p:spPr>
          <a:xfrm>
            <a:off x="9905400" y="-1440"/>
            <a:ext cx="2281680" cy="773640"/>
          </a:xfrm>
          <a:prstGeom prst="rect">
            <a:avLst/>
          </a:prstGeom>
          <a:ln w="9360">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61">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a:solidFill>
                <a:srgbClr val="000000"/>
              </a:solidFill>
              <a:uFill>
                <a:solidFill>
                  <a:srgbClr val="FFFFFF"/>
                </a:solidFill>
              </a:uFill>
              <a:latin typeface="Arial" panose="020B0604020202020204"/>
            </a:endParaRPr>
          </a:p>
          <a:p>
            <a:r>
              <a:rPr lang="en-IN" sz="2800" b="0" strike="noStrike" spc="-1">
                <a:solidFill>
                  <a:srgbClr val="000000"/>
                </a:solidFill>
                <a:uFill>
                  <a:solidFill>
                    <a:srgbClr val="FFFFFF"/>
                  </a:solidFill>
                </a:uFill>
                <a:latin typeface="Arial" panose="020B0604020202020204"/>
                <a:ea typeface="SimSun" panose="02010600030101010101" pitchFamily="2" charset="-122"/>
              </a:rPr>
              <a:t>Outline</a:t>
            </a: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87" name="CustomShape 2"/>
          <p:cNvSpPr/>
          <p:nvPr/>
        </p:nvSpPr>
        <p:spPr>
          <a:xfrm>
            <a:off x="609480" y="952560"/>
            <a:ext cx="10971720" cy="495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150000"/>
              </a:lnSpc>
              <a:buClr>
                <a:srgbClr val="000000"/>
              </a:buClr>
              <a:buFont typeface="Symbol" panose="05050102010706020507"/>
              <a:buChar char=""/>
            </a:pPr>
            <a:r>
              <a:rPr lang="en-IN" sz="2000" b="0" strike="noStrike" spc="-1" dirty="0">
                <a:solidFill>
                  <a:srgbClr val="000000"/>
                </a:solidFill>
                <a:uFill>
                  <a:solidFill>
                    <a:srgbClr val="FFFFFF"/>
                  </a:solidFill>
                </a:uFill>
                <a:latin typeface="Arial" panose="020B0604020202020204"/>
                <a:ea typeface="SimSun" panose="02010600030101010101" pitchFamily="2" charset="-122"/>
              </a:rPr>
              <a:t>Introduction</a:t>
            </a:r>
            <a:endParaRPr lang="en-IN" sz="2000" b="0" strike="noStrike" spc="-1" dirty="0">
              <a:solidFill>
                <a:srgbClr val="000000"/>
              </a:solidFill>
              <a:uFill>
                <a:solidFill>
                  <a:srgbClr val="FFFFFF"/>
                </a:solidFill>
              </a:uFill>
              <a:latin typeface="Arial" panose="020B0604020202020204"/>
              <a:ea typeface="SimSun" panose="02010600030101010101" pitchFamily="2" charset="-122"/>
            </a:endParaRPr>
          </a:p>
          <a:p>
            <a:pPr marL="342900" indent="-342265">
              <a:lnSpc>
                <a:spcPct val="150000"/>
              </a:lnSpc>
              <a:buClr>
                <a:srgbClr val="000000"/>
              </a:buClr>
              <a:buFont typeface="Symbol" panose="05050102010706020507"/>
              <a:buChar char=""/>
            </a:pPr>
            <a:r>
              <a:rPr lang="en-US" sz="2000" spc="-1" dirty="0">
                <a:solidFill>
                  <a:srgbClr val="000000"/>
                </a:solidFill>
                <a:uFill>
                  <a:solidFill>
                    <a:srgbClr val="FFFFFF"/>
                  </a:solidFill>
                </a:uFill>
                <a:latin typeface="Arial" panose="020B0604020202020204"/>
                <a:ea typeface="SimSun" panose="02010600030101010101" pitchFamily="2" charset="-122"/>
              </a:rPr>
              <a:t>Technologies and Software used</a:t>
            </a:r>
            <a:endParaRPr lang="en-IN" sz="2000" spc="-1" dirty="0">
              <a:solidFill>
                <a:srgbClr val="000000"/>
              </a:solidFill>
              <a:uFill>
                <a:solidFill>
                  <a:srgbClr val="FFFFFF"/>
                </a:solidFill>
              </a:uFill>
              <a:latin typeface="Arial" panose="020B0604020202020204"/>
              <a:ea typeface="SimSun" panose="02010600030101010101" pitchFamily="2" charset="-122"/>
            </a:endParaRPr>
          </a:p>
          <a:p>
            <a:pPr marL="342900" indent="-342265">
              <a:lnSpc>
                <a:spcPct val="150000"/>
              </a:lnSpc>
              <a:buClr>
                <a:srgbClr val="000000"/>
              </a:buClr>
              <a:buFont typeface="Symbol" panose="05050102010706020507"/>
              <a:buChar char=""/>
            </a:pPr>
            <a:r>
              <a:rPr lang="en-IN" sz="2000" b="0" strike="noStrike" spc="-1" dirty="0">
                <a:solidFill>
                  <a:srgbClr val="000000"/>
                </a:solidFill>
                <a:uFill>
                  <a:solidFill>
                    <a:srgbClr val="FFFFFF"/>
                  </a:solidFill>
                </a:uFill>
                <a:latin typeface="Arial" panose="020B0604020202020204"/>
                <a:ea typeface="SimSun" panose="02010600030101010101" pitchFamily="2" charset="-122"/>
              </a:rPr>
              <a:t>Problem Statement</a:t>
            </a:r>
            <a:endParaRPr lang="en-IN" sz="1800" b="0" strike="noStrike" spc="-1" dirty="0">
              <a:solidFill>
                <a:srgbClr val="000000"/>
              </a:solidFill>
              <a:uFill>
                <a:solidFill>
                  <a:srgbClr val="FFFFFF"/>
                </a:solidFill>
              </a:uFill>
              <a:latin typeface="Arial" panose="020B0604020202020204"/>
            </a:endParaRPr>
          </a:p>
          <a:p>
            <a:pPr marL="342900" indent="-342265">
              <a:lnSpc>
                <a:spcPct val="150000"/>
              </a:lnSpc>
              <a:buClr>
                <a:srgbClr val="000000"/>
              </a:buClr>
              <a:buFont typeface="Symbol" panose="05050102010706020507"/>
              <a:buChar char=""/>
            </a:pPr>
            <a:r>
              <a:rPr lang="en-IN" sz="2000" b="0" strike="noStrike" spc="-1" dirty="0">
                <a:solidFill>
                  <a:srgbClr val="000000"/>
                </a:solidFill>
                <a:uFill>
                  <a:solidFill>
                    <a:srgbClr val="FFFFFF"/>
                  </a:solidFill>
                </a:uFill>
                <a:latin typeface="Arial" panose="020B0604020202020204"/>
                <a:ea typeface="SimSun" panose="02010600030101010101" pitchFamily="2" charset="-122"/>
              </a:rPr>
              <a:t>System Architecture</a:t>
            </a:r>
            <a:endParaRPr lang="en-IN" sz="1800" b="0" strike="noStrike" spc="-1" dirty="0">
              <a:solidFill>
                <a:srgbClr val="000000"/>
              </a:solidFill>
              <a:uFill>
                <a:solidFill>
                  <a:srgbClr val="FFFFFF"/>
                </a:solidFill>
              </a:uFill>
              <a:latin typeface="Arial" panose="020B0604020202020204"/>
            </a:endParaRPr>
          </a:p>
          <a:p>
            <a:pPr marL="342900" indent="-342265">
              <a:lnSpc>
                <a:spcPct val="150000"/>
              </a:lnSpc>
              <a:buClr>
                <a:srgbClr val="000000"/>
              </a:buClr>
              <a:buFont typeface="Symbol" panose="05050102010706020507"/>
              <a:buChar char=""/>
            </a:pPr>
            <a:r>
              <a:rPr lang="en-US" sz="2000" spc="-1" dirty="0">
                <a:solidFill>
                  <a:srgbClr val="000000"/>
                </a:solidFill>
                <a:uFill>
                  <a:solidFill>
                    <a:srgbClr val="FFFFFF"/>
                  </a:solidFill>
                </a:uFill>
                <a:latin typeface="Arial" panose="020B0604020202020204"/>
                <a:ea typeface="SimSun" panose="02010600030101010101" pitchFamily="2" charset="-122"/>
              </a:rPr>
              <a:t>People Associated </a:t>
            </a:r>
            <a:endParaRPr lang="en-US" sz="2000" spc="-1" dirty="0">
              <a:solidFill>
                <a:srgbClr val="000000"/>
              </a:solidFill>
              <a:uFill>
                <a:solidFill>
                  <a:srgbClr val="FFFFFF"/>
                </a:solidFill>
              </a:uFill>
              <a:latin typeface="Arial" panose="020B0604020202020204"/>
              <a:ea typeface="SimSun" panose="02010600030101010101" pitchFamily="2" charset="-122"/>
            </a:endParaRPr>
          </a:p>
          <a:p>
            <a:pPr marL="342900" indent="-342265">
              <a:lnSpc>
                <a:spcPct val="150000"/>
              </a:lnSpc>
              <a:buClr>
                <a:srgbClr val="000000"/>
              </a:buClr>
              <a:buFont typeface="Symbol" panose="05050102010706020507"/>
              <a:buChar char=""/>
            </a:pPr>
            <a:r>
              <a:rPr lang="en-US" sz="2000" spc="-1" dirty="0">
                <a:solidFill>
                  <a:srgbClr val="000000"/>
                </a:solidFill>
                <a:uFill>
                  <a:solidFill>
                    <a:srgbClr val="FFFFFF"/>
                  </a:solidFill>
                </a:uFill>
                <a:latin typeface="Arial" panose="020B0604020202020204"/>
                <a:ea typeface="SimSun" panose="02010600030101010101" pitchFamily="2" charset="-122"/>
              </a:rPr>
              <a:t>Main Features of </a:t>
            </a:r>
            <a:r>
              <a:rPr lang="en-US" sz="2000" spc="-1" dirty="0" smtClean="0">
                <a:solidFill>
                  <a:srgbClr val="000000"/>
                </a:solidFill>
                <a:uFill>
                  <a:solidFill>
                    <a:srgbClr val="FFFFFF"/>
                  </a:solidFill>
                </a:uFill>
                <a:latin typeface="Arial" panose="020B0604020202020204"/>
                <a:ea typeface="SimSun" panose="02010600030101010101" pitchFamily="2" charset="-122"/>
              </a:rPr>
              <a:t>User</a:t>
            </a:r>
            <a:endParaRPr lang="en-US" sz="2000" spc="-1" dirty="0">
              <a:solidFill>
                <a:srgbClr val="000000"/>
              </a:solidFill>
              <a:uFill>
                <a:solidFill>
                  <a:srgbClr val="FFFFFF"/>
                </a:solidFill>
              </a:uFill>
              <a:latin typeface="Arial" panose="020B0604020202020204"/>
              <a:ea typeface="SimSun" panose="02010600030101010101" pitchFamily="2" charset="-122"/>
            </a:endParaRPr>
          </a:p>
          <a:p>
            <a:pPr marL="342900" indent="-342265">
              <a:lnSpc>
                <a:spcPct val="150000"/>
              </a:lnSpc>
              <a:buClr>
                <a:srgbClr val="000000"/>
              </a:buClr>
              <a:buFont typeface="Symbol" panose="05050102010706020507"/>
              <a:buChar char=""/>
            </a:pPr>
            <a:r>
              <a:rPr lang="en-US" sz="2000" spc="-1" dirty="0">
                <a:solidFill>
                  <a:srgbClr val="000000"/>
                </a:solidFill>
                <a:uFill>
                  <a:solidFill>
                    <a:srgbClr val="FFFFFF"/>
                  </a:solidFill>
                </a:uFill>
                <a:ea typeface="SimSun" panose="02010600030101010101" pitchFamily="2" charset="-122"/>
              </a:rPr>
              <a:t>Main Features of </a:t>
            </a:r>
            <a:r>
              <a:rPr lang="en-US" sz="2000" spc="-1" dirty="0" smtClean="0">
                <a:solidFill>
                  <a:srgbClr val="000000"/>
                </a:solidFill>
                <a:uFill>
                  <a:solidFill>
                    <a:srgbClr val="FFFFFF"/>
                  </a:solidFill>
                </a:uFill>
                <a:ea typeface="SimSun" panose="02010600030101010101" pitchFamily="2" charset="-122"/>
              </a:rPr>
              <a:t>Admin</a:t>
            </a:r>
            <a:endParaRPr lang="en-US" sz="2000" spc="-1" dirty="0">
              <a:solidFill>
                <a:srgbClr val="000000"/>
              </a:solidFill>
              <a:uFill>
                <a:solidFill>
                  <a:srgbClr val="FFFFFF"/>
                </a:solidFill>
              </a:uFill>
              <a:ea typeface="SimSun" panose="02010600030101010101" pitchFamily="2" charset="-122"/>
            </a:endParaRPr>
          </a:p>
          <a:p>
            <a:pPr marL="342900" indent="-342265">
              <a:lnSpc>
                <a:spcPct val="150000"/>
              </a:lnSpc>
              <a:buClr>
                <a:srgbClr val="000000"/>
              </a:buClr>
              <a:buFont typeface="Symbol" panose="05050102010706020507"/>
              <a:buChar char=""/>
            </a:pPr>
            <a:r>
              <a:rPr lang="en-US" sz="2000" spc="-1" dirty="0">
                <a:solidFill>
                  <a:srgbClr val="000000"/>
                </a:solidFill>
                <a:uFill>
                  <a:solidFill>
                    <a:srgbClr val="FFFFFF"/>
                  </a:solidFill>
                </a:uFill>
                <a:ea typeface="SimSun" panose="02010600030101010101" pitchFamily="2" charset="-122"/>
              </a:rPr>
              <a:t>Main Features of </a:t>
            </a:r>
            <a:r>
              <a:rPr lang="en-US" sz="2000" spc="-1" dirty="0" smtClean="0">
                <a:solidFill>
                  <a:srgbClr val="000000"/>
                </a:solidFill>
                <a:uFill>
                  <a:solidFill>
                    <a:srgbClr val="FFFFFF"/>
                  </a:solidFill>
                </a:uFill>
                <a:ea typeface="SimSun" panose="02010600030101010101" pitchFamily="2" charset="-122"/>
              </a:rPr>
              <a:t>PDO</a:t>
            </a:r>
            <a:endParaRPr lang="en-US" sz="2000" spc="-1" dirty="0">
              <a:solidFill>
                <a:srgbClr val="000000"/>
              </a:solidFill>
              <a:uFill>
                <a:solidFill>
                  <a:srgbClr val="FFFFFF"/>
                </a:solidFill>
              </a:uFill>
              <a:ea typeface="SimSun" panose="02010600030101010101" pitchFamily="2" charset="-122"/>
            </a:endParaRPr>
          </a:p>
          <a:p>
            <a:pPr marL="342900" indent="-342265">
              <a:lnSpc>
                <a:spcPct val="150000"/>
              </a:lnSpc>
              <a:buClr>
                <a:srgbClr val="000000"/>
              </a:buClr>
              <a:buFont typeface="Symbol" panose="05050102010706020507"/>
              <a:buChar char=""/>
            </a:pPr>
            <a:r>
              <a:rPr lang="en-US" sz="2000" spc="-1" dirty="0">
                <a:solidFill>
                  <a:srgbClr val="000000"/>
                </a:solidFill>
                <a:uFill>
                  <a:solidFill>
                    <a:srgbClr val="FFFFFF"/>
                  </a:solidFill>
                </a:uFill>
                <a:latin typeface="Arial" panose="020B0604020202020204"/>
                <a:ea typeface="SimSun" panose="02010600030101010101" pitchFamily="2" charset="-122"/>
              </a:rPr>
              <a:t>Screenshot of Flow</a:t>
            </a:r>
            <a:endParaRPr lang="en-US" sz="2000" spc="-1" dirty="0">
              <a:solidFill>
                <a:srgbClr val="000000"/>
              </a:solidFill>
              <a:uFill>
                <a:solidFill>
                  <a:srgbClr val="FFFFFF"/>
                </a:solidFill>
              </a:uFill>
              <a:latin typeface="Arial" panose="020B0604020202020204"/>
              <a:ea typeface="SimSun" panose="02010600030101010101" pitchFamily="2" charset="-122"/>
            </a:endParaRPr>
          </a:p>
          <a:p>
            <a:pPr marL="342900" indent="-342265">
              <a:lnSpc>
                <a:spcPct val="150000"/>
              </a:lnSpc>
              <a:buClr>
                <a:srgbClr val="000000"/>
              </a:buClr>
              <a:buFont typeface="Symbol" panose="05050102010706020507"/>
              <a:buChar char=""/>
            </a:pPr>
            <a:r>
              <a:rPr lang="en-IN" sz="2000" b="0" strike="noStrike" spc="-1" dirty="0">
                <a:solidFill>
                  <a:srgbClr val="000000"/>
                </a:solidFill>
                <a:uFill>
                  <a:solidFill>
                    <a:srgbClr val="FFFFFF"/>
                  </a:solidFill>
                </a:uFill>
                <a:latin typeface="Arial" panose="020B0604020202020204"/>
                <a:ea typeface="SimSun" panose="02010600030101010101" pitchFamily="2" charset="-122"/>
              </a:rPr>
              <a:t>Conclusion &amp; </a:t>
            </a:r>
            <a:r>
              <a:rPr lang="en-IN" spc="-1" dirty="0">
                <a:solidFill>
                  <a:srgbClr val="000000"/>
                </a:solidFill>
                <a:uFill>
                  <a:solidFill>
                    <a:srgbClr val="FFFFFF"/>
                  </a:solidFill>
                </a:uFill>
                <a:ea typeface="SimSun" panose="02010600030101010101" pitchFamily="2" charset="-122"/>
              </a:rPr>
              <a:t>Future Scope</a:t>
            </a:r>
            <a:endParaRPr lang="en-IN" sz="1600" spc="-1" dirty="0">
              <a:solidFill>
                <a:srgbClr val="000000"/>
              </a:solidFill>
              <a:uFill>
                <a:solidFill>
                  <a:srgbClr val="FFFFFF"/>
                </a:solidFill>
              </a:uFill>
            </a:endParaRPr>
          </a:p>
        </p:txBody>
      </p:sp>
      <p:pic>
        <p:nvPicPr>
          <p:cNvPr id="88" name="Picture 1"/>
          <p:cNvPicPr/>
          <p:nvPr/>
        </p:nvPicPr>
        <p:blipFill>
          <a:blip r:embed="rId1"/>
          <a:stretch>
            <a:fillRect/>
          </a:stretch>
        </p:blipFill>
        <p:spPr>
          <a:xfrm>
            <a:off x="9905400" y="-1440"/>
            <a:ext cx="2281680" cy="773640"/>
          </a:xfrm>
          <a:prstGeom prst="rect">
            <a:avLst/>
          </a:prstGeom>
          <a:ln w="9360">
            <a:noFill/>
          </a:ln>
        </p:spPr>
      </p:pic>
      <p:sp>
        <p:nvSpPr>
          <p:cNvPr id="90"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192799D2-C2E0-435F-AFDD-A27078AA7927}"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609480" y="167040"/>
            <a:ext cx="10971720" cy="115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a:solidFill>
                <a:srgbClr val="000000"/>
              </a:solidFill>
              <a:uFill>
                <a:solidFill>
                  <a:srgbClr val="FFFFFF"/>
                </a:solidFill>
              </a:uFill>
              <a:latin typeface="Arial" panose="020B0604020202020204"/>
            </a:endParaRPr>
          </a:p>
          <a:p>
            <a:r>
              <a:rPr lang="en-IN" sz="2800" b="0" strike="noStrike" spc="-1">
                <a:solidFill>
                  <a:srgbClr val="000000"/>
                </a:solidFill>
                <a:uFill>
                  <a:solidFill>
                    <a:srgbClr val="FFFFFF"/>
                  </a:solidFill>
                </a:uFill>
                <a:latin typeface="Arial" panose="020B0604020202020204"/>
                <a:ea typeface="SimSun" panose="02010600030101010101" pitchFamily="2" charset="-122"/>
              </a:rPr>
              <a:t>Introduction</a:t>
            </a:r>
            <a:endParaRPr lang="en-IN" sz="1800" b="0" strike="noStrike" spc="-1">
              <a:solidFill>
                <a:srgbClr val="000000"/>
              </a:solidFill>
              <a:uFill>
                <a:solidFill>
                  <a:srgbClr val="FFFFFF"/>
                </a:solidFill>
              </a:uFill>
              <a:latin typeface="Arial" panose="020B0604020202020204"/>
            </a:endParaRPr>
          </a:p>
          <a:p>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p:txBody>
      </p:sp>
      <p:pic>
        <p:nvPicPr>
          <p:cNvPr id="92" name="Picture 1"/>
          <p:cNvPicPr/>
          <p:nvPr/>
        </p:nvPicPr>
        <p:blipFill>
          <a:blip r:embed="rId1"/>
          <a:stretch>
            <a:fillRect/>
          </a:stretch>
        </p:blipFill>
        <p:spPr>
          <a:xfrm>
            <a:off x="9916920" y="-1440"/>
            <a:ext cx="2281680" cy="773640"/>
          </a:xfrm>
          <a:prstGeom prst="rect">
            <a:avLst/>
          </a:prstGeom>
          <a:ln>
            <a:noFill/>
          </a:ln>
        </p:spPr>
      </p:pic>
      <p:sp>
        <p:nvSpPr>
          <p:cNvPr id="93" name="CustomShape 2"/>
          <p:cNvSpPr/>
          <p:nvPr/>
        </p:nvSpPr>
        <p:spPr>
          <a:xfrm>
            <a:off x="609480" y="1094508"/>
            <a:ext cx="8922447" cy="484909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71475" algn="just">
              <a:lnSpc>
                <a:spcPct val="150000"/>
              </a:lnSpc>
            </a:pPr>
            <a:r>
              <a:rPr lang="en-US" sz="2000" dirty="0" smtClean="0">
                <a:latin typeface="Times New Roman" panose="02020603050405020304" pitchFamily="18" charset="0"/>
                <a:cs typeface="Times New Roman" panose="02020603050405020304" pitchFamily="18" charset="0"/>
              </a:rPr>
              <a:t>Digital </a:t>
            </a:r>
            <a:r>
              <a:rPr lang="en-US" sz="2000" dirty="0">
                <a:latin typeface="Times New Roman" panose="02020603050405020304" pitchFamily="18" charset="0"/>
                <a:cs typeface="Times New Roman" panose="02020603050405020304" pitchFamily="18" charset="0"/>
              </a:rPr>
              <a:t>Gram Panchayat is a web application that is specially, designed to establish an environment, wherein villagers can easily communicate with the village councils. Our application features: </a:t>
            </a:r>
            <a:r>
              <a:rPr lang="en-US" sz="2000" dirty="0" smtClean="0">
                <a:latin typeface="Times New Roman" panose="02020603050405020304" pitchFamily="18" charset="0"/>
                <a:cs typeface="Times New Roman" panose="02020603050405020304" pitchFamily="18" charset="0"/>
              </a:rPr>
              <a:t>Administrator</a:t>
            </a:r>
            <a:r>
              <a:rPr lang="en-US" sz="2000" dirty="0">
                <a:latin typeface="Times New Roman" panose="02020603050405020304" pitchFamily="18" charset="0"/>
                <a:cs typeface="Times New Roman" panose="02020603050405020304" pitchFamily="18" charset="0"/>
              </a:rPr>
              <a:t>, PDO </a:t>
            </a:r>
            <a:r>
              <a:rPr lang="en-US" sz="2000" u="sng" dirty="0">
                <a:latin typeface="Times New Roman" panose="02020603050405020304" pitchFamily="18" charset="0"/>
                <a:cs typeface="Times New Roman" panose="02020603050405020304" pitchFamily="18" charset="0"/>
              </a:rPr>
              <a:t>(Panchayat Development Officer) </a:t>
            </a:r>
            <a:r>
              <a:rPr lang="en-US" sz="2000" dirty="0">
                <a:latin typeface="Times New Roman" panose="02020603050405020304" pitchFamily="18" charset="0"/>
                <a:cs typeface="Times New Roman" panose="02020603050405020304" pitchFamily="18" charset="0"/>
              </a:rPr>
              <a:t>and village public. Administrator will handle the whole website and manage the activities of users. PDO will update panchayat services, application, payments and complaints filled by public. The village public will register to the application and avail for the facilities. This post has complete information of Digital Gram Panchayat Project Documentation.</a:t>
            </a:r>
            <a:endParaRPr lang="en-US" sz="2000" dirty="0">
              <a:latin typeface="Times New Roman" panose="02020603050405020304" pitchFamily="18" charset="0"/>
              <a:cs typeface="Times New Roman" panose="02020603050405020304" pitchFamily="18" charset="0"/>
            </a:endParaRPr>
          </a:p>
          <a:p>
            <a:pPr marL="371475">
              <a:lnSpc>
                <a:spcPct val="150000"/>
              </a:lnSpc>
            </a:pPr>
            <a:endPar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371475">
              <a:lnSpc>
                <a:spcPct val="150000"/>
              </a:lnSpc>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5"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5B0FDA39-E172-4A77-9CE8-9F03BDC41C6C}"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animEffect transition="in" filter="fade">
                                      <p:cBhvr>
                                        <p:cTn id="7" dur="1250"/>
                                        <p:tgtEl>
                                          <p:spTgt spid="93">
                                            <p:txEl>
                                              <p:pRg st="0" end="0"/>
                                            </p:txEl>
                                          </p:spTgt>
                                        </p:tgtEl>
                                      </p:cBhvr>
                                    </p:animEffect>
                                    <p:anim calcmode="lin" valueType="num">
                                      <p:cBhvr>
                                        <p:cTn id="8" dur="1250" fill="hold"/>
                                        <p:tgtEl>
                                          <p:spTgt spid="93">
                                            <p:txEl>
                                              <p:pRg st="0" end="0"/>
                                            </p:txEl>
                                          </p:spTgt>
                                        </p:tgtEl>
                                        <p:attrNameLst>
                                          <p:attrName>ppt_x</p:attrName>
                                        </p:attrNameLst>
                                      </p:cBhvr>
                                      <p:tavLst>
                                        <p:tav tm="0">
                                          <p:val>
                                            <p:strVal val="#ppt_x"/>
                                          </p:val>
                                        </p:tav>
                                        <p:tav tm="100000">
                                          <p:val>
                                            <p:strVal val="#ppt_x"/>
                                          </p:val>
                                        </p:tav>
                                      </p:tavLst>
                                    </p:anim>
                                    <p:anim calcmode="lin" valueType="num">
                                      <p:cBhvr>
                                        <p:cTn id="9" dur="1250" fill="hold"/>
                                        <p:tgtEl>
                                          <p:spTgt spid="9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609480" y="167040"/>
            <a:ext cx="10971720" cy="115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dirty="0">
              <a:solidFill>
                <a:srgbClr val="000000"/>
              </a:solidFill>
              <a:uFill>
                <a:solidFill>
                  <a:srgbClr val="FFFFFF"/>
                </a:solidFill>
              </a:uFill>
              <a:latin typeface="Arial" panose="020B0604020202020204"/>
            </a:endParaRPr>
          </a:p>
          <a:p>
            <a:r>
              <a:rPr lang="en-US" sz="2800" spc="-1" dirty="0">
                <a:solidFill>
                  <a:srgbClr val="000000"/>
                </a:solidFill>
                <a:uFill>
                  <a:solidFill>
                    <a:srgbClr val="FFFFFF"/>
                  </a:solidFill>
                </a:uFill>
                <a:latin typeface="Arial" panose="020B0604020202020204"/>
                <a:ea typeface="SimSun" panose="02010600030101010101" pitchFamily="2" charset="-122"/>
              </a:rPr>
              <a:t>Technologies and Software used</a:t>
            </a:r>
            <a:endParaRPr lang="en-IN" sz="1800" b="0" strike="noStrike" spc="-1" dirty="0">
              <a:solidFill>
                <a:srgbClr val="000000"/>
              </a:solidFill>
              <a:uFill>
                <a:solidFill>
                  <a:srgbClr val="FFFFFF"/>
                </a:solidFill>
              </a:uFill>
              <a:latin typeface="Arial" panose="020B0604020202020204"/>
            </a:endParaRPr>
          </a:p>
          <a:p>
            <a:endParaRPr lang="en-IN" sz="1800" b="0"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92" name="Picture 1"/>
          <p:cNvPicPr/>
          <p:nvPr/>
        </p:nvPicPr>
        <p:blipFill>
          <a:blip r:embed="rId1"/>
          <a:stretch>
            <a:fillRect/>
          </a:stretch>
        </p:blipFill>
        <p:spPr>
          <a:xfrm>
            <a:off x="9916920" y="-1440"/>
            <a:ext cx="2281680" cy="773640"/>
          </a:xfrm>
          <a:prstGeom prst="rect">
            <a:avLst/>
          </a:prstGeom>
          <a:ln>
            <a:noFill/>
          </a:ln>
        </p:spPr>
      </p:pic>
      <p:sp>
        <p:nvSpPr>
          <p:cNvPr id="95"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5B0FDA39-E172-4A77-9CE8-9F03BDC41C6C}"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
        <p:nvSpPr>
          <p:cNvPr id="4" name="Content Placeholder 2"/>
          <p:cNvSpPr txBox="1"/>
          <p:nvPr/>
        </p:nvSpPr>
        <p:spPr>
          <a:xfrm>
            <a:off x="519370" y="4457890"/>
            <a:ext cx="4889313" cy="33041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For </a:t>
            </a:r>
            <a:r>
              <a:rPr lang="en-US" sz="2400" dirty="0" smtClean="0"/>
              <a:t>Front-End</a:t>
            </a:r>
            <a:r>
              <a:rPr lang="en-US" sz="2400" dirty="0"/>
              <a:t>: React JS</a:t>
            </a:r>
            <a:endParaRPr lang="en-US" sz="2400" dirty="0"/>
          </a:p>
          <a:p>
            <a:r>
              <a:rPr lang="en-US" sz="2400" dirty="0"/>
              <a:t>For </a:t>
            </a:r>
            <a:r>
              <a:rPr lang="en-US" sz="2400" dirty="0" smtClean="0"/>
              <a:t>Back-End</a:t>
            </a:r>
            <a:r>
              <a:rPr lang="en-US" sz="2400" dirty="0"/>
              <a:t>: </a:t>
            </a:r>
            <a:r>
              <a:rPr lang="en-US" sz="2400" dirty="0" err="1"/>
              <a:t>Springboot</a:t>
            </a:r>
            <a:endParaRPr lang="en-US" sz="2400" dirty="0"/>
          </a:p>
          <a:p>
            <a:r>
              <a:rPr lang="en-US" sz="2400" dirty="0"/>
              <a:t>For </a:t>
            </a:r>
            <a:r>
              <a:rPr lang="en-US" sz="2400" dirty="0" err="1"/>
              <a:t>DataBase</a:t>
            </a:r>
            <a:r>
              <a:rPr lang="en-US" sz="2400" dirty="0"/>
              <a:t>: </a:t>
            </a:r>
            <a:r>
              <a:rPr lang="en-US" sz="2400" dirty="0" err="1"/>
              <a:t>MySql</a:t>
            </a:r>
            <a:endParaRPr lang="en-US" sz="2400" dirty="0"/>
          </a:p>
          <a:p>
            <a:endParaRPr lang="en-US" dirty="0"/>
          </a:p>
        </p:txBody>
      </p:sp>
      <p:sp>
        <p:nvSpPr>
          <p:cNvPr id="5" name="Content Placeholder 5"/>
          <p:cNvSpPr txBox="1"/>
          <p:nvPr/>
        </p:nvSpPr>
        <p:spPr>
          <a:xfrm>
            <a:off x="5855776" y="4300573"/>
            <a:ext cx="4185617" cy="33041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Visual Studio Code</a:t>
            </a:r>
            <a:endParaRPr lang="en-US" sz="2400" dirty="0"/>
          </a:p>
          <a:p>
            <a:r>
              <a:rPr lang="en-US" sz="2400" dirty="0"/>
              <a:t>Spring Tool Suite</a:t>
            </a:r>
            <a:endParaRPr lang="en-US" sz="2400" dirty="0"/>
          </a:p>
          <a:p>
            <a:endParaRPr lang="en-US" sz="2400" dirty="0"/>
          </a:p>
        </p:txBody>
      </p:sp>
      <p:sp>
        <p:nvSpPr>
          <p:cNvPr id="6" name="Text Placeholder 3"/>
          <p:cNvSpPr txBox="1"/>
          <p:nvPr/>
        </p:nvSpPr>
        <p:spPr>
          <a:xfrm>
            <a:off x="587718" y="1036681"/>
            <a:ext cx="4108974" cy="34132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Technologies</a:t>
            </a:r>
            <a:endParaRPr lang="en-US" dirty="0"/>
          </a:p>
        </p:txBody>
      </p:sp>
      <p:sp>
        <p:nvSpPr>
          <p:cNvPr id="7" name="Text Placeholder 4"/>
          <p:cNvSpPr txBox="1"/>
          <p:nvPr/>
        </p:nvSpPr>
        <p:spPr>
          <a:xfrm>
            <a:off x="5855776" y="3724311"/>
            <a:ext cx="4185618" cy="5762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Software</a:t>
            </a:r>
            <a:endParaRPr lang="en-US" dirty="0"/>
          </a:p>
        </p:txBody>
      </p:sp>
      <p:pic>
        <p:nvPicPr>
          <p:cNvPr id="8" name="Picture 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87718" y="1596813"/>
            <a:ext cx="1639964" cy="860981"/>
          </a:xfrm>
          <a:prstGeom prst="rect">
            <a:avLst/>
          </a:prstGeom>
        </p:spPr>
      </p:pic>
      <p:pic>
        <p:nvPicPr>
          <p:cNvPr id="9" name="Picture 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74093" y="3051646"/>
            <a:ext cx="805208" cy="80520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8651" y="1542946"/>
            <a:ext cx="805208" cy="805208"/>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2214" y="1036681"/>
            <a:ext cx="2735507" cy="1456657"/>
          </a:xfrm>
          <a:prstGeom prst="rect">
            <a:avLst/>
          </a:prstGeom>
        </p:spPr>
      </p:pic>
      <p:pic>
        <p:nvPicPr>
          <p:cNvPr id="15" name="Picture 14"/>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3266911" y="2529710"/>
            <a:ext cx="2009323" cy="12562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5"/>
                                        </p:tgtEl>
                                      </p:cBhvr>
                                    </p:animEffect>
                                    <p:animScale>
                                      <p:cBhvr>
                                        <p:cTn id="7" dur="250" autoRev="1" fill="hold"/>
                                        <p:tgtEl>
                                          <p:spTgt spid="15"/>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9"/>
                                        </p:tgtEl>
                                      </p:cBhvr>
                                    </p:animEffect>
                                    <p:animScale>
                                      <p:cBhvr>
                                        <p:cTn id="10" dur="250" autoRev="1" fill="hold"/>
                                        <p:tgtEl>
                                          <p:spTgt spid="9"/>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8"/>
                                        </p:tgtEl>
                                      </p:cBhvr>
                                    </p:animEffect>
                                    <p:animScale>
                                      <p:cBhvr>
                                        <p:cTn id="13" dur="250" autoRev="1" fill="hold"/>
                                        <p:tgtEl>
                                          <p:spTgt spid="8"/>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10"/>
                                        </p:tgtEl>
                                      </p:cBhvr>
                                    </p:animEffect>
                                    <p:animScale>
                                      <p:cBhvr>
                                        <p:cTn id="16" dur="250" autoRev="1" fill="hold"/>
                                        <p:tgtEl>
                                          <p:spTgt spid="10"/>
                                        </p:tgtEl>
                                      </p:cBhvr>
                                      <p:by x="105000" y="105000"/>
                                    </p:animScale>
                                  </p:childTnLst>
                                </p:cTn>
                              </p:par>
                              <p:par>
                                <p:cTn id="17" presetID="26" presetClass="emph" presetSubtype="0" fill="hold" nodeType="withEffect">
                                  <p:stCondLst>
                                    <p:cond delay="0"/>
                                  </p:stCondLst>
                                  <p:childTnLst>
                                    <p:animEffect transition="out" filter="fade">
                                      <p:cBhvr>
                                        <p:cTn id="18" dur="500" tmFilter="0, 0; .2, .5; .8, .5; 1, 0"/>
                                        <p:tgtEl>
                                          <p:spTgt spid="13"/>
                                        </p:tgtEl>
                                      </p:cBhvr>
                                    </p:animEffect>
                                    <p:animScale>
                                      <p:cBhvr>
                                        <p:cTn id="19"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800" b="0" strike="noStrike" spc="-1" dirty="0">
                <a:solidFill>
                  <a:srgbClr val="000000"/>
                </a:solidFill>
                <a:uFill>
                  <a:solidFill>
                    <a:srgbClr val="FFFFFF"/>
                  </a:solidFill>
                </a:uFill>
                <a:latin typeface="Arial" panose="020B0604020202020204"/>
                <a:ea typeface="SimSun" panose="02010600030101010101" pitchFamily="2" charset="-122"/>
              </a:rPr>
              <a:t>Problem Statement</a:t>
            </a:r>
            <a:endParaRPr lang="en-IN" sz="1800" b="0" strike="noStrike" spc="-1" dirty="0">
              <a:solidFill>
                <a:srgbClr val="000000"/>
              </a:solidFill>
              <a:uFill>
                <a:solidFill>
                  <a:srgbClr val="FFFFFF"/>
                </a:solidFill>
              </a:uFill>
              <a:latin typeface="Arial" panose="020B0604020202020204"/>
            </a:endParaRPr>
          </a:p>
        </p:txBody>
      </p:sp>
      <p:sp>
        <p:nvSpPr>
          <p:cNvPr id="97" name="CustomShape 2"/>
          <p:cNvSpPr/>
          <p:nvPr/>
        </p:nvSpPr>
        <p:spPr>
          <a:xfrm>
            <a:off x="609480" y="1174680"/>
            <a:ext cx="10971720" cy="495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panose="020B060402020202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98" name="CustomShape 3"/>
          <p:cNvSpPr/>
          <p:nvPr/>
        </p:nvSpPr>
        <p:spPr>
          <a:xfrm>
            <a:off x="2489040" y="2850480"/>
            <a:ext cx="308880" cy="367200"/>
          </a:xfrm>
          <a:prstGeom prst="rect">
            <a:avLst/>
          </a:prstGeom>
          <a:noFill/>
          <a:ln>
            <a:noFill/>
          </a:ln>
        </p:spPr>
        <p:style>
          <a:lnRef idx="0">
            <a:scrgbClr r="0" g="0" b="0"/>
          </a:lnRef>
          <a:fillRef idx="0">
            <a:scrgbClr r="0" g="0" b="0"/>
          </a:fillRef>
          <a:effectRef idx="0">
            <a:scrgbClr r="0" g="0" b="0"/>
          </a:effectRef>
          <a:fontRef idx="minor"/>
        </p:style>
      </p:sp>
      <p:sp>
        <p:nvSpPr>
          <p:cNvPr id="99" name="CustomShape 4"/>
          <p:cNvSpPr/>
          <p:nvPr/>
        </p:nvSpPr>
        <p:spPr>
          <a:xfrm>
            <a:off x="609480" y="750599"/>
            <a:ext cx="8986804" cy="573228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265" algn="just">
              <a:lnSpc>
                <a:spcPct val="200000"/>
              </a:lnSpc>
              <a:buClr>
                <a:srgbClr val="000000"/>
              </a:buClr>
              <a:buFont typeface="Arial" panose="020B0604020202020204"/>
              <a:buChar char="•"/>
            </a:pPr>
            <a:r>
              <a:rPr lang="en-GB" sz="2000" dirty="0">
                <a:latin typeface="Times New Roman" panose="02020603050405020304" pitchFamily="18" charset="0"/>
                <a:cs typeface="Times New Roman" panose="02020603050405020304" pitchFamily="18" charset="0"/>
              </a:rPr>
              <a:t>A. Analysis the Problem </a:t>
            </a:r>
            <a:r>
              <a:rPr lang="en-GB" sz="2000" dirty="0" smtClean="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marL="1270" algn="just">
              <a:lnSpc>
                <a:spcPct val="200000"/>
              </a:lnSpc>
              <a:buClr>
                <a:srgbClr val="000000"/>
              </a:buClr>
            </a:pPr>
            <a:r>
              <a:rPr lang="en-GB" sz="2000" dirty="0" smtClean="0">
                <a:latin typeface="Times New Roman" panose="02020603050405020304" pitchFamily="18" charset="0"/>
                <a:cs typeface="Times New Roman" panose="02020603050405020304" pitchFamily="18" charset="0"/>
              </a:rPr>
              <a:t>Today </a:t>
            </a:r>
            <a:r>
              <a:rPr lang="en-GB" sz="2000" dirty="0">
                <a:latin typeface="Times New Roman" panose="02020603050405020304" pitchFamily="18" charset="0"/>
                <a:cs typeface="Times New Roman" panose="02020603050405020304" pitchFamily="18" charset="0"/>
              </a:rPr>
              <a:t>we have various scheme by the government which are dope manually still most of the work in gram panchayat is done on paper ,most of the document issued by gramsevak are on paper ,to store all those documents or paper are big challenge or problem for gramsevak or panchayat servants. Document and information related to the scheme related to villagers may be lost ,and the villager will have to apply again for that. These all increase the workload of gramsevak and also create problems for the villagers .By using digital gram panchayat service we can solve the problem. </a:t>
            </a:r>
            <a:endParaRPr lang="en-GB" sz="2000" dirty="0" smtClean="0">
              <a:latin typeface="Times New Roman" panose="02020603050405020304" pitchFamily="18" charset="0"/>
              <a:cs typeface="Times New Roman" panose="02020603050405020304" pitchFamily="18" charset="0"/>
            </a:endParaRPr>
          </a:p>
        </p:txBody>
      </p:sp>
      <p:sp>
        <p:nvSpPr>
          <p:cNvPr id="102" name="CustomShape 6"/>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0BF8BCED-4FC0-4E01-822B-381706900DB3}"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pic>
        <p:nvPicPr>
          <p:cNvPr id="9" name="Picture 1"/>
          <p:cNvPicPr/>
          <p:nvPr/>
        </p:nvPicPr>
        <p:blipFill>
          <a:blip r:embed="rId1"/>
          <a:stretch>
            <a:fillRect/>
          </a:stretch>
        </p:blipFill>
        <p:spPr>
          <a:xfrm>
            <a:off x="9916920" y="-1440"/>
            <a:ext cx="2281680" cy="773640"/>
          </a:xfrm>
          <a:prstGeom prst="rect">
            <a:avLst/>
          </a:prstGeom>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1054" y="127568"/>
            <a:ext cx="8880763" cy="6093976"/>
          </a:xfrm>
          <a:prstGeom prst="rect">
            <a:avLst/>
          </a:prstGeom>
        </p:spPr>
        <p:txBody>
          <a:bodyPr wrap="square">
            <a:spAutoFit/>
          </a:bodyPr>
          <a:lstStyle/>
          <a:p>
            <a:pPr marL="1270" algn="just">
              <a:lnSpc>
                <a:spcPct val="150000"/>
              </a:lnSpc>
              <a:buClr>
                <a:srgbClr val="000000"/>
              </a:buClr>
            </a:pPr>
            <a:r>
              <a:rPr lang="en-GB" sz="2000" dirty="0">
                <a:latin typeface="Times New Roman" panose="02020603050405020304" pitchFamily="18" charset="0"/>
                <a:cs typeface="Times New Roman" panose="02020603050405020304" pitchFamily="18" charset="0"/>
              </a:rPr>
              <a:t>B. Problem Definition: </a:t>
            </a:r>
            <a:endParaRPr lang="en-GB" sz="2000" dirty="0">
              <a:latin typeface="Times New Roman" panose="02020603050405020304" pitchFamily="18" charset="0"/>
              <a:cs typeface="Times New Roman" panose="02020603050405020304" pitchFamily="18" charset="0"/>
            </a:endParaRPr>
          </a:p>
          <a:p>
            <a:pPr marL="1270" algn="just">
              <a:lnSpc>
                <a:spcPct val="150000"/>
              </a:lnSpc>
              <a:buClr>
                <a:srgbClr val="000000"/>
              </a:buClr>
            </a:pPr>
            <a:r>
              <a:rPr lang="en-GB" sz="2000" dirty="0">
                <a:latin typeface="Times New Roman" panose="02020603050405020304" pitchFamily="18" charset="0"/>
                <a:cs typeface="Times New Roman" panose="02020603050405020304" pitchFamily="18" charset="0"/>
              </a:rPr>
              <a:t>Gram Panchayat office plays an important role in villagers life .Villagers mainly depend on the gram panchayat office for all the information. Gramsevak is the only person who gives the information related to scheme &amp; documents the most of gram panchayat done their work on paper and there is time consuming process </a:t>
            </a:r>
            <a:r>
              <a:rPr lang="en-GB" sz="2000" dirty="0" smtClean="0">
                <a:latin typeface="Times New Roman" panose="02020603050405020304" pitchFamily="18" charset="0"/>
                <a:cs typeface="Times New Roman" panose="02020603050405020304" pitchFamily="18" charset="0"/>
              </a:rPr>
              <a:t>if </a:t>
            </a:r>
            <a:r>
              <a:rPr lang="en-GB" sz="2000" dirty="0">
                <a:latin typeface="Times New Roman" panose="02020603050405020304" pitchFamily="18" charset="0"/>
                <a:cs typeface="Times New Roman" panose="02020603050405020304" pitchFamily="18" charset="0"/>
              </a:rPr>
              <a:t>villager wants any documents and any information related to government scheme because for these information villagers should reach gram panchayat and request to </a:t>
            </a:r>
            <a:r>
              <a:rPr lang="en-GB" sz="2000" dirty="0" smtClean="0">
                <a:latin typeface="Times New Roman" panose="02020603050405020304" pitchFamily="18" charset="0"/>
                <a:cs typeface="Times New Roman" panose="02020603050405020304" pitchFamily="18" charset="0"/>
              </a:rPr>
              <a:t>gramsevak . </a:t>
            </a:r>
            <a:r>
              <a:rPr lang="en-GB" sz="2000" dirty="0">
                <a:latin typeface="Times New Roman" panose="02020603050405020304" pitchFamily="18" charset="0"/>
                <a:cs typeface="Times New Roman" panose="02020603050405020304" pitchFamily="18" charset="0"/>
              </a:rPr>
              <a:t>Government provides different schemes /services to support villagers ,under which villagers get money or equipment the information which is provided by gramsevak to the villagers there is no assurance that information is correct .villagers do not know whether scheme money or any other gram panchayat related money transfers his account or not. In the offline process there are many chances for villagers or users to get cheated by others.</a:t>
            </a:r>
            <a:endParaRPr lang="en-IN" sz="20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800" b="0" strike="noStrike" spc="-1">
                <a:solidFill>
                  <a:srgbClr val="000000"/>
                </a:solidFill>
                <a:uFill>
                  <a:solidFill>
                    <a:srgbClr val="FFFFFF"/>
                  </a:solidFill>
                </a:uFill>
                <a:latin typeface="Arial" panose="020B0604020202020204"/>
                <a:ea typeface="SimSun" panose="02010600030101010101" pitchFamily="2" charset="-122"/>
              </a:rPr>
              <a:t>System Architecture</a:t>
            </a:r>
            <a:endParaRPr lang="en-IN" sz="1800" b="0" strike="noStrike" spc="-1">
              <a:solidFill>
                <a:srgbClr val="000000"/>
              </a:solidFill>
              <a:uFill>
                <a:solidFill>
                  <a:srgbClr val="FFFFFF"/>
                </a:solidFill>
              </a:uFill>
              <a:latin typeface="Arial" panose="020B0604020202020204"/>
            </a:endParaRPr>
          </a:p>
        </p:txBody>
      </p:sp>
      <p:sp>
        <p:nvSpPr>
          <p:cNvPr id="105"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C87E2E6-A856-41E8-9199-1CE98E2FB9A0}"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pic>
        <p:nvPicPr>
          <p:cNvPr id="108" name="Picture 1"/>
          <p:cNvPicPr/>
          <p:nvPr/>
        </p:nvPicPr>
        <p:blipFill>
          <a:blip r:embed="rId1"/>
          <a:stretch>
            <a:fillRect/>
          </a:stretch>
        </p:blipFill>
        <p:spPr>
          <a:xfrm>
            <a:off x="9937080" y="0"/>
            <a:ext cx="2277360" cy="772200"/>
          </a:xfrm>
          <a:prstGeom prst="rect">
            <a:avLst/>
          </a:prstGeom>
          <a:ln w="9360">
            <a:noFill/>
          </a:ln>
        </p:spPr>
      </p:pic>
      <p:pic>
        <p:nvPicPr>
          <p:cNvPr id="3" name="Picture 2"/>
          <p:cNvPicPr>
            <a:picLocks noChangeAspect="1"/>
          </p:cNvPicPr>
          <p:nvPr/>
        </p:nvPicPr>
        <p:blipFill>
          <a:blip r:embed="rId2"/>
          <a:stretch>
            <a:fillRect/>
          </a:stretch>
        </p:blipFill>
        <p:spPr>
          <a:xfrm>
            <a:off x="1985034" y="962280"/>
            <a:ext cx="5270090" cy="4812992"/>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530822" y="46998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1270">
              <a:lnSpc>
                <a:spcPct val="150000"/>
              </a:lnSpc>
              <a:buClr>
                <a:srgbClr val="000000"/>
              </a:buClr>
            </a:pPr>
            <a:r>
              <a:rPr lang="en-US" sz="2800" spc="-1" dirty="0">
                <a:solidFill>
                  <a:srgbClr val="000000"/>
                </a:solidFill>
                <a:uFill>
                  <a:solidFill>
                    <a:srgbClr val="FFFFFF"/>
                  </a:solidFill>
                </a:uFill>
                <a:latin typeface="Arial" panose="020B0604020202020204"/>
                <a:ea typeface="SimSun" panose="02010600030101010101" pitchFamily="2" charset="-122"/>
              </a:rPr>
              <a:t>Main Features of </a:t>
            </a:r>
            <a:r>
              <a:rPr lang="en-US" sz="2800" spc="-1" dirty="0" smtClean="0">
                <a:solidFill>
                  <a:srgbClr val="000000"/>
                </a:solidFill>
                <a:uFill>
                  <a:solidFill>
                    <a:srgbClr val="FFFFFF"/>
                  </a:solidFill>
                </a:uFill>
                <a:latin typeface="Arial" panose="020B0604020202020204"/>
                <a:ea typeface="SimSun" panose="02010600030101010101" pitchFamily="2" charset="-122"/>
              </a:rPr>
              <a:t>User</a:t>
            </a:r>
            <a:endParaRPr lang="en-US" sz="2800" spc="-1" dirty="0">
              <a:solidFill>
                <a:srgbClr val="000000"/>
              </a:solidFill>
              <a:uFill>
                <a:solidFill>
                  <a:srgbClr val="FFFFFF"/>
                </a:solidFill>
              </a:uFill>
              <a:latin typeface="Arial" panose="020B0604020202020204"/>
              <a:ea typeface="SimSun" panose="02010600030101010101" pitchFamily="2" charset="-122"/>
            </a:endParaRPr>
          </a:p>
        </p:txBody>
      </p:sp>
      <p:pic>
        <p:nvPicPr>
          <p:cNvPr id="116" name="Picture 1"/>
          <p:cNvPicPr/>
          <p:nvPr/>
        </p:nvPicPr>
        <p:blipFill>
          <a:blip r:embed="rId1"/>
          <a:stretch>
            <a:fillRect/>
          </a:stretch>
        </p:blipFill>
        <p:spPr>
          <a:xfrm>
            <a:off x="9942120" y="-720"/>
            <a:ext cx="2248200" cy="761400"/>
          </a:xfrm>
          <a:prstGeom prst="rect">
            <a:avLst/>
          </a:prstGeom>
          <a:ln w="9360">
            <a:noFill/>
          </a:ln>
        </p:spPr>
      </p:pic>
      <p:sp>
        <p:nvSpPr>
          <p:cNvPr id="118"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8A7C92CC-EA75-4830-AF51-3A3577BB1747}"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
        <p:nvSpPr>
          <p:cNvPr id="14" name="TextBox 13"/>
          <p:cNvSpPr txBox="1"/>
          <p:nvPr/>
        </p:nvSpPr>
        <p:spPr>
          <a:xfrm>
            <a:off x="627804" y="1522080"/>
            <a:ext cx="7861785" cy="3170099"/>
          </a:xfrm>
          <a:prstGeom prst="rect">
            <a:avLst/>
          </a:prstGeom>
          <a:noFill/>
        </p:spPr>
        <p:txBody>
          <a:bodyPr wrap="square" rtlCol="0">
            <a:spAutoFit/>
          </a:bodyPr>
          <a:lstStyle/>
          <a:p>
            <a:pPr marL="228600" indent="-228600" algn="just">
              <a:lnSpc>
                <a:spcPct val="200000"/>
              </a:lnSpc>
            </a:pPr>
            <a:r>
              <a:rPr lang="en-US" sz="2000" dirty="0">
                <a:effectLst/>
                <a:latin typeface="+mj-lt"/>
                <a:ea typeface="Times New Roman" panose="02020603050405020304" pitchFamily="18" charset="0"/>
              </a:rPr>
              <a:t>• </a:t>
            </a:r>
            <a:r>
              <a:rPr lang="en-US" sz="2000" dirty="0" smtClean="0">
                <a:latin typeface="+mj-lt"/>
                <a:ea typeface="Times New Roman" panose="02020603050405020304" pitchFamily="18" charset="0"/>
              </a:rPr>
              <a:t>Villager</a:t>
            </a:r>
            <a:r>
              <a:rPr lang="en-US" sz="2000" dirty="0" smtClean="0">
                <a:effectLst/>
                <a:latin typeface="+mj-lt"/>
                <a:ea typeface="Times New Roman" panose="02020603050405020304" pitchFamily="18" charset="0"/>
              </a:rPr>
              <a:t> </a:t>
            </a:r>
            <a:r>
              <a:rPr lang="en-US" sz="2000" dirty="0">
                <a:effectLst/>
                <a:latin typeface="+mj-lt"/>
                <a:ea typeface="Times New Roman" panose="02020603050405020304" pitchFamily="18" charset="0"/>
              </a:rPr>
              <a:t>can register and create his own account.</a:t>
            </a:r>
            <a:endParaRPr lang="en-IN" sz="2000" dirty="0">
              <a:effectLst/>
              <a:latin typeface="+mj-lt"/>
              <a:ea typeface="Times New Roman" panose="02020603050405020304" pitchFamily="18" charset="0"/>
            </a:endParaRPr>
          </a:p>
          <a:p>
            <a:pPr marL="228600" indent="-228600" algn="just">
              <a:lnSpc>
                <a:spcPct val="200000"/>
              </a:lnSpc>
            </a:pPr>
            <a:r>
              <a:rPr lang="en-US" sz="2000" dirty="0" smtClean="0">
                <a:effectLst/>
                <a:latin typeface="+mj-lt"/>
                <a:ea typeface="Times New Roman" panose="02020603050405020304" pitchFamily="18" charset="0"/>
              </a:rPr>
              <a:t>• Villager can register problems he is facing in his area. </a:t>
            </a:r>
            <a:endParaRPr lang="en-US" sz="2000" dirty="0" smtClean="0">
              <a:effectLst/>
              <a:latin typeface="+mj-lt"/>
              <a:ea typeface="Times New Roman" panose="02020603050405020304" pitchFamily="18" charset="0"/>
            </a:endParaRPr>
          </a:p>
          <a:p>
            <a:pPr marL="228600" indent="-228600" algn="just">
              <a:lnSpc>
                <a:spcPct val="200000"/>
              </a:lnSpc>
            </a:pPr>
            <a:r>
              <a:rPr lang="en-US" sz="2000" dirty="0" smtClean="0">
                <a:effectLst/>
                <a:latin typeface="+mj-lt"/>
                <a:ea typeface="Times New Roman" panose="02020603050405020304" pitchFamily="18" charset="0"/>
              </a:rPr>
              <a:t>• </a:t>
            </a:r>
            <a:r>
              <a:rPr lang="en-US" sz="2000" dirty="0" smtClean="0">
                <a:ea typeface="Times New Roman" panose="02020603050405020304" pitchFamily="18" charset="0"/>
              </a:rPr>
              <a:t>Villager </a:t>
            </a:r>
            <a:r>
              <a:rPr lang="en-US" sz="2000" dirty="0">
                <a:ea typeface="Times New Roman" panose="02020603050405020304" pitchFamily="18" charset="0"/>
              </a:rPr>
              <a:t>can view his problems .</a:t>
            </a:r>
            <a:endParaRPr lang="en-US" sz="2000" dirty="0">
              <a:ea typeface="Times New Roman" panose="02020603050405020304" pitchFamily="18" charset="0"/>
            </a:endParaRPr>
          </a:p>
          <a:p>
            <a:pPr marL="228600" indent="-228600" algn="just">
              <a:lnSpc>
                <a:spcPct val="200000"/>
              </a:lnSpc>
            </a:pPr>
            <a:r>
              <a:rPr lang="en-US" sz="2000" dirty="0" smtClean="0">
                <a:effectLst/>
                <a:latin typeface="+mj-lt"/>
                <a:ea typeface="Times New Roman" panose="02020603050405020304" pitchFamily="18" charset="0"/>
              </a:rPr>
              <a:t>• </a:t>
            </a:r>
            <a:r>
              <a:rPr lang="en-US" sz="2000" dirty="0">
                <a:ea typeface="Times New Roman" panose="02020603050405020304" pitchFamily="18" charset="0"/>
              </a:rPr>
              <a:t>Villager can remove his problem from listing. </a:t>
            </a:r>
            <a:endParaRPr lang="en-IN" sz="2000" dirty="0">
              <a:ea typeface="Times New Roman" panose="02020603050405020304" pitchFamily="18" charset="0"/>
            </a:endParaRPr>
          </a:p>
          <a:p>
            <a:pPr marL="228600" indent="-228600" algn="just">
              <a:lnSpc>
                <a:spcPct val="200000"/>
              </a:lnSpc>
            </a:pPr>
            <a:r>
              <a:rPr lang="en-US" sz="2000" dirty="0" smtClean="0">
                <a:effectLst/>
                <a:latin typeface="+mj-lt"/>
                <a:ea typeface="Times New Roman" panose="02020603050405020304" pitchFamily="18" charset="0"/>
              </a:rPr>
              <a:t>• Villager </a:t>
            </a:r>
            <a:r>
              <a:rPr lang="en-US" sz="2000" dirty="0">
                <a:effectLst/>
                <a:latin typeface="+mj-lt"/>
                <a:ea typeface="Times New Roman" panose="02020603050405020304" pitchFamily="18" charset="0"/>
              </a:rPr>
              <a:t>can </a:t>
            </a:r>
            <a:r>
              <a:rPr lang="en-US" sz="2000" dirty="0" smtClean="0">
                <a:latin typeface="+mj-lt"/>
                <a:ea typeface="Times New Roman" panose="02020603050405020304" pitchFamily="18" charset="0"/>
              </a:rPr>
              <a:t>browses the schemes and apply for the same.</a:t>
            </a:r>
            <a:r>
              <a:rPr lang="en-US" sz="2000" dirty="0" smtClean="0">
                <a:effectLst/>
                <a:latin typeface="+mj-lt"/>
                <a:ea typeface="Times New Roman" panose="02020603050405020304" pitchFamily="18" charset="0"/>
              </a:rPr>
              <a:t> </a:t>
            </a:r>
            <a:endParaRPr lang="en-IN" sz="2000" dirty="0">
              <a:effectLst/>
              <a:latin typeface="+mj-lt"/>
              <a:ea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1270">
              <a:lnSpc>
                <a:spcPct val="150000"/>
              </a:lnSpc>
              <a:buClr>
                <a:srgbClr val="000000"/>
              </a:buClr>
            </a:pPr>
            <a:r>
              <a:rPr lang="en-US" sz="2800" spc="-1" dirty="0">
                <a:solidFill>
                  <a:srgbClr val="000000"/>
                </a:solidFill>
                <a:uFill>
                  <a:solidFill>
                    <a:srgbClr val="FFFFFF"/>
                  </a:solidFill>
                </a:uFill>
                <a:latin typeface="Arial" panose="020B0604020202020204"/>
                <a:ea typeface="SimSun" panose="02010600030101010101" pitchFamily="2" charset="-122"/>
              </a:rPr>
              <a:t>People Associated </a:t>
            </a:r>
            <a:endParaRPr lang="en-US" sz="2800" spc="-1" dirty="0">
              <a:solidFill>
                <a:srgbClr val="000000"/>
              </a:solidFill>
              <a:uFill>
                <a:solidFill>
                  <a:srgbClr val="FFFFFF"/>
                </a:solidFill>
              </a:uFill>
              <a:latin typeface="Arial" panose="020B0604020202020204"/>
              <a:ea typeface="SimSun" panose="02010600030101010101" pitchFamily="2" charset="-122"/>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422667" y="1733802"/>
            <a:ext cx="3219371" cy="58140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265" algn="just">
              <a:lnSpc>
                <a:spcPct val="150000"/>
              </a:lnSpc>
              <a:buClr>
                <a:srgbClr val="000000"/>
              </a:buClr>
              <a:buFont typeface="Arial" panose="020B0604020202020204"/>
              <a:buChar char="•"/>
            </a:pPr>
            <a:r>
              <a:rPr lang="en-IN" sz="2000" b="1" spc="-1" dirty="0" smtClean="0">
                <a:solidFill>
                  <a:srgbClr val="000000"/>
                </a:solidFill>
                <a:uFill>
                  <a:solidFill>
                    <a:srgbClr val="FFFFFF"/>
                  </a:solidFill>
                </a:uFill>
                <a:latin typeface="+mj-lt"/>
                <a:ea typeface="SimSun" panose="02010600030101010101" pitchFamily="2" charset="-122"/>
              </a:rPr>
              <a:t>User</a:t>
            </a:r>
            <a:endParaRPr lang="en-US" sz="2000" b="1" kern="0" dirty="0">
              <a:effectLst/>
              <a:latin typeface="+mj-lt"/>
              <a:ea typeface="Times New Roman" panose="02020603050405020304" pitchFamily="18" charset="0"/>
            </a:endParaRPr>
          </a:p>
          <a:p>
            <a:pPr marL="342900" indent="-342265" algn="just">
              <a:lnSpc>
                <a:spcPct val="150000"/>
              </a:lnSpc>
              <a:buClr>
                <a:srgbClr val="000000"/>
              </a:buClr>
              <a:buFont typeface="Arial" panose="020B0604020202020204"/>
              <a:buChar char="•"/>
            </a:pPr>
            <a:endParaRPr lang="en-US" sz="2000" b="1" kern="0" dirty="0">
              <a:effectLst/>
              <a:latin typeface="+mj-lt"/>
              <a:ea typeface="Times New Roman" panose="02020603050405020304" pitchFamily="18" charset="0"/>
            </a:endParaRPr>
          </a:p>
          <a:p>
            <a:pPr marL="1270" algn="just">
              <a:lnSpc>
                <a:spcPct val="150000"/>
              </a:lnSpc>
              <a:buClr>
                <a:srgbClr val="000000"/>
              </a:buClr>
            </a:pPr>
            <a:r>
              <a:rPr lang="en-US" sz="2000" b="1" kern="0" dirty="0">
                <a:effectLst/>
                <a:latin typeface="+mj-lt"/>
                <a:ea typeface="Times New Roman" panose="02020603050405020304" pitchFamily="18" charset="0"/>
              </a:rPr>
              <a:t> </a:t>
            </a:r>
            <a:endParaRPr lang="en-US" sz="2000" b="1" kern="0" dirty="0">
              <a:effectLst/>
              <a:latin typeface="+mj-lt"/>
              <a:ea typeface="Times New Roman" panose="02020603050405020304" pitchFamily="18" charset="0"/>
            </a:endParaRPr>
          </a:p>
          <a:p>
            <a:pPr marL="342900" indent="-342265" algn="just">
              <a:lnSpc>
                <a:spcPct val="150000"/>
              </a:lnSpc>
              <a:buClr>
                <a:srgbClr val="000000"/>
              </a:buClr>
              <a:buFont typeface="Arial" panose="020B0604020202020204"/>
              <a:buChar char="•"/>
            </a:pPr>
            <a:endParaRPr lang="en-US" sz="2000" b="1" kern="0" dirty="0">
              <a:effectLst/>
              <a:latin typeface="+mj-lt"/>
              <a:ea typeface="Times New Roman" panose="02020603050405020304" pitchFamily="18" charset="0"/>
            </a:endParaRPr>
          </a:p>
          <a:p>
            <a:pPr marL="1270" algn="just">
              <a:lnSpc>
                <a:spcPct val="150000"/>
              </a:lnSpc>
              <a:buClr>
                <a:srgbClr val="000000"/>
              </a:buClr>
            </a:pPr>
            <a:r>
              <a:rPr lang="en-US" sz="2000" b="1" kern="0" dirty="0">
                <a:effectLst/>
                <a:latin typeface="+mj-lt"/>
                <a:ea typeface="Times New Roman" panose="02020603050405020304" pitchFamily="18" charset="0"/>
              </a:rPr>
              <a:t> </a:t>
            </a:r>
            <a:endParaRPr lang="en-US" sz="2000" b="1" kern="0" dirty="0">
              <a:effectLst/>
              <a:latin typeface="+mj-lt"/>
              <a:ea typeface="Times New Roman" panose="02020603050405020304" pitchFamily="18" charset="0"/>
            </a:endParaRPr>
          </a:p>
          <a:p>
            <a:pPr algn="just">
              <a:lnSpc>
                <a:spcPct val="15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pic>
        <p:nvPicPr>
          <p:cNvPr id="3" name="Picture 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132866" y="4417552"/>
            <a:ext cx="1237828" cy="1237828"/>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3349" t="12474" r="16966" b="21458"/>
          <a:stretch>
            <a:fillRect/>
          </a:stretch>
        </p:blipFill>
        <p:spPr>
          <a:xfrm>
            <a:off x="4022115" y="2970207"/>
            <a:ext cx="1244254" cy="1028985"/>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1299" t="8270" r="13680" b="16483"/>
          <a:stretch>
            <a:fillRect/>
          </a:stretch>
        </p:blipFill>
        <p:spPr>
          <a:xfrm>
            <a:off x="4156047" y="1497160"/>
            <a:ext cx="976391" cy="1054687"/>
          </a:xfrm>
          <a:prstGeom prst="rect">
            <a:avLst/>
          </a:prstGeom>
        </p:spPr>
      </p:pic>
      <p:sp>
        <p:nvSpPr>
          <p:cNvPr id="8" name="TextBox 7"/>
          <p:cNvSpPr txBox="1"/>
          <p:nvPr/>
        </p:nvSpPr>
        <p:spPr>
          <a:xfrm>
            <a:off x="422667" y="3277165"/>
            <a:ext cx="4444301" cy="496996"/>
          </a:xfrm>
          <a:prstGeom prst="rect">
            <a:avLst/>
          </a:prstGeom>
          <a:noFill/>
        </p:spPr>
        <p:txBody>
          <a:bodyPr wrap="square" rtlCol="0">
            <a:spAutoFit/>
          </a:bodyPr>
          <a:lstStyle/>
          <a:p>
            <a:pPr marL="342900" indent="-342265" algn="just">
              <a:lnSpc>
                <a:spcPct val="150000"/>
              </a:lnSpc>
              <a:buClr>
                <a:srgbClr val="000000"/>
              </a:buClr>
              <a:buFont typeface="Arial" panose="020B0604020202020204"/>
              <a:buChar char="•"/>
            </a:pPr>
            <a:r>
              <a:rPr lang="en-GB" sz="2000" b="1" spc="-1" dirty="0" smtClean="0">
                <a:solidFill>
                  <a:srgbClr val="000000"/>
                </a:solidFill>
                <a:uFill>
                  <a:solidFill>
                    <a:srgbClr val="FFFFFF"/>
                  </a:solidFill>
                </a:uFill>
                <a:latin typeface="+mj-lt"/>
                <a:ea typeface="SimSun" panose="02010600030101010101" pitchFamily="2" charset="-122"/>
              </a:rPr>
              <a:t>Admin</a:t>
            </a:r>
            <a:endParaRPr lang="en-US" sz="1800" b="1" kern="0" dirty="0">
              <a:effectLst/>
              <a:latin typeface="+mj-lt"/>
              <a:ea typeface="Times New Roman" panose="02020603050405020304" pitchFamily="18" charset="0"/>
            </a:endParaRPr>
          </a:p>
        </p:txBody>
      </p:sp>
      <p:sp>
        <p:nvSpPr>
          <p:cNvPr id="9" name="TextBox 8"/>
          <p:cNvSpPr txBox="1"/>
          <p:nvPr/>
        </p:nvSpPr>
        <p:spPr>
          <a:xfrm>
            <a:off x="436522" y="4695662"/>
            <a:ext cx="1907458" cy="496996"/>
          </a:xfrm>
          <a:prstGeom prst="rect">
            <a:avLst/>
          </a:prstGeom>
          <a:noFill/>
        </p:spPr>
        <p:txBody>
          <a:bodyPr wrap="square" rtlCol="0">
            <a:spAutoFit/>
          </a:bodyPr>
          <a:lstStyle/>
          <a:p>
            <a:pPr marL="342900" indent="-342265" algn="just">
              <a:lnSpc>
                <a:spcPct val="150000"/>
              </a:lnSpc>
              <a:buClr>
                <a:srgbClr val="000000"/>
              </a:buClr>
              <a:buFont typeface="Arial" panose="020B0604020202020204"/>
              <a:buChar char="•"/>
            </a:pPr>
            <a:r>
              <a:rPr lang="en-GB" sz="2000" b="1" spc="-1" dirty="0">
                <a:solidFill>
                  <a:srgbClr val="000000"/>
                </a:solidFill>
                <a:uFill>
                  <a:solidFill>
                    <a:srgbClr val="FFFFFF"/>
                  </a:solidFill>
                </a:uFill>
                <a:ea typeface="SimSun" panose="02010600030101010101" pitchFamily="2" charset="-122"/>
              </a:rPr>
              <a:t>PDO</a:t>
            </a:r>
            <a:endParaRPr lang="en-IN" sz="2000" b="1" spc="-1" dirty="0">
              <a:solidFill>
                <a:srgbClr val="000000"/>
              </a:solidFill>
              <a:uFill>
                <a:solidFill>
                  <a:srgbClr val="FFFFFF"/>
                </a:solidFill>
              </a:uFill>
              <a:latin typeface="+mj-lt"/>
              <a:ea typeface="SimSun"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anim calcmode="lin" valueType="num">
                                      <p:cBhvr>
                                        <p:cTn id="8" dur="1000" fill="hold"/>
                                        <p:tgtEl>
                                          <p:spTgt spid="111"/>
                                        </p:tgtEl>
                                        <p:attrNameLst>
                                          <p:attrName>ppt_x</p:attrName>
                                        </p:attrNameLst>
                                      </p:cBhvr>
                                      <p:tavLst>
                                        <p:tav tm="0">
                                          <p:val>
                                            <p:strVal val="#ppt_x"/>
                                          </p:val>
                                        </p:tav>
                                        <p:tav tm="100000">
                                          <p:val>
                                            <p:strVal val="#ppt_x"/>
                                          </p:val>
                                        </p:tav>
                                      </p:tavLst>
                                    </p:anim>
                                    <p:anim calcmode="lin" valueType="num">
                                      <p:cBhvr>
                                        <p:cTn id="9" dur="1000" fill="hold"/>
                                        <p:tgtEl>
                                          <p:spTgt spid="1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1000"/>
                                        <p:tgtEl>
                                          <p:spTgt spid="3"/>
                                        </p:tgtEl>
                                      </p:cBhvr>
                                    </p:animEffect>
                                    <p:anim calcmode="lin" valueType="num">
                                      <p:cBhvr>
                                        <p:cTn id="37" dur="1000" fill="hold"/>
                                        <p:tgtEl>
                                          <p:spTgt spid="3"/>
                                        </p:tgtEl>
                                        <p:attrNameLst>
                                          <p:attrName>ppt_x</p:attrName>
                                        </p:attrNameLst>
                                      </p:cBhvr>
                                      <p:tavLst>
                                        <p:tav tm="0">
                                          <p:val>
                                            <p:strVal val="#ppt_x"/>
                                          </p:val>
                                        </p:tav>
                                        <p:tav tm="100000">
                                          <p:val>
                                            <p:strVal val="#ppt_x"/>
                                          </p:val>
                                        </p:tav>
                                      </p:tavLst>
                                    </p:anim>
                                    <p:anim calcmode="lin" valueType="num">
                                      <p:cBhvr>
                                        <p:cTn id="3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8" grpId="0"/>
      <p:bldP spid="9"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5209</Words>
  <Application>WPS Presentation</Application>
  <PresentationFormat>Widescreen</PresentationFormat>
  <Paragraphs>140</Paragraphs>
  <Slides>15</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SimSun</vt:lpstr>
      <vt:lpstr>Wingdings</vt:lpstr>
      <vt:lpstr>Wingdings 3</vt:lpstr>
      <vt:lpstr>Arial</vt:lpstr>
      <vt:lpstr>Times New Roman</vt:lpstr>
      <vt:lpstr>Times New Roman</vt:lpstr>
      <vt:lpstr>Symbol</vt:lpstr>
      <vt:lpstr>Microsoft YaHei</vt:lpstr>
      <vt:lpstr>Arial Unicode MS</vt:lpstr>
      <vt:lpstr>Trebuchet MS</vt:lpstr>
      <vt:lpstr>DejaVu Sans</vt:lpstr>
      <vt:lpstr>Calibri</vt:lpstr>
      <vt:lpstr>Facet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Flight Delay using Machine Learning</dc:title>
  <dc:creator>student</dc:creator>
  <cp:lastModifiedBy>HP</cp:lastModifiedBy>
  <cp:revision>162</cp:revision>
  <dcterms:created xsi:type="dcterms:W3CDTF">2019-08-03T06:37:00Z</dcterms:created>
  <dcterms:modified xsi:type="dcterms:W3CDTF">2023-03-13T07:28:46Z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1033-11.2.0.11486</vt:lpwstr>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y fmtid="{D5CDD505-2E9C-101B-9397-08002B2CF9AE}" pid="13" name="ICV">
    <vt:lpwstr>09283B96D8924EDD880EA1AE546DD171</vt:lpwstr>
  </property>
</Properties>
</file>