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b82d79c2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b82d79c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b82d79c2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b82d79c2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b82d79c2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b82d79c2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b82d79c2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b82d79c2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b82d79c2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b82d79c2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b82d79c2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b82d79c2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b82d79c2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b82d79c2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b82d79c2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b82d79c2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b82d79c2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b82d79c2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492dc41a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492dc41a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39e0c56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39e0c56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492dc41a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492dc41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492dc41a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492dc41a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b82d79c2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b82d79c2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b82d79c2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b82d79c2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b82d79c2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b82d79c2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b82d79c2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b82d79c2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b82d79c2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b82d79c2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b82d79c2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b82d79c2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b82d79c2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b82d79c2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b82d79c2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b82d79c2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b82d79c2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b82d79c2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b82d79c2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b82d79c2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b82d79c2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b82d79c2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b82d79c2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b82d79c2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b82d79c2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ab82d79c2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b82d79c2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b82d79c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b82d79c2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b82d79c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b82d79c2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b82d79c2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b82d79c2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b82d79c2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b82d79c2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b82d79c2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b82d79c2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b82d79c2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Shamir's_Secret_Sharing" TargetMode="External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Vault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-77550"/>
            <a:ext cx="8520600" cy="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KV Secrets Engine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500850"/>
            <a:ext cx="8520600" cy="4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KV Version 2 (kv-v2)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can retain a configurable number of versions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defaults to 10 versions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older versions’ metadata and data can be retrieved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Check-and-set operations can be used to avoid overwriting data unintentionally.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version is deleted the underlying data is not removed, rather it is marked as deleted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Deleted versions can be undeleted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versions and metadata for a key can be deleted by deleting on the metadata command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of these operations can be ACL’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Restrictions can be added on who has permissions to soft delete, undelete, or fully remove data.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file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HCL(HashiCorp Configuration File) or 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be used to start the vault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“vault server -config &lt;location&gt;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stored anywhere. As standard will be part of /etc/vault.d/vault.hcl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2 major components Stanzas and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4775"/>
            <a:ext cx="9143999" cy="36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Vault Operator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578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Initialization is the process by which Vault‘s storage backend is prepared to recieve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Vault generates an in-memory master key and applies Shamir‘s secret sharing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 key is diassembled into a configuration number of key shares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unseal keys will be distributed and used to unseal the vault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24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Seal/Unseal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117850" y="943400"/>
            <a:ext cx="4780200" cy="42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initialized vault server starts in the sealed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394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3942"/>
                </a:solidFill>
                <a:latin typeface="Roboto"/>
                <a:ea typeface="Roboto"/>
                <a:cs typeface="Roboto"/>
                <a:sym typeface="Roboto"/>
              </a:rPr>
              <a:t>When the Vault is initialized it generates an encryption key which is used to protect all the data</a:t>
            </a:r>
            <a:endParaRPr>
              <a:solidFill>
                <a:srgbClr val="3739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394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3942"/>
                </a:solidFill>
                <a:latin typeface="Roboto"/>
                <a:ea typeface="Roboto"/>
                <a:cs typeface="Roboto"/>
                <a:sym typeface="Roboto"/>
              </a:rPr>
              <a:t>That key is protected by a master key</a:t>
            </a:r>
            <a:endParaRPr>
              <a:solidFill>
                <a:srgbClr val="3739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solidFill>
                  <a:srgbClr val="373942"/>
                </a:solidFill>
                <a:latin typeface="Roboto"/>
                <a:ea typeface="Roboto"/>
                <a:cs typeface="Roboto"/>
                <a:sym typeface="Roboto"/>
              </a:rPr>
              <a:t>By default, Vault uses a technique known as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Shamir's secret sharing algorithm</a:t>
            </a:r>
            <a:r>
              <a:rPr lang="en">
                <a:solidFill>
                  <a:srgbClr val="373942"/>
                </a:solidFill>
                <a:latin typeface="Roboto"/>
                <a:ea typeface="Roboto"/>
                <a:cs typeface="Roboto"/>
                <a:sym typeface="Roboto"/>
              </a:rPr>
              <a:t> to split the master key into 5 shares, any 3 of which are required to reconstruct the master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394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3942"/>
                </a:solidFill>
                <a:latin typeface="Roboto"/>
                <a:ea typeface="Roboto"/>
                <a:cs typeface="Roboto"/>
                <a:sym typeface="Roboto"/>
              </a:rPr>
              <a:t>Unsealing is the process of getting access to the master key</a:t>
            </a:r>
            <a:endParaRPr sz="2300"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200" y="1778123"/>
            <a:ext cx="4159800" cy="2752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76325" y="14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the Vault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1227725" y="1589575"/>
            <a:ext cx="7604700" cy="27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9493"/>
            <a:ext cx="9143999" cy="4019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30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Access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074950"/>
            <a:ext cx="8520600" cy="3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73942"/>
                </a:solidFill>
                <a:latin typeface="Roboto"/>
                <a:ea typeface="Roboto"/>
                <a:cs typeface="Roboto"/>
                <a:sym typeface="Roboto"/>
              </a:rPr>
              <a:t>Vault HTTP API gives full access to Vault via HTTP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73942"/>
                </a:solidFill>
                <a:latin typeface="Roboto"/>
                <a:ea typeface="Roboto"/>
                <a:cs typeface="Roboto"/>
                <a:sym typeface="Roboto"/>
              </a:rPr>
              <a:t>Vault CLI uses the HTTP API to access Vault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73942"/>
                </a:solidFill>
                <a:latin typeface="Roboto"/>
                <a:ea typeface="Roboto"/>
                <a:cs typeface="Roboto"/>
                <a:sym typeface="Roboto"/>
              </a:rPr>
              <a:t>All API routes are prefixed with </a:t>
            </a:r>
            <a:r>
              <a:rPr lang="en">
                <a:solidFill>
                  <a:srgbClr val="252937"/>
                </a:solidFill>
                <a:latin typeface="Courier New"/>
                <a:ea typeface="Courier New"/>
                <a:cs typeface="Courier New"/>
                <a:sym typeface="Courier New"/>
              </a:rPr>
              <a:t>/v1/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Provides access to	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Secret engine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Authentication and Authorization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backend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Headers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824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X-Vault-Token – Authorization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X-Vault-Namespace – Access a specific namespace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Content-Type  - Eg: application/json – To set the content type of the request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5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Authorization overview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30020"/>
            <a:ext cx="8520601" cy="4461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Based Access Policy(RBAC)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25" y="1152487"/>
            <a:ext cx="8907151" cy="31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Vault?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Vault is a tool for securely storing / accessing secrets.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secret is anything that you want to tightly control access to, such as API keys, passwords, or certificates.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Vault provides a unified interface to any secret, while providing tight access control and recording a detailed audit log.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access to a multitude of secrets.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key rolling, secure storage, encryption policies, Integration and detailed audit logs.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database credentials, API keys for external services, credentials for service-oriented systems, containerized services,etc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Role Based Access Policy(RBAC)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7370"/>
            <a:ext cx="9144000" cy="360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Role Based Access Policy(RBAC)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5334"/>
            <a:ext cx="9143999" cy="3663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Policies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576300"/>
            <a:ext cx="8520600" cy="44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Policies to govern the behavior of clients and instrument Role-Based Access Control(RBAC)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RBAC are provided by specifying access privileges(authorization)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vault – the root policy gets created by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 policy is a special policy that gives superuser access to everything in Vault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 policy allows the superuser to set up the initial policies, auth methods,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built-in policy, default, also gets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default policy is attached to all tokens and provides common permissions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in vault is path based, and admins write policied to grant or forbid access to certain paths and operations in Vault.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Vault operates on a secure by default standard, and as such, an empty policy grants no permissions in the system.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Policies in HCL format</a:t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ath “&lt;PATH&gt;“{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capabilities = [“&lt;LIST_OF_CAPABILITES&gt;“]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path can have a wildcard(“*“) at the end or “+“ for a single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“secret/training_*“ matches path starting with ‘secret/training_“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“secret/app/+/stage matches “secret/app/ver1/stage“,“secret/app/ver2/stage“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path “mysecretpath/data/*“{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capabilities = [“create“,“update“]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path “mysecretpath/data/forviewonly“{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capablities = [“read“]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763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Capabilities</a:t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2300"/>
            <a:ext cx="8919800" cy="40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Tokens</a:t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 u="sng"/>
              <a:t>Types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Token - Persisted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Token - Not Persisted(generated as blob)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Token Store</a:t>
            </a:r>
            <a:r>
              <a:rPr lang="en"/>
              <a:t> - Responsible for creating and storing tokens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Root token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token generated during init operation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generated using init, by another root token, generate root operator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expires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root policy attached to it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Hierarchies and Orphan Tokens</a:t>
            </a:r>
            <a:endParaRPr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Tokens are created as childrens of the original token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a parent token is revoked, all of its child token(along with their lease)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Orphan tokens have no parent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Orphan tokens are root of their parent tree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Hierarchies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4032100" y="1152475"/>
            <a:ext cx="227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163" y="955675"/>
            <a:ext cx="52863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Accessors</a:t>
            </a:r>
            <a:endParaRPr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Accessor is a value that acts as a reference to a token and can only be used to perform limited actions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up a token’s properties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up a token’s capabilities on a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Renew the token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Revoke the token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5820"/>
            <a:ext cx="9144002" cy="4551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Live(TTLs)</a:t>
            </a:r>
            <a:endParaRPr/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Time-to-live(TTL) - current period of validity since either the token’s creation time or last renewal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Root token ttl will be 0 (Never expires)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the token is renewable, token can be renewed and the TTL will be set accordingly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Default max TTL is 32 days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Periodic Token</a:t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311700" y="1488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every renewal time, the TTL will be reset back to this configured period. Have a TTL(Validity period), but no max TTL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long as the token is successfully renewed, it will never expire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used by the systems. Useful for long running services that cannot handle regenerating a token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Active systems keeps renewing on regular interval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Tokens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tokens are encrypted blobs that carry enough information within itself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token cannot be a root token, cannot create child token, cannot renew, cannot be a periodic token, will not have accessor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better performance and scales better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storage cost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 Devices</a:t>
            </a:r>
            <a:endParaRPr/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311700" y="1604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394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3942"/>
                </a:solidFill>
                <a:latin typeface="Roboto"/>
                <a:ea typeface="Roboto"/>
                <a:cs typeface="Roboto"/>
                <a:sym typeface="Roboto"/>
              </a:rPr>
              <a:t>Audit devices are the components in Vault</a:t>
            </a:r>
            <a:endParaRPr>
              <a:solidFill>
                <a:srgbClr val="3739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394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3942"/>
                </a:solidFill>
                <a:latin typeface="Roboto"/>
                <a:ea typeface="Roboto"/>
                <a:cs typeface="Roboto"/>
                <a:sym typeface="Roboto"/>
              </a:rPr>
              <a:t>Keeps a detailed log of all requests and response to Vault</a:t>
            </a:r>
            <a:endParaRPr>
              <a:solidFill>
                <a:srgbClr val="3739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394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3942"/>
                </a:solidFill>
                <a:latin typeface="Roboto"/>
                <a:ea typeface="Roboto"/>
                <a:cs typeface="Roboto"/>
                <a:sym typeface="Roboto"/>
              </a:rPr>
              <a:t>Audit log contains </a:t>
            </a:r>
            <a:r>
              <a:rPr i="1" lang="en">
                <a:solidFill>
                  <a:srgbClr val="373942"/>
                </a:solidFill>
                <a:latin typeface="Roboto"/>
                <a:ea typeface="Roboto"/>
                <a:cs typeface="Roboto"/>
                <a:sym typeface="Roboto"/>
              </a:rPr>
              <a:t>every authenticated</a:t>
            </a:r>
            <a:r>
              <a:rPr lang="en">
                <a:solidFill>
                  <a:srgbClr val="373942"/>
                </a:solidFill>
                <a:latin typeface="Roboto"/>
                <a:ea typeface="Roboto"/>
                <a:cs typeface="Roboto"/>
                <a:sym typeface="Roboto"/>
              </a:rPr>
              <a:t> interaction with Vault, including errors</a:t>
            </a:r>
            <a:endParaRPr>
              <a:solidFill>
                <a:srgbClr val="3739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394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3942"/>
                </a:solidFill>
                <a:latin typeface="Roboto"/>
                <a:ea typeface="Roboto"/>
                <a:cs typeface="Roboto"/>
                <a:sym typeface="Roboto"/>
              </a:rPr>
              <a:t>Multiple audit devices can be enabled</a:t>
            </a:r>
            <a:endParaRPr>
              <a:solidFill>
                <a:srgbClr val="3739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394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3942"/>
                </a:solidFill>
                <a:latin typeface="Roboto"/>
                <a:ea typeface="Roboto"/>
                <a:cs typeface="Roboto"/>
                <a:sym typeface="Roboto"/>
              </a:rPr>
              <a:t>By default, all the sensitive information is first hashed before logging in the audit logs.</a:t>
            </a:r>
            <a:endParaRPr>
              <a:solidFill>
                <a:srgbClr val="3739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394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3942"/>
                </a:solidFill>
                <a:latin typeface="Roboto"/>
                <a:ea typeface="Roboto"/>
                <a:cs typeface="Roboto"/>
                <a:sym typeface="Roboto"/>
              </a:rPr>
              <a:t>Audit logs contain the full request and response objects for every interaction with Vault.</a:t>
            </a:r>
            <a:endParaRPr>
              <a:solidFill>
                <a:srgbClr val="3739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5535"/>
            <a:ext cx="9144001" cy="4412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Vault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Secure Secret Storage - Arbitrary key/value secrets can be stored in Vault after encryption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secrets – Vault can generate secrets on demand. Provides with a lease period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Encryption – Vault can encrypt and decrypt data as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Leasing and Renewal – All secrets in vault  have a lease associated with them.Vault will automatically revoke at the end of the lease. Leases can be renewed as well.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Revocation – Vault can revoke not only single secrets, but a tree of secrets. Revocation assists in key rolling as well as locking down systems in the case of an intrusion.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Vault Server</a:t>
            </a:r>
            <a:endParaRPr/>
          </a:p>
        </p:txBody>
      </p:sp>
      <p:sp>
        <p:nvSpPr>
          <p:cNvPr id="87" name="Google Shape;87;p18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“Dev Mode”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Dev server is a built-in, preconfigured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 local development, testing, and exploration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very secure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is stored in-memory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Vault is initialized by default and automatically unsealed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1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Value Secret Engine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1386128" y="1680025"/>
            <a:ext cx="6596400" cy="22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851" y="1062850"/>
            <a:ext cx="6950275" cy="38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810"/>
            <a:ext cx="9144000" cy="4743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KV Secrets Engine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KV Version 1 (kv)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most recently written value for a key will be preserved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benefits of non-versioned kv is a reduced storage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key since no additional metadata or history is stored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will be better. There will be fewer storage calls and no locking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