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31F02C9F-438F-6742-AC90-F50674532530}">
          <p14:sldIdLst>
            <p14:sldId id="256"/>
            <p14:sldId id="258"/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281"/>
  </p:normalViewPr>
  <p:slideViewPr>
    <p:cSldViewPr snapToGrid="0" snapToObjects="1">
      <p:cViewPr>
        <p:scale>
          <a:sx n="130" d="100"/>
          <a:sy n="130" d="100"/>
        </p:scale>
        <p:origin x="-16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7/13/24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0DB4A-A970-1E48-B4A2-18522AF6AB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58511" y="630621"/>
            <a:ext cx="5602014" cy="1587061"/>
          </a:xfrm>
        </p:spPr>
        <p:txBody>
          <a:bodyPr/>
          <a:lstStyle/>
          <a:p>
            <a:r>
              <a:rPr lang="en-US" dirty="0"/>
              <a:t>JVM Architecture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6ECA0A-BB4B-6441-B4A6-D19CCC4AD97A}"/>
              </a:ext>
            </a:extLst>
          </p:cNvPr>
          <p:cNvSpPr txBox="1"/>
          <p:nvPr/>
        </p:nvSpPr>
        <p:spPr>
          <a:xfrm>
            <a:off x="1513490" y="2722179"/>
            <a:ext cx="79458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this video we will cover JVM Architecture, what are different blocks of JVM.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Use of Class Loader Subsystem (Loading, Linking, Initialization)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How .class file loaded in Runtime Data Area of JVM.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How interpreter will generate a machine understandable code, use of JIT(Just In Time) Compiler.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After this class I want you to think how class is loading in JVM</a:t>
            </a:r>
          </a:p>
        </p:txBody>
      </p:sp>
    </p:spTree>
    <p:extLst>
      <p:ext uri="{BB962C8B-B14F-4D97-AF65-F5344CB8AC3E}">
        <p14:creationId xmlns:p14="http://schemas.microsoft.com/office/powerpoint/2010/main" val="3902725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78C108B-3F63-134E-AD39-214EB35AED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074748" y="422011"/>
            <a:ext cx="11775439" cy="555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658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766F7-7401-404F-9AC4-7B082E296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2534" y="335280"/>
            <a:ext cx="7216986" cy="1016000"/>
          </a:xfrm>
        </p:spPr>
        <p:txBody>
          <a:bodyPr/>
          <a:lstStyle/>
          <a:p>
            <a:r>
              <a:rPr lang="en-US" dirty="0"/>
              <a:t>How JVM is Platform Independent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5EDCFB-1BF2-7A41-A8A8-21266D21D3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1372" y="1437481"/>
            <a:ext cx="7216985" cy="316499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2F8C64-B823-B044-9C37-7B93E3122589}"/>
              </a:ext>
            </a:extLst>
          </p:cNvPr>
          <p:cNvSpPr txBox="1"/>
          <p:nvPr/>
        </p:nvSpPr>
        <p:spPr>
          <a:xfrm>
            <a:off x="995680" y="4277360"/>
            <a:ext cx="894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Java Compiler(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javac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 will convert .java file into .class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This Bite Code (.class file) will then processed by JVM and converts the machine understandable code.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.class file will execute on any operating system which has JVM in 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But the JVM installed is platform dependent for each operating system.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The JVM is platform-dependent, meaning there are different JVMs for different operating systems, but the bytecode they execute is platform-independent.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613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EA1AA6-B233-9A48-B5C7-AA593915D2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544320" y="-233680"/>
            <a:ext cx="13909040" cy="7091679"/>
          </a:xfrm>
        </p:spPr>
      </p:pic>
    </p:spTree>
    <p:extLst>
      <p:ext uri="{BB962C8B-B14F-4D97-AF65-F5344CB8AC3E}">
        <p14:creationId xmlns:p14="http://schemas.microsoft.com/office/powerpoint/2010/main" val="2332730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5251-4295-EB46-9D09-4DC1EE5A1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9014" y="64798"/>
            <a:ext cx="5154506" cy="792480"/>
          </a:xfrm>
        </p:spPr>
        <p:txBody>
          <a:bodyPr/>
          <a:lstStyle/>
          <a:p>
            <a:r>
              <a:rPr lang="en-US" dirty="0"/>
              <a:t>Class Loader Subsystem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5DA634-1F7A-4E42-8555-98E2019113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3680" y="857278"/>
            <a:ext cx="4937760" cy="23431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F29EFD-C941-7745-80CE-E1DE4102DE5B}"/>
              </a:ext>
            </a:extLst>
          </p:cNvPr>
          <p:cNvSpPr txBox="1"/>
          <p:nvPr/>
        </p:nvSpPr>
        <p:spPr>
          <a:xfrm>
            <a:off x="731520" y="3429000"/>
            <a:ext cx="97129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Loading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:-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The process of reading the binary data of a class and converting it into a Java Class object in memory.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How Loading works : 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When JVM try to run .class file line by line from method area and find any Class, it will then check if that class is loaded in method area.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not available then sends the request to Class Loader Subsystem.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This class loader works on delegation hierarchy, it means class loader will send request to Application class loader first.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Application class loader then delegates request to Extension class loader.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Extension class loader then delegates request to Bootstrap class loader.</a:t>
            </a:r>
          </a:p>
        </p:txBody>
      </p:sp>
    </p:spTree>
    <p:extLst>
      <p:ext uri="{BB962C8B-B14F-4D97-AF65-F5344CB8AC3E}">
        <p14:creationId xmlns:p14="http://schemas.microsoft.com/office/powerpoint/2010/main" val="1133821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3B265-0E7A-4F45-9F7D-33FAE0559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654" y="294641"/>
            <a:ext cx="9411546" cy="240792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This Bootstrap class loader then search the requested class in 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jdk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\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jre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\lib\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rt.jar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 file</a:t>
            </a:r>
          </a:p>
          <a:p>
            <a:pPr>
              <a:lnSpc>
                <a:spcPct val="110000"/>
              </a:lnSpc>
              <a:buClr>
                <a:schemeClr val="tx1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not found then delegates to Extension class loader and search the requested class in 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jdk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\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jre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\lib\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ext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 folder</a:t>
            </a:r>
          </a:p>
          <a:p>
            <a:pPr>
              <a:buClr>
                <a:schemeClr val="tx1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not found then again delegates to Application class path (Environment Variable).</a:t>
            </a:r>
          </a:p>
          <a:p>
            <a:pPr>
              <a:buClr>
                <a:schemeClr val="tx1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class found on any class loader then it will load the class in Method area or else throws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ClassNotFound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Exception.</a:t>
            </a:r>
          </a:p>
          <a:p>
            <a:pPr>
              <a:buClr>
                <a:schemeClr val="tx1"/>
              </a:buClr>
              <a:buSzPct val="85000"/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44612E-0034-8946-933F-11E3399BD8BA}"/>
              </a:ext>
            </a:extLst>
          </p:cNvPr>
          <p:cNvSpPr txBox="1"/>
          <p:nvPr/>
        </p:nvSpPr>
        <p:spPr>
          <a:xfrm>
            <a:off x="355600" y="2702561"/>
            <a:ext cx="957072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Linking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:- The process of verifying, preparing, and resolving the loaded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latin typeface="Calibri" panose="020F0502020204030204" pitchFamily="34" charset="0"/>
                <a:cs typeface="Calibri" panose="020F0502020204030204" pitchFamily="34" charset="0"/>
              </a:rPr>
              <a:t>Verification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Ensuring that the bytecode adheres to Java language specifications and security constraints.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latin typeface="Calibri" panose="020F0502020204030204" pitchFamily="34" charset="0"/>
                <a:cs typeface="Calibri" panose="020F0502020204030204" pitchFamily="34" charset="0"/>
              </a:rPr>
              <a:t>Preparation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: Allocating memory for static variables and initializing them to default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latin typeface="Calibri" panose="020F0502020204030204" pitchFamily="34" charset="0"/>
                <a:cs typeface="Calibri" panose="020F0502020204030204" pitchFamily="34" charset="0"/>
              </a:rPr>
              <a:t>Resolution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: Converting symbolic references in the class to direct references.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Initialization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: Executing the class's static initializers and static blocks.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374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F3548-ADFE-A445-BF60-EE08C9A98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4118" y="142240"/>
            <a:ext cx="7023100" cy="822960"/>
          </a:xfrm>
        </p:spPr>
        <p:txBody>
          <a:bodyPr/>
          <a:lstStyle/>
          <a:p>
            <a:pPr algn="ctr"/>
            <a:r>
              <a:rPr lang="en-US" dirty="0"/>
              <a:t>Runtime Data Area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647975-A972-404D-9D49-F1A3D8A5B7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4118" y="1076960"/>
            <a:ext cx="7023100" cy="21031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8C4821-F2BD-0F4A-86C1-D42F6A3CB3D1}"/>
              </a:ext>
            </a:extLst>
          </p:cNvPr>
          <p:cNvSpPr txBox="1"/>
          <p:nvPr/>
        </p:nvSpPr>
        <p:spPr>
          <a:xfrm>
            <a:off x="497840" y="3302000"/>
            <a:ext cx="89001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Method Area: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It includes the fully qualified name of class/interface, its immediate superclass and modifiers of the class/interface (public abstract, final)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Contains information about all fields of a class(like modifier, type, name)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Contains information about all the methods of a class (modifier, name, return type, parameter)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Constructor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Stores static variables and their values (as it’s class level variables)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It is shared by all threads.</a:t>
            </a:r>
          </a:p>
        </p:txBody>
      </p:sp>
    </p:spTree>
    <p:extLst>
      <p:ext uri="{BB962C8B-B14F-4D97-AF65-F5344CB8AC3E}">
        <p14:creationId xmlns:p14="http://schemas.microsoft.com/office/powerpoint/2010/main" val="1574500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17A92-8C0E-0E42-BBA0-74391FB84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43840"/>
            <a:ext cx="8596668" cy="6217919"/>
          </a:xfrm>
        </p:spPr>
        <p:txBody>
          <a:bodyPr>
            <a:normAutofit lnSpcReduction="10000"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Heap Area :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All Objects and their instance variable are stored in heap area.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Arrays and their elements are also stored in heap area.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Garbage Collector manages the heap area and destroy unreferenced/unreachable objects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When Object is created using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new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keywork then only memory is allocated in heap area.</a:t>
            </a:r>
          </a:p>
          <a:p>
            <a:pPr marL="0" indent="0">
              <a:buClr>
                <a:schemeClr val="tx1"/>
              </a:buClr>
              <a:buNone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Java Stack Area: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By Default main thread is already created in Stack Area and has it’s own stack.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Each thread has it’s own stack and will be destroyed once thread terminates it’s execution.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stack is composed of stack frame. And on every method call new stack frame is pushed on top of existing stack.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Stack frame contains 3 parts i.e. Local Variable, Operand Stack, Return Address</a:t>
            </a:r>
          </a:p>
          <a:p>
            <a:pPr lvl="1">
              <a:buClr>
                <a:schemeClr val="tx1"/>
              </a:buClr>
            </a:pPr>
            <a:r>
              <a:rPr lang="en-IN" sz="1300" b="1" dirty="0">
                <a:latin typeface="Calibri" panose="020F0502020204030204" pitchFamily="34" charset="0"/>
                <a:cs typeface="Calibri" panose="020F0502020204030204" pitchFamily="34" charset="0"/>
              </a:rPr>
              <a:t>	Local Variables</a:t>
            </a:r>
            <a:r>
              <a:rPr lang="en-IN" sz="1300" dirty="0">
                <a:latin typeface="Calibri" panose="020F0502020204030204" pitchFamily="34" charset="0"/>
                <a:cs typeface="Calibri" panose="020F0502020204030204" pitchFamily="34" charset="0"/>
              </a:rPr>
              <a:t>: Primitive data types (int, float, etc.) and references to objects.</a:t>
            </a:r>
          </a:p>
          <a:p>
            <a:pPr lvl="1">
              <a:buClr>
                <a:schemeClr val="tx1"/>
              </a:buClr>
            </a:pPr>
            <a:r>
              <a:rPr lang="en-IN" sz="1300" b="1" dirty="0">
                <a:latin typeface="Calibri" panose="020F0502020204030204" pitchFamily="34" charset="0"/>
                <a:cs typeface="Calibri" panose="020F0502020204030204" pitchFamily="34" charset="0"/>
              </a:rPr>
              <a:t>	Operand Stack</a:t>
            </a:r>
            <a:r>
              <a:rPr lang="en-IN" sz="1300" dirty="0">
                <a:latin typeface="Calibri" panose="020F0502020204030204" pitchFamily="34" charset="0"/>
                <a:cs typeface="Calibri" panose="020F0502020204030204" pitchFamily="34" charset="0"/>
              </a:rPr>
              <a:t>: Used for intermediate calculations and operations.</a:t>
            </a:r>
          </a:p>
          <a:p>
            <a:pPr lvl="1">
              <a:buClr>
                <a:schemeClr val="tx1"/>
              </a:buClr>
            </a:pPr>
            <a:r>
              <a:rPr lang="en-IN" sz="1300" b="1" dirty="0">
                <a:latin typeface="Calibri" panose="020F0502020204030204" pitchFamily="34" charset="0"/>
                <a:cs typeface="Calibri" panose="020F0502020204030204" pitchFamily="34" charset="0"/>
              </a:rPr>
              <a:t>	Return Address</a:t>
            </a:r>
            <a:r>
              <a:rPr lang="en-IN" sz="1300" dirty="0">
                <a:latin typeface="Calibri" panose="020F0502020204030204" pitchFamily="34" charset="0"/>
                <a:cs typeface="Calibri" panose="020F0502020204030204" pitchFamily="34" charset="0"/>
              </a:rPr>
              <a:t>: The address to return to after the method call completes</a:t>
            </a:r>
            <a:endParaRPr lang="en-U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Clr>
                <a:schemeClr val="tx1"/>
              </a:buClr>
            </a:pPr>
            <a:endParaRPr lang="en-U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Clr>
                <a:schemeClr val="tx1"/>
              </a:buClr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044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859AA-D7DB-D848-AA8A-A8CD2C6F2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3361"/>
            <a:ext cx="9218506" cy="5828002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Program Counter Register: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Each Thread in Java Application has it’s own PC register. It is a thread specific and not shared among threads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PC register holds the address of a bite code instruction that is currently executing.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the current instructions executed then PC is updated to point to next instruction.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The PC is critical for managing control flow constructs in Java, such as loops, conditionals, and method calls. 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It ensures that the correct instructions are executed based on the program’s logic.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Native Method Area : 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Java Internally has some native methods, so when those methods calls it managed by Native Method Area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The primary function of the native method area is to facilitate the execution of native methods. When a native method is called from Java code, the JVM uses the native method stack to manage the call and its execution.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731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6ABE6-F151-1D46-9901-922AD6AAF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0" y="213360"/>
            <a:ext cx="4754880" cy="822960"/>
          </a:xfrm>
        </p:spPr>
        <p:txBody>
          <a:bodyPr/>
          <a:lstStyle/>
          <a:p>
            <a:pPr algn="ctr"/>
            <a:r>
              <a:rPr lang="en-US" dirty="0"/>
              <a:t>Execution Engine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361ABBF-683C-724C-BFF9-3DDE79BA1B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2749" y="1036320"/>
            <a:ext cx="6769100" cy="1701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FFFD85-C16C-4F44-A2BB-5C3F8C95A526}"/>
              </a:ext>
            </a:extLst>
          </p:cNvPr>
          <p:cNvSpPr txBox="1"/>
          <p:nvPr/>
        </p:nvSpPr>
        <p:spPr>
          <a:xfrm>
            <a:off x="457200" y="2834640"/>
            <a:ext cx="92862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Execution Engine: I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 translates the platform-independent bytecode into platform-specific machine code and manages the execution of this code</a:t>
            </a:r>
          </a:p>
          <a:p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Interpreter: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The interpreter reads and executes bytecode instructions sequentially. This is efficient for small programs or the initial execution of larger programs but can be slow for long-running applications.</a:t>
            </a:r>
          </a:p>
          <a:p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Just-In-Time (JIT) Compilation: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1600" b="1" dirty="0">
                <a:latin typeface="Calibri" panose="020F0502020204030204" pitchFamily="34" charset="0"/>
                <a:cs typeface="Calibri" panose="020F0502020204030204" pitchFamily="34" charset="0"/>
              </a:rPr>
              <a:t>Hotspot Detection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: The JVM identifies frequently executed code paths (hotspots).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b="1" dirty="0">
                <a:latin typeface="Calibri" panose="020F0502020204030204" pitchFamily="34" charset="0"/>
                <a:cs typeface="Calibri" panose="020F0502020204030204" pitchFamily="34" charset="0"/>
              </a:rPr>
              <a:t>	Compilation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: These hotspots are compiled into native machine code by the JIT compiler.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b="1" dirty="0">
                <a:latin typeface="Calibri" panose="020F0502020204030204" pitchFamily="34" charset="0"/>
                <a:cs typeface="Calibri" panose="020F0502020204030204" pitchFamily="34" charset="0"/>
              </a:rPr>
              <a:t>	Execution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: Once compiled, the native code is executed directly, providing significant 	performance improvements.</a:t>
            </a: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72359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1372</TotalTime>
  <Words>963</Words>
  <Application>Microsoft Macintosh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Facet</vt:lpstr>
      <vt:lpstr>JVM Architecture</vt:lpstr>
      <vt:lpstr>How JVM is Platform Independent</vt:lpstr>
      <vt:lpstr>PowerPoint Presentation</vt:lpstr>
      <vt:lpstr>Class Loader Subsystem</vt:lpstr>
      <vt:lpstr>PowerPoint Presentation</vt:lpstr>
      <vt:lpstr>Runtime Data Area</vt:lpstr>
      <vt:lpstr>PowerPoint Presentation</vt:lpstr>
      <vt:lpstr>PowerPoint Presentation</vt:lpstr>
      <vt:lpstr>Execution Engine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JVM Architecture</dc:title>
  <dc:creator>Abhilash Fulpagar</dc:creator>
  <cp:lastModifiedBy>Abhilash Fulpagar</cp:lastModifiedBy>
  <cp:revision>30</cp:revision>
  <dcterms:created xsi:type="dcterms:W3CDTF">2024-07-13T13:59:06Z</dcterms:created>
  <dcterms:modified xsi:type="dcterms:W3CDTF">2024-07-14T12:51:55Z</dcterms:modified>
</cp:coreProperties>
</file>