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Most Used</a:t>
            </a:r>
            <a:r>
              <a:rPr lang="en-US" baseline="0" dirty="0"/>
              <a:t> Hashtags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i-IN"/>
        </a:p>
      </c:txPr>
    </c:title>
    <c:autoTitleDeleted val="0"/>
    <c:plotArea>
      <c:layout/>
      <c:barChart>
        <c:barDir val="col"/>
        <c:grouping val="clustered"/>
        <c:varyColors val="0"/>
        <c:ser>
          <c:idx val="0"/>
          <c:order val="0"/>
          <c:tx>
            <c:strRef>
              <c:f>Sheet1!$L$9</c:f>
              <c:strCache>
                <c:ptCount val="1"/>
                <c:pt idx="0">
                  <c:v>Times Used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Sheet1!$K$10:$K$14</c:f>
              <c:strCache>
                <c:ptCount val="5"/>
                <c:pt idx="0">
                  <c:v>smile</c:v>
                </c:pt>
                <c:pt idx="1">
                  <c:v>beach</c:v>
                </c:pt>
                <c:pt idx="2">
                  <c:v>party</c:v>
                </c:pt>
                <c:pt idx="3">
                  <c:v>fun</c:v>
                </c:pt>
                <c:pt idx="4">
                  <c:v>food</c:v>
                </c:pt>
              </c:strCache>
            </c:strRef>
          </c:cat>
          <c:val>
            <c:numRef>
              <c:f>Sheet1!$L$10:$L$14</c:f>
              <c:numCache>
                <c:formatCode>General</c:formatCode>
                <c:ptCount val="5"/>
                <c:pt idx="0">
                  <c:v>59</c:v>
                </c:pt>
                <c:pt idx="1">
                  <c:v>42</c:v>
                </c:pt>
                <c:pt idx="2">
                  <c:v>39</c:v>
                </c:pt>
                <c:pt idx="3">
                  <c:v>38</c:v>
                </c:pt>
                <c:pt idx="4">
                  <c:v>24</c:v>
                </c:pt>
              </c:numCache>
            </c:numRef>
          </c:val>
          <c:extLst>
            <c:ext xmlns:c16="http://schemas.microsoft.com/office/drawing/2014/chart" uri="{C3380CC4-5D6E-409C-BE32-E72D297353CC}">
              <c16:uniqueId val="{00000000-75C7-444D-98CD-4BD2D054CB5B}"/>
            </c:ext>
          </c:extLst>
        </c:ser>
        <c:dLbls>
          <c:showLegendKey val="0"/>
          <c:showVal val="0"/>
          <c:showCatName val="0"/>
          <c:showSerName val="0"/>
          <c:showPercent val="0"/>
          <c:showBubbleSize val="0"/>
        </c:dLbls>
        <c:gapWidth val="100"/>
        <c:overlap val="-24"/>
        <c:axId val="2082311552"/>
        <c:axId val="2082307232"/>
      </c:barChart>
      <c:catAx>
        <c:axId val="20823115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2082307232"/>
        <c:crosses val="autoZero"/>
        <c:auto val="1"/>
        <c:lblAlgn val="ctr"/>
        <c:lblOffset val="100"/>
        <c:noMultiLvlLbl val="0"/>
      </c:catAx>
      <c:valAx>
        <c:axId val="20823072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20823115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cat>
            <c:strRef>
              <c:f>Sheet1!$H$19:$H$25</c:f>
              <c:strCache>
                <c:ptCount val="7"/>
                <c:pt idx="0">
                  <c:v>Saturday</c:v>
                </c:pt>
                <c:pt idx="1">
                  <c:v>Sunday</c:v>
                </c:pt>
                <c:pt idx="2">
                  <c:v>Monday</c:v>
                </c:pt>
                <c:pt idx="3">
                  <c:v>Tuesday</c:v>
                </c:pt>
                <c:pt idx="4">
                  <c:v>Wednesday</c:v>
                </c:pt>
                <c:pt idx="5">
                  <c:v>Thursday</c:v>
                </c:pt>
                <c:pt idx="6">
                  <c:v>Friday</c:v>
                </c:pt>
              </c:strCache>
            </c:strRef>
          </c:cat>
          <c:val>
            <c:numRef>
              <c:f>Sheet1!$I$19:$I$25</c:f>
              <c:numCache>
                <c:formatCode>General</c:formatCode>
                <c:ptCount val="7"/>
                <c:pt idx="0">
                  <c:v>14</c:v>
                </c:pt>
                <c:pt idx="1">
                  <c:v>14</c:v>
                </c:pt>
                <c:pt idx="2">
                  <c:v>13</c:v>
                </c:pt>
                <c:pt idx="3">
                  <c:v>16</c:v>
                </c:pt>
                <c:pt idx="4">
                  <c:v>15</c:v>
                </c:pt>
                <c:pt idx="5">
                  <c:v>12</c:v>
                </c:pt>
                <c:pt idx="6">
                  <c:v>16</c:v>
                </c:pt>
              </c:numCache>
            </c:numRef>
          </c:val>
          <c:extLst>
            <c:ext xmlns:c16="http://schemas.microsoft.com/office/drawing/2014/chart" uri="{C3380CC4-5D6E-409C-BE32-E72D297353CC}">
              <c16:uniqueId val="{00000000-27D1-48F1-BC5E-953268CDDEF5}"/>
            </c:ext>
          </c:extLst>
        </c:ser>
        <c:dLbls>
          <c:showLegendKey val="0"/>
          <c:showVal val="0"/>
          <c:showCatName val="0"/>
          <c:showSerName val="0"/>
          <c:showPercent val="0"/>
          <c:showBubbleSize val="0"/>
        </c:dLbls>
        <c:dropLines>
          <c:spPr>
            <a:ln w="9525" cap="flat" cmpd="sng" algn="ctr">
              <a:solidFill>
                <a:schemeClr val="lt1">
                  <a:alpha val="40000"/>
                </a:schemeClr>
              </a:solidFill>
              <a:round/>
            </a:ln>
            <a:effectLst/>
          </c:spPr>
        </c:dropLines>
        <c:axId val="2089773984"/>
        <c:axId val="2089772544"/>
      </c:areaChart>
      <c:catAx>
        <c:axId val="2089773984"/>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hi-IN"/>
          </a:p>
        </c:txPr>
        <c:crossAx val="2089772544"/>
        <c:crosses val="autoZero"/>
        <c:auto val="1"/>
        <c:lblAlgn val="ctr"/>
        <c:lblOffset val="100"/>
        <c:noMultiLvlLbl val="0"/>
      </c:catAx>
      <c:valAx>
        <c:axId val="208977254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hi-IN"/>
          </a:p>
        </c:txPr>
        <c:crossAx val="2089773984"/>
        <c:crosses val="autoZero"/>
        <c:crossBetween val="midCat"/>
      </c:valAx>
      <c:spPr>
        <a:noFill/>
        <a:ln>
          <a:noFill/>
        </a:ln>
        <a:effectLst/>
      </c:spPr>
    </c:plotArea>
    <c:plotVisOnly val="1"/>
    <c:dispBlanksAs val="zero"/>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hi-I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26564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615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F0806B-E975-405B-A7FB-794EFCC181A7}" type="slidenum">
              <a:rPr lang="hi-IN" smtClean="0"/>
              <a:t>‹#›</a:t>
            </a:fld>
            <a:endParaRPr lang="hi-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783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614523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F0806B-E975-405B-A7FB-794EFCC181A7}" type="slidenum">
              <a:rPr lang="hi-IN" smtClean="0"/>
              <a:t>‹#›</a:t>
            </a:fld>
            <a:endParaRPr lang="hi-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3343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2031595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36515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91469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98536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11"/>
          </p:nvPr>
        </p:nvSpPr>
        <p:spPr/>
        <p:txBody>
          <a:bodyPr/>
          <a:lstStyle/>
          <a:p>
            <a:endParaRPr lang="hi-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240098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40266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8" name="Footer Placeholder 7"/>
          <p:cNvSpPr>
            <a:spLocks noGrp="1"/>
          </p:cNvSpPr>
          <p:nvPr>
            <p:ph type="ftr" sz="quarter" idx="11"/>
          </p:nvPr>
        </p:nvSpPr>
        <p:spPr/>
        <p:txBody>
          <a:bodyPr/>
          <a:lstStyle/>
          <a:p>
            <a:endParaRPr lang="hi-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414069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4" name="Footer Placeholder 3"/>
          <p:cNvSpPr>
            <a:spLocks noGrp="1"/>
          </p:cNvSpPr>
          <p:nvPr>
            <p:ph type="ftr" sz="quarter" idx="11"/>
          </p:nvPr>
        </p:nvSpPr>
        <p:spPr/>
        <p:txBody>
          <a:bodyPr/>
          <a:lstStyle/>
          <a:p>
            <a:endParaRPr lang="hi-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50486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3" name="Footer Placeholder 2"/>
          <p:cNvSpPr>
            <a:spLocks noGrp="1"/>
          </p:cNvSpPr>
          <p:nvPr>
            <p:ph type="ftr" sz="quarter" idx="11"/>
          </p:nvPr>
        </p:nvSpPr>
        <p:spPr/>
        <p:txBody>
          <a:bodyPr/>
          <a:lstStyle/>
          <a:p>
            <a:endParaRPr lang="hi-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131435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68048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740D-C032-4B38-9AD0-15ACEC899370}" type="datetimeFigureOut">
              <a:rPr lang="hi-IN" smtClean="0"/>
              <a:t>शनिवार, 13 ज्येष्ट 1945</a:t>
            </a:fld>
            <a:endParaRPr lang="hi-IN" dirty="0"/>
          </a:p>
        </p:txBody>
      </p:sp>
      <p:sp>
        <p:nvSpPr>
          <p:cNvPr id="6" name="Footer Placeholder 5"/>
          <p:cNvSpPr>
            <a:spLocks noGrp="1"/>
          </p:cNvSpPr>
          <p:nvPr>
            <p:ph type="ftr" sz="quarter" idx="11"/>
          </p:nvPr>
        </p:nvSpPr>
        <p:spPr/>
        <p:txBody>
          <a:bodyPr/>
          <a:lstStyle/>
          <a:p>
            <a:endParaRPr lang="hi-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F0806B-E975-405B-A7FB-794EFCC181A7}" type="slidenum">
              <a:rPr lang="hi-IN" smtClean="0"/>
              <a:t>‹#›</a:t>
            </a:fld>
            <a:endParaRPr lang="hi-IN" dirty="0"/>
          </a:p>
        </p:txBody>
      </p:sp>
    </p:spTree>
    <p:extLst>
      <p:ext uri="{BB962C8B-B14F-4D97-AF65-F5344CB8AC3E}">
        <p14:creationId xmlns:p14="http://schemas.microsoft.com/office/powerpoint/2010/main" val="374491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3A740D-C032-4B38-9AD0-15ACEC899370}" type="datetimeFigureOut">
              <a:rPr lang="hi-IN" smtClean="0"/>
              <a:t>शनिवार, 13 ज्येष्ट 1945</a:t>
            </a:fld>
            <a:endParaRPr lang="hi-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i-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F0806B-E975-405B-A7FB-794EFCC181A7}" type="slidenum">
              <a:rPr lang="hi-IN" smtClean="0"/>
              <a:t>‹#›</a:t>
            </a:fld>
            <a:endParaRPr lang="hi-IN" dirty="0"/>
          </a:p>
        </p:txBody>
      </p:sp>
    </p:spTree>
    <p:extLst>
      <p:ext uri="{BB962C8B-B14F-4D97-AF65-F5344CB8AC3E}">
        <p14:creationId xmlns:p14="http://schemas.microsoft.com/office/powerpoint/2010/main" val="27287864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chart" Target="../charts/chart1.xml"/><Relationship Id="rId5" Type="http://schemas.openxmlformats.org/officeDocument/2006/relationships/image" Target="../media/image12.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269D-CB40-E8C5-E09A-3FC15BA49CC4}"/>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INSTAGRAM USER ANALYTICS</a:t>
            </a:r>
            <a:endParaRPr lang="hi-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7F66CDD-763C-81A9-7662-E209D1A36C43}"/>
              </a:ext>
            </a:extLst>
          </p:cNvPr>
          <p:cNvSpPr>
            <a:spLocks noGrp="1"/>
          </p:cNvSpPr>
          <p:nvPr>
            <p:ph type="subTitle" idx="1"/>
          </p:nvPr>
        </p:nvSpPr>
        <p:spPr/>
        <p:txBody>
          <a:bodyPr/>
          <a:lstStyle/>
          <a:p>
            <a:r>
              <a:rPr lang="en-US" dirty="0"/>
              <a:t>Using SQL Fundamentals </a:t>
            </a:r>
            <a:endParaRPr lang="hi-IN" dirty="0"/>
          </a:p>
        </p:txBody>
      </p:sp>
      <p:pic>
        <p:nvPicPr>
          <p:cNvPr id="5" name="Picture 4">
            <a:extLst>
              <a:ext uri="{FF2B5EF4-FFF2-40B4-BE49-F238E27FC236}">
                <a16:creationId xmlns:a16="http://schemas.microsoft.com/office/drawing/2014/main" id="{5CFDF9AF-13EC-33CF-451A-19AC63C3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93" y="4336098"/>
            <a:ext cx="1033724" cy="749707"/>
          </a:xfrm>
          <a:prstGeom prst="rect">
            <a:avLst/>
          </a:prstGeom>
        </p:spPr>
      </p:pic>
      <p:pic>
        <p:nvPicPr>
          <p:cNvPr id="6" name="Content Placeholder 6">
            <a:extLst>
              <a:ext uri="{FF2B5EF4-FFF2-40B4-BE49-F238E27FC236}">
                <a16:creationId xmlns:a16="http://schemas.microsoft.com/office/drawing/2014/main" id="{BDBE8C4C-19D7-E95D-2A18-ACB3D23D4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48942">
            <a:off x="311552" y="3030997"/>
            <a:ext cx="1488443" cy="915965"/>
          </a:xfrm>
          <a:prstGeom prst="rect">
            <a:avLst/>
          </a:prstGeom>
        </p:spPr>
      </p:pic>
    </p:spTree>
    <p:extLst>
      <p:ext uri="{BB962C8B-B14F-4D97-AF65-F5344CB8AC3E}">
        <p14:creationId xmlns:p14="http://schemas.microsoft.com/office/powerpoint/2010/main" val="372934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9A2FF20-931C-6AAF-D5C2-908BD117CD99}"/>
              </a:ext>
            </a:extLst>
          </p:cNvPr>
          <p:cNvSpPr>
            <a:spLocks noGrp="1"/>
          </p:cNvSpPr>
          <p:nvPr>
            <p:ph type="body" sz="half" idx="2"/>
          </p:nvPr>
        </p:nvSpPr>
        <p:spPr>
          <a:xfrm>
            <a:off x="2589212" y="1598612"/>
            <a:ext cx="3505200" cy="4828313"/>
          </a:xfrm>
        </p:spPr>
        <p:txBody>
          <a:bodyPr>
            <a:normAutofit/>
          </a:bodyPr>
          <a:lstStyle/>
          <a:p>
            <a:pPr marL="285750" indent="-285750" algn="just">
              <a:buFont typeface="Wingdings" panose="05000000000000000000" pitchFamily="2" charset="2"/>
              <a:buChar char="Ø"/>
            </a:pPr>
            <a:r>
              <a:rPr lang="en-US" sz="1600" dirty="0"/>
              <a:t>The investors had demanded to know if the platform is overcrowded with fake and dummy accounts.</a:t>
            </a:r>
          </a:p>
          <a:p>
            <a:pPr marL="285750" indent="-285750" algn="just">
              <a:buFont typeface="Wingdings" panose="05000000000000000000" pitchFamily="2" charset="2"/>
              <a:buChar char="Ø"/>
            </a:pPr>
            <a:r>
              <a:rPr lang="en-US" sz="1600" dirty="0"/>
              <a:t>For this the people who had liked every single photo in Instagram were to be found.</a:t>
            </a:r>
          </a:p>
          <a:p>
            <a:pPr marL="285750" indent="-285750" algn="just">
              <a:buFont typeface="Wingdings" panose="05000000000000000000" pitchFamily="2" charset="2"/>
              <a:buChar char="Ø"/>
            </a:pPr>
            <a:r>
              <a:rPr lang="en-US" sz="1600" dirty="0"/>
              <a:t>The table shows the users who had liked all photos in the given data(257- all photos).</a:t>
            </a:r>
          </a:p>
          <a:p>
            <a:pPr marL="285750" indent="-285750" algn="just">
              <a:buFont typeface="Wingdings" panose="05000000000000000000" pitchFamily="2" charset="2"/>
              <a:buChar char="Ø"/>
            </a:pPr>
            <a:r>
              <a:rPr lang="en-US" sz="1600" dirty="0"/>
              <a:t>Inference is that either they are fake accounts or bots of a kind. They can be eliminated and investors can be reassured that the platform has very less quantity of bots which can be worked upon.</a:t>
            </a:r>
            <a:endParaRPr lang="hi-IN" sz="1600" dirty="0"/>
          </a:p>
        </p:txBody>
      </p:sp>
      <p:sp>
        <p:nvSpPr>
          <p:cNvPr id="5" name="Title 1">
            <a:extLst>
              <a:ext uri="{FF2B5EF4-FFF2-40B4-BE49-F238E27FC236}">
                <a16:creationId xmlns:a16="http://schemas.microsoft.com/office/drawing/2014/main" id="{AE6ABCC1-6F5D-AFD3-9180-4DFDFABF271B}"/>
              </a:ext>
            </a:extLst>
          </p:cNvPr>
          <p:cNvSpPr txBox="1">
            <a:spLocks/>
          </p:cNvSpPr>
          <p:nvPr/>
        </p:nvSpPr>
        <p:spPr>
          <a:xfrm>
            <a:off x="2589211" y="578760"/>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Investor Metrics)</a:t>
            </a:r>
            <a:endParaRPr lang="hi-IN" dirty="0"/>
          </a:p>
        </p:txBody>
      </p:sp>
      <p:pic>
        <p:nvPicPr>
          <p:cNvPr id="6" name="Content Placeholder 6">
            <a:extLst>
              <a:ext uri="{FF2B5EF4-FFF2-40B4-BE49-F238E27FC236}">
                <a16:creationId xmlns:a16="http://schemas.microsoft.com/office/drawing/2014/main" id="{77DE1E0E-2381-F8A4-E9AC-A3412A39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pic>
        <p:nvPicPr>
          <p:cNvPr id="7" name="Picture 6">
            <a:extLst>
              <a:ext uri="{FF2B5EF4-FFF2-40B4-BE49-F238E27FC236}">
                <a16:creationId xmlns:a16="http://schemas.microsoft.com/office/drawing/2014/main" id="{72BE70E8-4C5B-A3FB-47E3-BA9C8E39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8" name="Picture 7">
            <a:extLst>
              <a:ext uri="{FF2B5EF4-FFF2-40B4-BE49-F238E27FC236}">
                <a16:creationId xmlns:a16="http://schemas.microsoft.com/office/drawing/2014/main" id="{37F1FDBD-E3B5-7A91-A32D-170C86AD3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pic>
        <p:nvPicPr>
          <p:cNvPr id="5122" name="Picture 2" descr="50 Best Instagram Bots (UPDATED for 2023) - IncrediTools">
            <a:extLst>
              <a:ext uri="{FF2B5EF4-FFF2-40B4-BE49-F238E27FC236}">
                <a16:creationId xmlns:a16="http://schemas.microsoft.com/office/drawing/2014/main" id="{FAF13FC5-4056-EE9F-CBBB-47593D3F1BB1}"/>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t="12793"/>
          <a:stretch/>
        </p:blipFill>
        <p:spPr bwMode="auto">
          <a:xfrm>
            <a:off x="6401391" y="3849188"/>
            <a:ext cx="5181600" cy="26471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7903511-ACB2-CDD8-DCB0-D830D7753310}"/>
              </a:ext>
            </a:extLst>
          </p:cNvPr>
          <p:cNvSpPr txBox="1"/>
          <p:nvPr/>
        </p:nvSpPr>
        <p:spPr>
          <a:xfrm>
            <a:off x="6609805" y="5861049"/>
            <a:ext cx="783771" cy="369332"/>
          </a:xfrm>
          <a:prstGeom prst="rect">
            <a:avLst/>
          </a:prstGeom>
          <a:solidFill>
            <a:schemeClr val="tx1"/>
          </a:solidFill>
        </p:spPr>
        <p:txBody>
          <a:bodyPr wrap="square" rtlCol="0">
            <a:spAutoFit/>
          </a:bodyPr>
          <a:lstStyle/>
          <a:p>
            <a:endParaRPr lang="hi-IN" dirty="0"/>
          </a:p>
        </p:txBody>
      </p:sp>
      <p:graphicFrame>
        <p:nvGraphicFramePr>
          <p:cNvPr id="10" name="Table 6">
            <a:extLst>
              <a:ext uri="{FF2B5EF4-FFF2-40B4-BE49-F238E27FC236}">
                <a16:creationId xmlns:a16="http://schemas.microsoft.com/office/drawing/2014/main" id="{585DA724-AECD-1481-0A10-8C89B9F2AE13}"/>
              </a:ext>
            </a:extLst>
          </p:cNvPr>
          <p:cNvGraphicFramePr>
            <a:graphicFrameLocks/>
          </p:cNvGraphicFramePr>
          <p:nvPr>
            <p:extLst>
              <p:ext uri="{D42A27DB-BD31-4B8C-83A1-F6EECF244321}">
                <p14:modId xmlns:p14="http://schemas.microsoft.com/office/powerpoint/2010/main" val="2357293120"/>
              </p:ext>
            </p:extLst>
          </p:nvPr>
        </p:nvGraphicFramePr>
        <p:xfrm>
          <a:off x="6401390" y="1288867"/>
          <a:ext cx="1966457" cy="2560320"/>
        </p:xfrm>
        <a:graphic>
          <a:graphicData uri="http://schemas.openxmlformats.org/drawingml/2006/table">
            <a:tbl>
              <a:tblPr bandRow="1">
                <a:tableStyleId>{5C22544A-7EE6-4342-B048-85BDC9FD1C3A}</a:tableStyleId>
              </a:tblPr>
              <a:tblGrid>
                <a:gridCol w="1966457">
                  <a:extLst>
                    <a:ext uri="{9D8B030D-6E8A-4147-A177-3AD203B41FA5}">
                      <a16:colId xmlns:a16="http://schemas.microsoft.com/office/drawing/2014/main" val="1822710347"/>
                    </a:ext>
                  </a:extLst>
                </a:gridCol>
              </a:tblGrid>
              <a:tr h="426720">
                <a:tc>
                  <a:txBody>
                    <a:bodyPr/>
                    <a:lstStyle/>
                    <a:p>
                      <a:pPr algn="ctr"/>
                      <a:r>
                        <a:rPr lang="en-IN" dirty="0"/>
                        <a:t>Rocio33</a:t>
                      </a:r>
                    </a:p>
                  </a:txBody>
                  <a:tcPr anchor="ctr"/>
                </a:tc>
                <a:extLst>
                  <a:ext uri="{0D108BD9-81ED-4DB2-BD59-A6C34878D82A}">
                    <a16:rowId xmlns:a16="http://schemas.microsoft.com/office/drawing/2014/main" val="4161838809"/>
                  </a:ext>
                </a:extLst>
              </a:tr>
              <a:tr h="426720">
                <a:tc>
                  <a:txBody>
                    <a:bodyPr/>
                    <a:lstStyle/>
                    <a:p>
                      <a:pPr algn="ctr"/>
                      <a:r>
                        <a:rPr lang="en-IN" dirty="0"/>
                        <a:t>Nia_Haag</a:t>
                      </a:r>
                    </a:p>
                  </a:txBody>
                  <a:tcPr anchor="ctr"/>
                </a:tc>
                <a:extLst>
                  <a:ext uri="{0D108BD9-81ED-4DB2-BD59-A6C34878D82A}">
                    <a16:rowId xmlns:a16="http://schemas.microsoft.com/office/drawing/2014/main" val="1788521653"/>
                  </a:ext>
                </a:extLst>
              </a:tr>
              <a:tr h="426720">
                <a:tc>
                  <a:txBody>
                    <a:bodyPr/>
                    <a:lstStyle/>
                    <a:p>
                      <a:pPr algn="ctr"/>
                      <a:r>
                        <a:rPr lang="en-IN" dirty="0"/>
                        <a:t>Aniya_Hackett</a:t>
                      </a:r>
                    </a:p>
                  </a:txBody>
                  <a:tcPr anchor="ctr"/>
                </a:tc>
                <a:extLst>
                  <a:ext uri="{0D108BD9-81ED-4DB2-BD59-A6C34878D82A}">
                    <a16:rowId xmlns:a16="http://schemas.microsoft.com/office/drawing/2014/main" val="945697449"/>
                  </a:ext>
                </a:extLst>
              </a:tr>
              <a:tr h="426720">
                <a:tc>
                  <a:txBody>
                    <a:bodyPr/>
                    <a:lstStyle/>
                    <a:p>
                      <a:pPr algn="ctr"/>
                      <a:r>
                        <a:rPr lang="en-IN" dirty="0"/>
                        <a:t>Mike.Auer39</a:t>
                      </a:r>
                    </a:p>
                  </a:txBody>
                  <a:tcPr anchor="ctr"/>
                </a:tc>
                <a:extLst>
                  <a:ext uri="{0D108BD9-81ED-4DB2-BD59-A6C34878D82A}">
                    <a16:rowId xmlns:a16="http://schemas.microsoft.com/office/drawing/2014/main" val="2500930064"/>
                  </a:ext>
                </a:extLst>
              </a:tr>
              <a:tr h="426720">
                <a:tc>
                  <a:txBody>
                    <a:bodyPr/>
                    <a:lstStyle/>
                    <a:p>
                      <a:pPr algn="ctr"/>
                      <a:r>
                        <a:rPr lang="en-IN" dirty="0"/>
                        <a:t>Mckenna17</a:t>
                      </a:r>
                    </a:p>
                  </a:txBody>
                  <a:tcPr anchor="ctr"/>
                </a:tc>
                <a:extLst>
                  <a:ext uri="{0D108BD9-81ED-4DB2-BD59-A6C34878D82A}">
                    <a16:rowId xmlns:a16="http://schemas.microsoft.com/office/drawing/2014/main" val="134232891"/>
                  </a:ext>
                </a:extLst>
              </a:tr>
              <a:tr h="426720">
                <a:tc>
                  <a:txBody>
                    <a:bodyPr/>
                    <a:lstStyle/>
                    <a:p>
                      <a:pPr algn="ctr"/>
                      <a:r>
                        <a:rPr lang="en-IN" dirty="0"/>
                        <a:t>Jaclyn81</a:t>
                      </a:r>
                    </a:p>
                  </a:txBody>
                  <a:tcPr anchor="ctr"/>
                </a:tc>
                <a:extLst>
                  <a:ext uri="{0D108BD9-81ED-4DB2-BD59-A6C34878D82A}">
                    <a16:rowId xmlns:a16="http://schemas.microsoft.com/office/drawing/2014/main" val="1975136198"/>
                  </a:ext>
                </a:extLst>
              </a:tr>
            </a:tbl>
          </a:graphicData>
        </a:graphic>
      </p:graphicFrame>
      <p:graphicFrame>
        <p:nvGraphicFramePr>
          <p:cNvPr id="11" name="Table 10">
            <a:extLst>
              <a:ext uri="{FF2B5EF4-FFF2-40B4-BE49-F238E27FC236}">
                <a16:creationId xmlns:a16="http://schemas.microsoft.com/office/drawing/2014/main" id="{B2EA5050-61F5-526C-DA06-705781110940}"/>
              </a:ext>
            </a:extLst>
          </p:cNvPr>
          <p:cNvGraphicFramePr>
            <a:graphicFrameLocks noGrp="1"/>
          </p:cNvGraphicFramePr>
          <p:nvPr>
            <p:extLst>
              <p:ext uri="{D42A27DB-BD31-4B8C-83A1-F6EECF244321}">
                <p14:modId xmlns:p14="http://schemas.microsoft.com/office/powerpoint/2010/main" val="112872385"/>
              </p:ext>
            </p:extLst>
          </p:nvPr>
        </p:nvGraphicFramePr>
        <p:xfrm>
          <a:off x="8336872" y="1288868"/>
          <a:ext cx="2267725" cy="2560320"/>
        </p:xfrm>
        <a:graphic>
          <a:graphicData uri="http://schemas.openxmlformats.org/drawingml/2006/table">
            <a:tbl>
              <a:tblPr bandRow="1">
                <a:tableStyleId>{5C22544A-7EE6-4342-B048-85BDC9FD1C3A}</a:tableStyleId>
              </a:tblPr>
              <a:tblGrid>
                <a:gridCol w="2267725">
                  <a:extLst>
                    <a:ext uri="{9D8B030D-6E8A-4147-A177-3AD203B41FA5}">
                      <a16:colId xmlns:a16="http://schemas.microsoft.com/office/drawing/2014/main" val="1403245936"/>
                    </a:ext>
                  </a:extLst>
                </a:gridCol>
              </a:tblGrid>
              <a:tr h="299587">
                <a:tc>
                  <a:txBody>
                    <a:bodyPr/>
                    <a:lstStyle/>
                    <a:p>
                      <a:pPr algn="ctr"/>
                      <a:r>
                        <a:rPr lang="en-IN" dirty="0"/>
                        <a:t>Julien_Schmidt</a:t>
                      </a:r>
                    </a:p>
                  </a:txBody>
                  <a:tcPr anchor="ctr"/>
                </a:tc>
                <a:extLst>
                  <a:ext uri="{0D108BD9-81ED-4DB2-BD59-A6C34878D82A}">
                    <a16:rowId xmlns:a16="http://schemas.microsoft.com/office/drawing/2014/main" val="3315509304"/>
                  </a:ext>
                </a:extLst>
              </a:tr>
              <a:tr h="299587">
                <a:tc>
                  <a:txBody>
                    <a:bodyPr/>
                    <a:lstStyle/>
                    <a:p>
                      <a:pPr algn="ctr"/>
                      <a:r>
                        <a:rPr lang="en-IN" dirty="0"/>
                        <a:t>Maxwell.Halvorson</a:t>
                      </a:r>
                    </a:p>
                  </a:txBody>
                  <a:tcPr anchor="ctr"/>
                </a:tc>
                <a:extLst>
                  <a:ext uri="{0D108BD9-81ED-4DB2-BD59-A6C34878D82A}">
                    <a16:rowId xmlns:a16="http://schemas.microsoft.com/office/drawing/2014/main" val="2950934687"/>
                  </a:ext>
                </a:extLst>
              </a:tr>
              <a:tr h="299587">
                <a:tc>
                  <a:txBody>
                    <a:bodyPr/>
                    <a:lstStyle/>
                    <a:p>
                      <a:pPr algn="ctr"/>
                      <a:r>
                        <a:rPr lang="en-IN" dirty="0"/>
                        <a:t>Janelle.Nikolaus81</a:t>
                      </a:r>
                    </a:p>
                  </a:txBody>
                  <a:tcPr anchor="ctr"/>
                </a:tc>
                <a:extLst>
                  <a:ext uri="{0D108BD9-81ED-4DB2-BD59-A6C34878D82A}">
                    <a16:rowId xmlns:a16="http://schemas.microsoft.com/office/drawing/2014/main" val="4024196897"/>
                  </a:ext>
                </a:extLst>
              </a:tr>
              <a:tr h="299587">
                <a:tc>
                  <a:txBody>
                    <a:bodyPr/>
                    <a:lstStyle/>
                    <a:p>
                      <a:pPr algn="ctr"/>
                      <a:r>
                        <a:rPr lang="en-IN" dirty="0"/>
                        <a:t>Leslie67</a:t>
                      </a:r>
                    </a:p>
                  </a:txBody>
                  <a:tcPr anchor="ctr"/>
                </a:tc>
                <a:extLst>
                  <a:ext uri="{0D108BD9-81ED-4DB2-BD59-A6C34878D82A}">
                    <a16:rowId xmlns:a16="http://schemas.microsoft.com/office/drawing/2014/main" val="2659440489"/>
                  </a:ext>
                </a:extLst>
              </a:tr>
              <a:tr h="299587">
                <a:tc>
                  <a:txBody>
                    <a:bodyPr/>
                    <a:lstStyle/>
                    <a:p>
                      <a:pPr algn="ctr"/>
                      <a:r>
                        <a:rPr lang="en-IN" dirty="0"/>
                        <a:t>Duane60</a:t>
                      </a:r>
                    </a:p>
                  </a:txBody>
                  <a:tcPr anchor="ctr"/>
                </a:tc>
                <a:extLst>
                  <a:ext uri="{0D108BD9-81ED-4DB2-BD59-A6C34878D82A}">
                    <a16:rowId xmlns:a16="http://schemas.microsoft.com/office/drawing/2014/main" val="11647970"/>
                  </a:ext>
                </a:extLst>
              </a:tr>
              <a:tr h="299587">
                <a:tc>
                  <a:txBody>
                    <a:bodyPr/>
                    <a:lstStyle/>
                    <a:p>
                      <a:pPr algn="ctr"/>
                      <a:r>
                        <a:rPr lang="en-IN" dirty="0"/>
                        <a:t>Bethany20</a:t>
                      </a:r>
                    </a:p>
                  </a:txBody>
                  <a:tcPr anchor="ctr"/>
                </a:tc>
                <a:extLst>
                  <a:ext uri="{0D108BD9-81ED-4DB2-BD59-A6C34878D82A}">
                    <a16:rowId xmlns:a16="http://schemas.microsoft.com/office/drawing/2014/main" val="2675136079"/>
                  </a:ext>
                </a:extLst>
              </a:tr>
              <a:tr h="299587">
                <a:tc>
                  <a:txBody>
                    <a:bodyPr/>
                    <a:lstStyle/>
                    <a:p>
                      <a:pPr algn="ctr"/>
                      <a:r>
                        <a:rPr lang="en-IN" dirty="0"/>
                        <a:t>Ollie_Ledner37</a:t>
                      </a:r>
                    </a:p>
                  </a:txBody>
                  <a:tcPr anchor="ctr"/>
                </a:tc>
                <a:extLst>
                  <a:ext uri="{0D108BD9-81ED-4DB2-BD59-A6C34878D82A}">
                    <a16:rowId xmlns:a16="http://schemas.microsoft.com/office/drawing/2014/main" val="2401792988"/>
                  </a:ext>
                </a:extLst>
              </a:tr>
            </a:tbl>
          </a:graphicData>
        </a:graphic>
      </p:graphicFrame>
    </p:spTree>
    <p:extLst>
      <p:ext uri="{BB962C8B-B14F-4D97-AF65-F5344CB8AC3E}">
        <p14:creationId xmlns:p14="http://schemas.microsoft.com/office/powerpoint/2010/main" val="136904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66DD9C-7002-B74F-7D42-15476356869B}"/>
              </a:ext>
            </a:extLst>
          </p:cNvPr>
          <p:cNvSpPr>
            <a:spLocks noGrp="1"/>
          </p:cNvSpPr>
          <p:nvPr>
            <p:ph type="body" sz="half" idx="2"/>
          </p:nvPr>
        </p:nvSpPr>
        <p:spPr>
          <a:xfrm>
            <a:off x="2589212" y="1598612"/>
            <a:ext cx="3505199" cy="5080862"/>
          </a:xfrm>
        </p:spPr>
        <p:txBody>
          <a:bodyPr>
            <a:normAutofit/>
          </a:bodyPr>
          <a:lstStyle/>
          <a:p>
            <a:pPr marL="285750" indent="-285750" algn="just">
              <a:buFont typeface="Wingdings" panose="05000000000000000000" pitchFamily="2" charset="2"/>
              <a:buChar char="Ø"/>
            </a:pPr>
            <a:r>
              <a:rPr lang="en-US" sz="1600" dirty="0"/>
              <a:t>The investors wanted to know user engagement on platform is appropriate or not.</a:t>
            </a:r>
          </a:p>
          <a:p>
            <a:pPr marL="285750" indent="-285750" algn="just">
              <a:buFont typeface="Wingdings" panose="05000000000000000000" pitchFamily="2" charset="2"/>
              <a:buChar char="Ø"/>
            </a:pPr>
            <a:r>
              <a:rPr lang="en-US" sz="1600" dirty="0"/>
              <a:t>For this the data was shuffled and times an average user posts on Insta was calculated.</a:t>
            </a:r>
          </a:p>
          <a:p>
            <a:pPr marL="285750" indent="-285750" algn="just">
              <a:buFont typeface="Wingdings" panose="05000000000000000000" pitchFamily="2" charset="2"/>
              <a:buChar char="Ø"/>
            </a:pPr>
            <a:r>
              <a:rPr lang="en-US" sz="1600" dirty="0"/>
              <a:t>Also the ratio of total photos and total users was also put up.</a:t>
            </a:r>
          </a:p>
          <a:p>
            <a:pPr marL="285750" indent="-285750" algn="just">
              <a:buFont typeface="Wingdings" panose="05000000000000000000" pitchFamily="2" charset="2"/>
              <a:buChar char="Ø"/>
            </a:pPr>
            <a:r>
              <a:rPr lang="en-US" sz="1600" dirty="0"/>
              <a:t>An average user posted 3.5 times on the platform. And the ratio of total photos and total users is 2.5.</a:t>
            </a:r>
          </a:p>
          <a:p>
            <a:pPr marL="285750" indent="-285750" algn="just">
              <a:buFont typeface="Wingdings" panose="05000000000000000000" pitchFamily="2" charset="2"/>
              <a:buChar char="Ø"/>
            </a:pPr>
            <a:r>
              <a:rPr lang="en-US" sz="1600" dirty="0"/>
              <a:t>This infers that inactive users have zero posts and also investors can be notified that marketing team is working on this aspect</a:t>
            </a:r>
            <a:endParaRPr lang="hi-IN" sz="1600" dirty="0"/>
          </a:p>
        </p:txBody>
      </p:sp>
      <p:sp>
        <p:nvSpPr>
          <p:cNvPr id="5" name="Title 1">
            <a:extLst>
              <a:ext uri="{FF2B5EF4-FFF2-40B4-BE49-F238E27FC236}">
                <a16:creationId xmlns:a16="http://schemas.microsoft.com/office/drawing/2014/main" id="{246F2DB9-F890-8348-93AA-77BB5F4F9960}"/>
              </a:ext>
            </a:extLst>
          </p:cNvPr>
          <p:cNvSpPr txBox="1">
            <a:spLocks/>
          </p:cNvSpPr>
          <p:nvPr/>
        </p:nvSpPr>
        <p:spPr>
          <a:xfrm>
            <a:off x="2589211" y="419961"/>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Investor Metrics)</a:t>
            </a:r>
            <a:endParaRPr lang="hi-IN" dirty="0"/>
          </a:p>
        </p:txBody>
      </p:sp>
      <p:pic>
        <p:nvPicPr>
          <p:cNvPr id="6" name="Content Placeholder 6">
            <a:extLst>
              <a:ext uri="{FF2B5EF4-FFF2-40B4-BE49-F238E27FC236}">
                <a16:creationId xmlns:a16="http://schemas.microsoft.com/office/drawing/2014/main" id="{9893E667-8528-0F53-477F-338EE03B5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3" y="1005061"/>
            <a:ext cx="1488443" cy="915965"/>
          </a:xfrm>
          <a:prstGeom prst="rect">
            <a:avLst/>
          </a:prstGeom>
        </p:spPr>
      </p:pic>
      <p:pic>
        <p:nvPicPr>
          <p:cNvPr id="7" name="Picture 6">
            <a:extLst>
              <a:ext uri="{FF2B5EF4-FFF2-40B4-BE49-F238E27FC236}">
                <a16:creationId xmlns:a16="http://schemas.microsoft.com/office/drawing/2014/main" id="{488BBE5F-5D57-C5F1-F02E-99D5122AB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6" y="723787"/>
            <a:ext cx="667963" cy="486704"/>
          </a:xfrm>
          <a:prstGeom prst="rect">
            <a:avLst/>
          </a:prstGeom>
        </p:spPr>
      </p:pic>
      <p:pic>
        <p:nvPicPr>
          <p:cNvPr id="8" name="Picture 7">
            <a:extLst>
              <a:ext uri="{FF2B5EF4-FFF2-40B4-BE49-F238E27FC236}">
                <a16:creationId xmlns:a16="http://schemas.microsoft.com/office/drawing/2014/main" id="{C38955AA-C033-BEB7-ED9C-AEE09F49D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graphicFrame>
        <p:nvGraphicFramePr>
          <p:cNvPr id="11" name="Table 7">
            <a:extLst>
              <a:ext uri="{FF2B5EF4-FFF2-40B4-BE49-F238E27FC236}">
                <a16:creationId xmlns:a16="http://schemas.microsoft.com/office/drawing/2014/main" id="{8FB03702-FAB8-1EC3-1C67-191CD47F5A1D}"/>
              </a:ext>
            </a:extLst>
          </p:cNvPr>
          <p:cNvGraphicFramePr>
            <a:graphicFrameLocks noGrp="1"/>
          </p:cNvGraphicFramePr>
          <p:nvPr>
            <p:extLst>
              <p:ext uri="{D42A27DB-BD31-4B8C-83A1-F6EECF244321}">
                <p14:modId xmlns:p14="http://schemas.microsoft.com/office/powerpoint/2010/main" val="507454642"/>
              </p:ext>
            </p:extLst>
          </p:nvPr>
        </p:nvGraphicFramePr>
        <p:xfrm>
          <a:off x="6606314" y="2044696"/>
          <a:ext cx="4411754" cy="1619937"/>
        </p:xfrm>
        <a:graphic>
          <a:graphicData uri="http://schemas.openxmlformats.org/drawingml/2006/table">
            <a:tbl>
              <a:tblPr firstRow="1" bandRow="1">
                <a:tableStyleId>{5C22544A-7EE6-4342-B048-85BDC9FD1C3A}</a:tableStyleId>
              </a:tblPr>
              <a:tblGrid>
                <a:gridCol w="2205877">
                  <a:extLst>
                    <a:ext uri="{9D8B030D-6E8A-4147-A177-3AD203B41FA5}">
                      <a16:colId xmlns:a16="http://schemas.microsoft.com/office/drawing/2014/main" val="1141790334"/>
                    </a:ext>
                  </a:extLst>
                </a:gridCol>
                <a:gridCol w="2205877">
                  <a:extLst>
                    <a:ext uri="{9D8B030D-6E8A-4147-A177-3AD203B41FA5}">
                      <a16:colId xmlns:a16="http://schemas.microsoft.com/office/drawing/2014/main" val="2264664603"/>
                    </a:ext>
                  </a:extLst>
                </a:gridCol>
              </a:tblGrid>
              <a:tr h="1033419">
                <a:tc>
                  <a:txBody>
                    <a:bodyPr/>
                    <a:lstStyle/>
                    <a:p>
                      <a:r>
                        <a:rPr lang="en-IN" dirty="0"/>
                        <a:t>Times an average user posts</a:t>
                      </a:r>
                      <a:endParaRPr lang="hi-IN" dirty="0"/>
                    </a:p>
                  </a:txBody>
                  <a:tcPr/>
                </a:tc>
                <a:tc>
                  <a:txBody>
                    <a:bodyPr/>
                    <a:lstStyle/>
                    <a:p>
                      <a:r>
                        <a:rPr lang="en-US" dirty="0"/>
                        <a:t>Ratio of Total photos and Total users</a:t>
                      </a:r>
                      <a:endParaRPr lang="hi-IN" dirty="0"/>
                    </a:p>
                  </a:txBody>
                  <a:tcPr/>
                </a:tc>
                <a:extLst>
                  <a:ext uri="{0D108BD9-81ED-4DB2-BD59-A6C34878D82A}">
                    <a16:rowId xmlns:a16="http://schemas.microsoft.com/office/drawing/2014/main" val="3205521009"/>
                  </a:ext>
                </a:extLst>
              </a:tr>
              <a:tr h="586518">
                <a:tc>
                  <a:txBody>
                    <a:bodyPr/>
                    <a:lstStyle/>
                    <a:p>
                      <a:r>
                        <a:rPr lang="hi-IN" dirty="0"/>
                        <a:t>3.</a:t>
                      </a:r>
                      <a:r>
                        <a:rPr lang="en-US" dirty="0"/>
                        <a:t>5</a:t>
                      </a:r>
                      <a:endParaRPr lang="hi-IN" dirty="0"/>
                    </a:p>
                  </a:txBody>
                  <a:tcPr anchor="ctr"/>
                </a:tc>
                <a:tc>
                  <a:txBody>
                    <a:bodyPr/>
                    <a:lstStyle/>
                    <a:p>
                      <a:r>
                        <a:rPr lang="en-US" dirty="0"/>
                        <a:t>2.5</a:t>
                      </a:r>
                      <a:endParaRPr lang="hi-IN" dirty="0"/>
                    </a:p>
                  </a:txBody>
                  <a:tcPr anchor="ctr"/>
                </a:tc>
                <a:extLst>
                  <a:ext uri="{0D108BD9-81ED-4DB2-BD59-A6C34878D82A}">
                    <a16:rowId xmlns:a16="http://schemas.microsoft.com/office/drawing/2014/main" val="4214584593"/>
                  </a:ext>
                </a:extLst>
              </a:tr>
            </a:tbl>
          </a:graphicData>
        </a:graphic>
      </p:graphicFrame>
      <p:pic>
        <p:nvPicPr>
          <p:cNvPr id="2050" name="Picture 2" descr="How to Track Someone's Activity on Instagram: Top 4 Ways">
            <a:extLst>
              <a:ext uri="{FF2B5EF4-FFF2-40B4-BE49-F238E27FC236}">
                <a16:creationId xmlns:a16="http://schemas.microsoft.com/office/drawing/2014/main" id="{A5A36192-47F6-FC60-8CF5-43F57F1232DD}"/>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06314" y="4003335"/>
            <a:ext cx="4411754" cy="250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5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BEA2-0F94-BEF8-F7AF-460871365B86}"/>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en-US" sz="3200" dirty="0">
                <a:effectLst>
                  <a:outerShdw blurRad="38100" dist="38100" dir="2700000" algn="tl">
                    <a:srgbClr val="000000">
                      <a:alpha val="43137"/>
                    </a:srgbClr>
                  </a:outerShdw>
                </a:effectLst>
              </a:rPr>
              <a:t>RESULT</a:t>
            </a:r>
            <a:endParaRPr lang="hi-IN" sz="3200"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55453BFC-2044-201F-C269-8656F9AE30E3}"/>
              </a:ext>
            </a:extLst>
          </p:cNvPr>
          <p:cNvSpPr>
            <a:spLocks noGrp="1"/>
          </p:cNvSpPr>
          <p:nvPr>
            <p:ph type="body" sz="half" idx="2"/>
          </p:nvPr>
        </p:nvSpPr>
        <p:spPr>
          <a:xfrm>
            <a:off x="2589212" y="1598612"/>
            <a:ext cx="3741919" cy="4654141"/>
          </a:xfrm>
        </p:spPr>
        <p:txBody>
          <a:bodyPr>
            <a:normAutofit/>
          </a:bodyPr>
          <a:lstStyle/>
          <a:p>
            <a:pPr marL="285750" indent="-285750" algn="just">
              <a:buFont typeface="Wingdings" panose="05000000000000000000" pitchFamily="2" charset="2"/>
              <a:buChar char="Ø"/>
            </a:pPr>
            <a:r>
              <a:rPr lang="en-US" sz="1600" dirty="0"/>
              <a:t>While making this project, I gained knowledge about SQL, and more and more aspects of PowerPoint.</a:t>
            </a:r>
          </a:p>
          <a:p>
            <a:pPr marL="285750" indent="-285750" algn="just">
              <a:buFont typeface="Wingdings" panose="05000000000000000000" pitchFamily="2" charset="2"/>
              <a:buChar char="Ø"/>
            </a:pPr>
            <a:r>
              <a:rPr lang="en-US" sz="1600" dirty="0"/>
              <a:t>Not only this , I learnt about data handling and User behavior as Instagram is one platform where different users connect and operate.</a:t>
            </a:r>
          </a:p>
          <a:p>
            <a:pPr marL="285750" indent="-285750" algn="just">
              <a:buFont typeface="Wingdings" panose="05000000000000000000" pitchFamily="2" charset="2"/>
              <a:buChar char="Ø"/>
            </a:pPr>
            <a:r>
              <a:rPr lang="en-US" sz="1600" dirty="0"/>
              <a:t>This project helped in  me understand the work of analytics, how do we proceed with the stages of analytics and so on.</a:t>
            </a:r>
          </a:p>
          <a:p>
            <a:pPr marL="285750" indent="-285750" algn="just">
              <a:buFont typeface="Wingdings" panose="05000000000000000000" pitchFamily="2" charset="2"/>
              <a:buChar char="Ø"/>
            </a:pPr>
            <a:r>
              <a:rPr lang="en-US" sz="1600" dirty="0"/>
              <a:t>This project was an Insight on how a Data Analyst works</a:t>
            </a:r>
            <a:endParaRPr lang="hi-IN" sz="1600" dirty="0"/>
          </a:p>
        </p:txBody>
      </p:sp>
      <p:pic>
        <p:nvPicPr>
          <p:cNvPr id="5" name="Picture 4">
            <a:extLst>
              <a:ext uri="{FF2B5EF4-FFF2-40B4-BE49-F238E27FC236}">
                <a16:creationId xmlns:a16="http://schemas.microsoft.com/office/drawing/2014/main" id="{28F7C811-9117-6E7E-DC26-F50D7EE7E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7170" name="Picture 2" descr="Top 10 Industries That Benefit Most From Data Analytics | Successive Cloud">
            <a:extLst>
              <a:ext uri="{FF2B5EF4-FFF2-40B4-BE49-F238E27FC236}">
                <a16:creationId xmlns:a16="http://schemas.microsoft.com/office/drawing/2014/main" id="{7ED828A8-A6A7-3D2F-88EF-2E840CA5A9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5364" y="1649913"/>
            <a:ext cx="5404917" cy="325700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6">
            <a:extLst>
              <a:ext uri="{FF2B5EF4-FFF2-40B4-BE49-F238E27FC236}">
                <a16:creationId xmlns:a16="http://schemas.microsoft.com/office/drawing/2014/main" id="{6883BAEF-AFC1-F22A-E27D-76F3D6B0A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spTree>
    <p:extLst>
      <p:ext uri="{BB962C8B-B14F-4D97-AF65-F5344CB8AC3E}">
        <p14:creationId xmlns:p14="http://schemas.microsoft.com/office/powerpoint/2010/main" val="94737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058B-5DDE-9A25-0A90-9581C7DE320A}"/>
              </a:ext>
            </a:extLst>
          </p:cNvPr>
          <p:cNvSpPr>
            <a:spLocks noGrp="1"/>
          </p:cNvSpPr>
          <p:nvPr>
            <p:ph type="title"/>
          </p:nvPr>
        </p:nvSpPr>
        <p:spPr>
          <a:xfrm>
            <a:off x="2589212" y="446088"/>
            <a:ext cx="4333230" cy="976312"/>
          </a:xfrm>
        </p:spPr>
        <p:txBody>
          <a:bodyPr>
            <a:normAutofit/>
          </a:bodyPr>
          <a:lstStyle/>
          <a:p>
            <a:pPr marL="457200" indent="-457200">
              <a:buFont typeface="Wingdings" panose="05000000000000000000" pitchFamily="2" charset="2"/>
              <a:buChar char="q"/>
            </a:pPr>
            <a:r>
              <a:rPr lang="en-US" sz="2800" dirty="0">
                <a:effectLst>
                  <a:outerShdw blurRad="38100" dist="38100" dir="2700000" algn="tl">
                    <a:srgbClr val="000000">
                      <a:alpha val="43137"/>
                    </a:srgbClr>
                  </a:outerShdw>
                </a:effectLst>
              </a:rPr>
              <a:t>ABOUT THE PROJECT</a:t>
            </a:r>
            <a:endParaRPr lang="hi-IN" sz="2800"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9234B5D4-73E6-0A80-329A-9B1734290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2442" y="934244"/>
            <a:ext cx="5269558" cy="3506651"/>
          </a:xfrm>
        </p:spPr>
      </p:pic>
      <p:sp>
        <p:nvSpPr>
          <p:cNvPr id="5" name="Text Placeholder 4">
            <a:extLst>
              <a:ext uri="{FF2B5EF4-FFF2-40B4-BE49-F238E27FC236}">
                <a16:creationId xmlns:a16="http://schemas.microsoft.com/office/drawing/2014/main" id="{CF79A24C-E16E-7988-51E2-1F93390A46E1}"/>
              </a:ext>
            </a:extLst>
          </p:cNvPr>
          <p:cNvSpPr>
            <a:spLocks noGrp="1"/>
          </p:cNvSpPr>
          <p:nvPr>
            <p:ph type="body" sz="half" idx="2"/>
          </p:nvPr>
        </p:nvSpPr>
        <p:spPr>
          <a:xfrm>
            <a:off x="2589212" y="1598612"/>
            <a:ext cx="4186057" cy="4889274"/>
          </a:xfrm>
        </p:spPr>
        <p:txBody>
          <a:bodyPr>
            <a:normAutofit/>
          </a:bodyPr>
          <a:lstStyle/>
          <a:p>
            <a:pPr marL="285750" indent="-285750" algn="just">
              <a:buFont typeface="Wingdings" panose="05000000000000000000" pitchFamily="2" charset="2"/>
              <a:buChar char="Ø"/>
            </a:pPr>
            <a:r>
              <a:rPr lang="en-US" sz="1600" dirty="0"/>
              <a:t>In order to get business insights for better marketing and product, we track how consumers connect and interact with our digital product.</a:t>
            </a:r>
          </a:p>
          <a:p>
            <a:pPr marL="285750" indent="-285750">
              <a:buFont typeface="Wingdings" panose="05000000000000000000" pitchFamily="2" charset="2"/>
              <a:buChar char="Ø"/>
            </a:pPr>
            <a:r>
              <a:rPr lang="en-US" sz="1600" dirty="0"/>
              <a:t>This phenomenon is known as User Analysis.</a:t>
            </a:r>
          </a:p>
          <a:p>
            <a:pPr marL="285750" indent="-285750" algn="just">
              <a:buFont typeface="Wingdings" panose="05000000000000000000" pitchFamily="2" charset="2"/>
              <a:buChar char="Ø"/>
            </a:pPr>
            <a:r>
              <a:rPr lang="en-US" sz="1600" dirty="0"/>
              <a:t>These business insights are used by various teams to launch new marketing crusade, improving the product as per user engagement and improving the overall experience with room for business growth.</a:t>
            </a:r>
          </a:p>
          <a:p>
            <a:pPr marL="285750" indent="-285750" algn="just">
              <a:buFont typeface="Wingdings" panose="05000000000000000000" pitchFamily="2" charset="2"/>
              <a:buChar char="Ø"/>
            </a:pPr>
            <a:r>
              <a:rPr lang="en-US" sz="1600" dirty="0"/>
              <a:t>User Analysis is what we ought to do in this project.</a:t>
            </a:r>
          </a:p>
          <a:p>
            <a:pPr marL="285750" indent="-285750" algn="just">
              <a:buFont typeface="Wingdings" panose="05000000000000000000" pitchFamily="2" charset="2"/>
              <a:buChar char="Ø"/>
            </a:pPr>
            <a:r>
              <a:rPr lang="en-US" sz="1600" dirty="0"/>
              <a:t>With the Data provided on Instagram users, analysis on various user trends and behaviors was to be done.</a:t>
            </a:r>
          </a:p>
        </p:txBody>
      </p:sp>
      <p:sp>
        <p:nvSpPr>
          <p:cNvPr id="3" name="TextBox 2">
            <a:extLst>
              <a:ext uri="{FF2B5EF4-FFF2-40B4-BE49-F238E27FC236}">
                <a16:creationId xmlns:a16="http://schemas.microsoft.com/office/drawing/2014/main" id="{7A4B6E5E-01F2-D462-5A71-75CC48F57325}"/>
              </a:ext>
            </a:extLst>
          </p:cNvPr>
          <p:cNvSpPr txBox="1"/>
          <p:nvPr/>
        </p:nvSpPr>
        <p:spPr>
          <a:xfrm>
            <a:off x="7027817" y="4795897"/>
            <a:ext cx="4876800" cy="181588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1600" dirty="0"/>
              <a:t>Various tasks were given to find such behavior</a:t>
            </a:r>
          </a:p>
          <a:p>
            <a:pPr marL="285750" indent="-285750">
              <a:buClr>
                <a:schemeClr val="accent1"/>
              </a:buClr>
              <a:buFont typeface="Wingdings" panose="05000000000000000000" pitchFamily="2" charset="2"/>
              <a:buChar char="Ø"/>
            </a:pPr>
            <a:r>
              <a:rPr lang="en-US" sz="1600" dirty="0"/>
              <a:t>Some of those given tasks were;</a:t>
            </a:r>
          </a:p>
          <a:p>
            <a:pPr marL="285750" indent="-285750">
              <a:buClr>
                <a:schemeClr val="accent1"/>
              </a:buClr>
              <a:buFont typeface="Arial" panose="020B0604020202020204" pitchFamily="34" charset="0"/>
              <a:buChar char="•"/>
            </a:pPr>
            <a:r>
              <a:rPr lang="en-US" sz="1600" dirty="0"/>
              <a:t> to find the 5 oldest users</a:t>
            </a:r>
          </a:p>
          <a:p>
            <a:pPr marL="285750" indent="-285750">
              <a:buClr>
                <a:schemeClr val="accent1"/>
              </a:buClr>
              <a:buFont typeface="Arial" panose="020B0604020202020204" pitchFamily="34" charset="0"/>
              <a:buChar char="•"/>
            </a:pPr>
            <a:r>
              <a:rPr lang="en-US" sz="1600" dirty="0"/>
              <a:t>Finding bots</a:t>
            </a:r>
          </a:p>
          <a:p>
            <a:pPr marL="285750" indent="-285750">
              <a:buClr>
                <a:schemeClr val="accent1"/>
              </a:buClr>
              <a:buFont typeface="Arial" panose="020B0604020202020204" pitchFamily="34" charset="0"/>
              <a:buChar char="•"/>
            </a:pPr>
            <a:r>
              <a:rPr lang="en-US" sz="1600" dirty="0"/>
              <a:t>Most used tags; and so on.</a:t>
            </a:r>
          </a:p>
          <a:p>
            <a:pPr marL="285750" indent="-285750">
              <a:buClr>
                <a:schemeClr val="accent1"/>
              </a:buClr>
              <a:buFont typeface="Wingdings" panose="05000000000000000000" pitchFamily="2" charset="2"/>
              <a:buChar char="Ø"/>
            </a:pPr>
            <a:endParaRPr lang="hi-IN" sz="1600" dirty="0"/>
          </a:p>
        </p:txBody>
      </p:sp>
      <p:pic>
        <p:nvPicPr>
          <p:cNvPr id="4" name="Picture 3">
            <a:extLst>
              <a:ext uri="{FF2B5EF4-FFF2-40B4-BE49-F238E27FC236}">
                <a16:creationId xmlns:a16="http://schemas.microsoft.com/office/drawing/2014/main" id="{CAF8BD6D-04E7-13E1-1E3B-F23FB51D9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81" y="714103"/>
            <a:ext cx="711508" cy="496388"/>
          </a:xfrm>
          <a:prstGeom prst="rect">
            <a:avLst/>
          </a:prstGeom>
        </p:spPr>
      </p:pic>
      <p:pic>
        <p:nvPicPr>
          <p:cNvPr id="6" name="Content Placeholder 6">
            <a:extLst>
              <a:ext uri="{FF2B5EF4-FFF2-40B4-BE49-F238E27FC236}">
                <a16:creationId xmlns:a16="http://schemas.microsoft.com/office/drawing/2014/main" id="{F94577B3-3F86-8E63-8D4A-865ADAD18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spTree>
    <p:extLst>
      <p:ext uri="{BB962C8B-B14F-4D97-AF65-F5344CB8AC3E}">
        <p14:creationId xmlns:p14="http://schemas.microsoft.com/office/powerpoint/2010/main" val="3532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5554-B5E9-CF82-57DE-127791D9FD57}"/>
              </a:ext>
            </a:extLst>
          </p:cNvPr>
          <p:cNvSpPr>
            <a:spLocks noGrp="1"/>
          </p:cNvSpPr>
          <p:nvPr>
            <p:ph type="title"/>
          </p:nvPr>
        </p:nvSpPr>
        <p:spPr>
          <a:xfrm>
            <a:off x="2589212" y="671853"/>
            <a:ext cx="5353005" cy="976312"/>
          </a:xfrm>
        </p:spPr>
        <p:txBody>
          <a:bodyPr>
            <a:normAutofit fontScale="90000"/>
          </a:bodyPr>
          <a:lstStyle/>
          <a:p>
            <a:pPr marL="342900" indent="-342900">
              <a:buFont typeface="Wingdings" panose="05000000000000000000" pitchFamily="2" charset="2"/>
              <a:buChar char="q"/>
            </a:pPr>
            <a:r>
              <a:rPr lang="en-US" sz="3200" dirty="0">
                <a:effectLst>
                  <a:outerShdw blurRad="38100" dist="38100" dir="2700000" algn="tl">
                    <a:srgbClr val="000000">
                      <a:alpha val="43137"/>
                    </a:srgbClr>
                  </a:outerShdw>
                </a:effectLst>
              </a:rPr>
              <a:t>APPROACH USED FOR THE PROJECT</a:t>
            </a:r>
            <a:endParaRPr lang="hi-IN" sz="3200" dirty="0">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F36CD9B7-D827-8B51-B2E5-6BCB9149C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0765" y="1648165"/>
            <a:ext cx="5353005" cy="3064622"/>
          </a:xfrm>
        </p:spPr>
      </p:pic>
      <p:sp>
        <p:nvSpPr>
          <p:cNvPr id="4" name="Text Placeholder 3">
            <a:extLst>
              <a:ext uri="{FF2B5EF4-FFF2-40B4-BE49-F238E27FC236}">
                <a16:creationId xmlns:a16="http://schemas.microsoft.com/office/drawing/2014/main" id="{96621125-26DE-E2DD-7638-7B47BE0C2840}"/>
              </a:ext>
            </a:extLst>
          </p:cNvPr>
          <p:cNvSpPr>
            <a:spLocks noGrp="1"/>
          </p:cNvSpPr>
          <p:nvPr>
            <p:ph type="body" sz="half" idx="2"/>
          </p:nvPr>
        </p:nvSpPr>
        <p:spPr>
          <a:xfrm>
            <a:off x="2423749" y="1766389"/>
            <a:ext cx="4055427" cy="5178697"/>
          </a:xfrm>
        </p:spPr>
        <p:txBody>
          <a:bodyPr>
            <a:normAutofit/>
          </a:bodyPr>
          <a:lstStyle/>
          <a:p>
            <a:pPr marL="285750" indent="-285750" algn="just">
              <a:buFont typeface="Wingdings" panose="05000000000000000000" pitchFamily="2" charset="2"/>
              <a:buChar char="Ø"/>
            </a:pPr>
            <a:r>
              <a:rPr lang="en-US" sz="1600" dirty="0"/>
              <a:t>Among the various approaches for the project work, the traditional one was used for this project.</a:t>
            </a:r>
          </a:p>
          <a:p>
            <a:pPr marL="285750" indent="-285750" algn="just">
              <a:buFont typeface="Wingdings" panose="05000000000000000000" pitchFamily="2" charset="2"/>
              <a:buChar char="Ø"/>
            </a:pPr>
            <a:r>
              <a:rPr lang="en-US" sz="1600" dirty="0"/>
              <a:t>The project went through stages of project lifecycle(explained in the traditional approach): </a:t>
            </a:r>
            <a:r>
              <a:rPr lang="en-US" sz="1600" u="sng" dirty="0"/>
              <a:t>Initiation, planning, execution , monitor and project closing.</a:t>
            </a:r>
          </a:p>
          <a:p>
            <a:pPr marL="285750" indent="-285750">
              <a:buFont typeface="Wingdings" panose="05000000000000000000" pitchFamily="2" charset="2"/>
              <a:buChar char="Ø"/>
            </a:pPr>
            <a:r>
              <a:rPr lang="en-US" sz="1600" dirty="0"/>
              <a:t>Going by this approach,  the project work was very smooth.</a:t>
            </a:r>
          </a:p>
          <a:p>
            <a:pPr marL="285750" indent="-285750" algn="just">
              <a:buFont typeface="Wingdings" panose="05000000000000000000" pitchFamily="2" charset="2"/>
              <a:buChar char="Ø"/>
            </a:pPr>
            <a:r>
              <a:rPr lang="en-US" sz="1600" dirty="0"/>
              <a:t>Initiation of project was understanding the user analysis, planning done included which RDBMS to be used and such factors and execution went on smoothly with SQL and PowerPoint.</a:t>
            </a:r>
          </a:p>
        </p:txBody>
      </p:sp>
      <p:sp>
        <p:nvSpPr>
          <p:cNvPr id="7" name="TextBox 6">
            <a:extLst>
              <a:ext uri="{FF2B5EF4-FFF2-40B4-BE49-F238E27FC236}">
                <a16:creationId xmlns:a16="http://schemas.microsoft.com/office/drawing/2014/main" id="{6FBA2EFA-2FB9-F96C-D507-D1B1C3CB3E58}"/>
              </a:ext>
            </a:extLst>
          </p:cNvPr>
          <p:cNvSpPr txBox="1"/>
          <p:nvPr/>
        </p:nvSpPr>
        <p:spPr>
          <a:xfrm>
            <a:off x="6775268" y="5078151"/>
            <a:ext cx="4841966" cy="1107996"/>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1600" dirty="0"/>
              <a:t>Monitoring and Project closing is to be done after the completion of this presentation(As this presentation is part of execution).</a:t>
            </a:r>
          </a:p>
          <a:p>
            <a:endParaRPr lang="hi-IN" dirty="0"/>
          </a:p>
        </p:txBody>
      </p:sp>
      <p:pic>
        <p:nvPicPr>
          <p:cNvPr id="8" name="Picture 7">
            <a:extLst>
              <a:ext uri="{FF2B5EF4-FFF2-40B4-BE49-F238E27FC236}">
                <a16:creationId xmlns:a16="http://schemas.microsoft.com/office/drawing/2014/main" id="{23E1C55B-D18B-F115-3503-911F39AEC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65" y="740229"/>
            <a:ext cx="667963" cy="470262"/>
          </a:xfrm>
          <a:prstGeom prst="rect">
            <a:avLst/>
          </a:prstGeom>
        </p:spPr>
      </p:pic>
    </p:spTree>
    <p:extLst>
      <p:ext uri="{BB962C8B-B14F-4D97-AF65-F5344CB8AC3E}">
        <p14:creationId xmlns:p14="http://schemas.microsoft.com/office/powerpoint/2010/main" val="403897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FE7D-58FE-230D-459C-ED3C9BCBC2AE}"/>
              </a:ext>
            </a:extLst>
          </p:cNvPr>
          <p:cNvSpPr>
            <a:spLocks noGrp="1"/>
          </p:cNvSpPr>
          <p:nvPr>
            <p:ph type="title"/>
          </p:nvPr>
        </p:nvSpPr>
        <p:spPr>
          <a:xfrm>
            <a:off x="2589212" y="446088"/>
            <a:ext cx="3821886" cy="976312"/>
          </a:xfrm>
        </p:spPr>
        <p:txBody>
          <a:bodyPr>
            <a:normAutofit/>
          </a:bodyPr>
          <a:lstStyle/>
          <a:p>
            <a:pPr marL="457200" indent="-457200">
              <a:buFont typeface="Wingdings" panose="05000000000000000000" pitchFamily="2" charset="2"/>
              <a:buChar char="q"/>
            </a:pPr>
            <a:r>
              <a:rPr lang="en-US" sz="2800" dirty="0">
                <a:effectLst>
                  <a:outerShdw blurRad="38100" dist="38100" dir="2700000" algn="tl">
                    <a:srgbClr val="000000">
                      <a:alpha val="43137"/>
                    </a:srgbClr>
                  </a:outerShdw>
                </a:effectLst>
              </a:rPr>
              <a:t>TECH-STACK USED</a:t>
            </a:r>
            <a:endParaRPr lang="hi-IN" sz="2800" dirty="0">
              <a:effectLst>
                <a:outerShdw blurRad="38100" dist="38100" dir="2700000" algn="tl">
                  <a:srgbClr val="000000">
                    <a:alpha val="43137"/>
                  </a:srgbClr>
                </a:outerShdw>
              </a:effectLst>
            </a:endParaRPr>
          </a:p>
        </p:txBody>
      </p:sp>
      <p:pic>
        <p:nvPicPr>
          <p:cNvPr id="8" name="Content Placeholder 7">
            <a:extLst>
              <a:ext uri="{FF2B5EF4-FFF2-40B4-BE49-F238E27FC236}">
                <a16:creationId xmlns:a16="http://schemas.microsoft.com/office/drawing/2014/main" id="{4146287F-13DB-19C8-9631-CFA7595A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154" y="1560785"/>
            <a:ext cx="2420983" cy="3420119"/>
          </a:xfrm>
        </p:spPr>
      </p:pic>
      <p:sp>
        <p:nvSpPr>
          <p:cNvPr id="4" name="Text Placeholder 3">
            <a:extLst>
              <a:ext uri="{FF2B5EF4-FFF2-40B4-BE49-F238E27FC236}">
                <a16:creationId xmlns:a16="http://schemas.microsoft.com/office/drawing/2014/main" id="{CD41061C-F54E-269F-6B8A-59637B8EAFB5}"/>
              </a:ext>
            </a:extLst>
          </p:cNvPr>
          <p:cNvSpPr>
            <a:spLocks noGrp="1"/>
          </p:cNvSpPr>
          <p:nvPr>
            <p:ph type="body" sz="half" idx="2"/>
          </p:nvPr>
        </p:nvSpPr>
        <p:spPr>
          <a:xfrm>
            <a:off x="2712721" y="1687921"/>
            <a:ext cx="3698377" cy="4262436"/>
          </a:xfrm>
        </p:spPr>
        <p:txBody>
          <a:bodyPr>
            <a:normAutofit/>
          </a:bodyPr>
          <a:lstStyle/>
          <a:p>
            <a:pPr marL="285750" indent="-285750" algn="just">
              <a:buFont typeface="Wingdings" panose="05000000000000000000" pitchFamily="2" charset="2"/>
              <a:buChar char="Ø"/>
            </a:pPr>
            <a:r>
              <a:rPr lang="en-US" sz="1600" dirty="0"/>
              <a:t>The software used for the Instagram user Analytics was MySQL Workbench version 8.0.33.</a:t>
            </a:r>
          </a:p>
          <a:p>
            <a:pPr marL="285750" indent="-285750" algn="just">
              <a:buFont typeface="Wingdings" panose="05000000000000000000" pitchFamily="2" charset="2"/>
              <a:buChar char="Ø"/>
            </a:pPr>
            <a:r>
              <a:rPr lang="en-US" sz="1600" dirty="0"/>
              <a:t>Also, MS PowerPoint helped in putting up a presentation of the project work.</a:t>
            </a:r>
          </a:p>
          <a:p>
            <a:pPr marL="285750" indent="-285750" algn="just">
              <a:buFont typeface="Wingdings" panose="05000000000000000000" pitchFamily="2" charset="2"/>
              <a:buChar char="Ø"/>
            </a:pPr>
            <a:r>
              <a:rPr lang="en-US" sz="1600" dirty="0"/>
              <a:t>MySQL is basically quicker and more efficient than other relational database  management systems.</a:t>
            </a:r>
          </a:p>
          <a:p>
            <a:pPr marL="285750" indent="-285750" algn="just">
              <a:buFont typeface="Wingdings" panose="05000000000000000000" pitchFamily="2" charset="2"/>
              <a:buChar char="Ø"/>
            </a:pPr>
            <a:r>
              <a:rPr lang="en-US" sz="1600" dirty="0"/>
              <a:t>Above is the reason of using MySQL over other RDBMS for this project.</a:t>
            </a:r>
            <a:endParaRPr lang="hi-IN" sz="1600" dirty="0"/>
          </a:p>
        </p:txBody>
      </p:sp>
      <p:pic>
        <p:nvPicPr>
          <p:cNvPr id="10" name="Picture 9">
            <a:extLst>
              <a:ext uri="{FF2B5EF4-FFF2-40B4-BE49-F238E27FC236}">
                <a16:creationId xmlns:a16="http://schemas.microsoft.com/office/drawing/2014/main" id="{287BDB0D-AEFA-E3CA-4071-90AA817D4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137" y="2242144"/>
            <a:ext cx="2219325" cy="2057400"/>
          </a:xfrm>
          <a:prstGeom prst="rect">
            <a:avLst/>
          </a:prstGeom>
        </p:spPr>
      </p:pic>
      <p:pic>
        <p:nvPicPr>
          <p:cNvPr id="11" name="Picture 10">
            <a:extLst>
              <a:ext uri="{FF2B5EF4-FFF2-40B4-BE49-F238E27FC236}">
                <a16:creationId xmlns:a16="http://schemas.microsoft.com/office/drawing/2014/main" id="{1FCCA6A5-A5FC-EA74-48BF-45700627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65" y="703466"/>
            <a:ext cx="667963" cy="515733"/>
          </a:xfrm>
          <a:prstGeom prst="rect">
            <a:avLst/>
          </a:prstGeom>
        </p:spPr>
      </p:pic>
      <p:pic>
        <p:nvPicPr>
          <p:cNvPr id="13" name="Content Placeholder 6">
            <a:extLst>
              <a:ext uri="{FF2B5EF4-FFF2-40B4-BE49-F238E27FC236}">
                <a16:creationId xmlns:a16="http://schemas.microsoft.com/office/drawing/2014/main" id="{53D9E565-E807-27BD-B753-7AECE1BFC2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spTree>
    <p:extLst>
      <p:ext uri="{BB962C8B-B14F-4D97-AF65-F5344CB8AC3E}">
        <p14:creationId xmlns:p14="http://schemas.microsoft.com/office/powerpoint/2010/main" val="352805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D4E-AF0B-6165-2825-9A0B020289FB}"/>
              </a:ext>
            </a:extLst>
          </p:cNvPr>
          <p:cNvSpPr>
            <a:spLocks noGrp="1"/>
          </p:cNvSpPr>
          <p:nvPr>
            <p:ph type="title"/>
          </p:nvPr>
        </p:nvSpPr>
        <p:spPr>
          <a:xfrm>
            <a:off x="2595154" y="446088"/>
            <a:ext cx="3499257" cy="1016952"/>
          </a:xfrm>
        </p:spPr>
        <p:txBody>
          <a:bodyPr>
            <a:normAutofit/>
          </a:bodyPr>
          <a:lstStyle/>
          <a:p>
            <a:pPr marL="342900" indent="-3429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Marketing Campaign)</a:t>
            </a:r>
            <a:endParaRPr lang="hi-IN" sz="3200"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2A5FBA98-10BD-37CE-1559-4D077CEB0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p:spPr>
      </p:pic>
      <p:sp>
        <p:nvSpPr>
          <p:cNvPr id="4" name="Text Placeholder 3">
            <a:extLst>
              <a:ext uri="{FF2B5EF4-FFF2-40B4-BE49-F238E27FC236}">
                <a16:creationId xmlns:a16="http://schemas.microsoft.com/office/drawing/2014/main" id="{0EA9F048-FA6E-0267-641C-1CA2ECAFF22A}"/>
              </a:ext>
            </a:extLst>
          </p:cNvPr>
          <p:cNvSpPr>
            <a:spLocks noGrp="1"/>
          </p:cNvSpPr>
          <p:nvPr>
            <p:ph type="body" sz="half" idx="2"/>
          </p:nvPr>
        </p:nvSpPr>
        <p:spPr>
          <a:xfrm>
            <a:off x="2589212" y="1825035"/>
            <a:ext cx="3505199" cy="4767353"/>
          </a:xfrm>
        </p:spPr>
        <p:txBody>
          <a:bodyPr>
            <a:normAutofit fontScale="92500"/>
          </a:bodyPr>
          <a:lstStyle/>
          <a:p>
            <a:pPr marL="285750" indent="-285750" algn="just">
              <a:buFont typeface="Wingdings" panose="05000000000000000000" pitchFamily="2" charset="2"/>
              <a:buChar char="Ø"/>
            </a:pPr>
            <a:r>
              <a:rPr lang="en-US" sz="1600" dirty="0"/>
              <a:t>First initiative was to reward the most loyal users of Instagram by finding the five oldest users of Instagram from the given data.</a:t>
            </a:r>
          </a:p>
          <a:p>
            <a:pPr marL="285750" indent="-285750" algn="just">
              <a:buFont typeface="Wingdings" panose="05000000000000000000" pitchFamily="2" charset="2"/>
              <a:buChar char="Ø"/>
            </a:pPr>
            <a:r>
              <a:rPr lang="en-US" sz="1600" dirty="0"/>
              <a:t>The long term users of Insta were to be rewarded in the first initiative.</a:t>
            </a:r>
          </a:p>
          <a:p>
            <a:pPr marL="285750" indent="-285750" algn="just">
              <a:buFont typeface="Wingdings" panose="05000000000000000000" pitchFamily="2" charset="2"/>
              <a:buChar char="Ø"/>
            </a:pPr>
            <a:r>
              <a:rPr lang="en-US" sz="1600" dirty="0"/>
              <a:t>This initiative is a progressive one influencing the users and non-users of Instagram in the good will of the digital platform.</a:t>
            </a:r>
          </a:p>
          <a:p>
            <a:pPr marL="285750" indent="-285750" algn="just">
              <a:buFont typeface="Wingdings" panose="05000000000000000000" pitchFamily="2" charset="2"/>
              <a:buChar char="Ø"/>
            </a:pPr>
            <a:r>
              <a:rPr lang="en-US" sz="1600" dirty="0"/>
              <a:t>The table shown provides the list of the oldest users and their date of joining the platform.</a:t>
            </a:r>
          </a:p>
          <a:p>
            <a:pPr marL="285750" indent="-285750" algn="just">
              <a:buFont typeface="Wingdings" panose="05000000000000000000" pitchFamily="2" charset="2"/>
              <a:buChar char="Ø"/>
            </a:pPr>
            <a:r>
              <a:rPr lang="en-US" sz="1600" dirty="0"/>
              <a:t>Changes can be made to the extent of people rewarded; More active users can also be included in the reward.</a:t>
            </a:r>
            <a:endParaRPr lang="hi-IN" sz="1600" dirty="0"/>
          </a:p>
        </p:txBody>
      </p:sp>
      <p:pic>
        <p:nvPicPr>
          <p:cNvPr id="5" name="Picture 4">
            <a:extLst>
              <a:ext uri="{FF2B5EF4-FFF2-40B4-BE49-F238E27FC236}">
                <a16:creationId xmlns:a16="http://schemas.microsoft.com/office/drawing/2014/main" id="{661C4A45-8FB9-A4BC-5B65-6CD40C219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9" name="Picture 8">
            <a:extLst>
              <a:ext uri="{FF2B5EF4-FFF2-40B4-BE49-F238E27FC236}">
                <a16:creationId xmlns:a16="http://schemas.microsoft.com/office/drawing/2014/main" id="{4D17794D-83D3-079F-DF44-D7742F5A2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869" y="3831772"/>
            <a:ext cx="3824710" cy="2863195"/>
          </a:xfrm>
          <a:prstGeom prst="rect">
            <a:avLst/>
          </a:prstGeom>
        </p:spPr>
      </p:pic>
      <p:pic>
        <p:nvPicPr>
          <p:cNvPr id="11" name="Picture 10">
            <a:extLst>
              <a:ext uri="{FF2B5EF4-FFF2-40B4-BE49-F238E27FC236}">
                <a16:creationId xmlns:a16="http://schemas.microsoft.com/office/drawing/2014/main" id="{288A3FEE-038A-4CE1-E9C6-73329401D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7294">
            <a:off x="10166188" y="500971"/>
            <a:ext cx="1906870" cy="1095162"/>
          </a:xfrm>
          <a:prstGeom prst="rect">
            <a:avLst/>
          </a:prstGeom>
        </p:spPr>
      </p:pic>
      <p:graphicFrame>
        <p:nvGraphicFramePr>
          <p:cNvPr id="12" name="Table 4">
            <a:extLst>
              <a:ext uri="{FF2B5EF4-FFF2-40B4-BE49-F238E27FC236}">
                <a16:creationId xmlns:a16="http://schemas.microsoft.com/office/drawing/2014/main" id="{54BEFCC0-3C29-3CFD-4A5C-307506CDF408}"/>
              </a:ext>
            </a:extLst>
          </p:cNvPr>
          <p:cNvGraphicFramePr>
            <a:graphicFrameLocks noGrp="1"/>
          </p:cNvGraphicFramePr>
          <p:nvPr>
            <p:extLst>
              <p:ext uri="{D42A27DB-BD31-4B8C-83A1-F6EECF244321}">
                <p14:modId xmlns:p14="http://schemas.microsoft.com/office/powerpoint/2010/main" val="704311295"/>
              </p:ext>
            </p:extLst>
          </p:nvPr>
        </p:nvGraphicFramePr>
        <p:xfrm>
          <a:off x="6583868" y="1324224"/>
          <a:ext cx="3824710" cy="2405607"/>
        </p:xfrm>
        <a:graphic>
          <a:graphicData uri="http://schemas.openxmlformats.org/drawingml/2006/table">
            <a:tbl>
              <a:tblPr firstRow="1" bandRow="1">
                <a:tableStyleId>{5C22544A-7EE6-4342-B048-85BDC9FD1C3A}</a:tableStyleId>
              </a:tblPr>
              <a:tblGrid>
                <a:gridCol w="2274585">
                  <a:extLst>
                    <a:ext uri="{9D8B030D-6E8A-4147-A177-3AD203B41FA5}">
                      <a16:colId xmlns:a16="http://schemas.microsoft.com/office/drawing/2014/main" val="932670081"/>
                    </a:ext>
                  </a:extLst>
                </a:gridCol>
                <a:gridCol w="1550125">
                  <a:extLst>
                    <a:ext uri="{9D8B030D-6E8A-4147-A177-3AD203B41FA5}">
                      <a16:colId xmlns:a16="http://schemas.microsoft.com/office/drawing/2014/main" val="1333386307"/>
                    </a:ext>
                  </a:extLst>
                </a:gridCol>
              </a:tblGrid>
              <a:tr h="329604">
                <a:tc>
                  <a:txBody>
                    <a:bodyPr/>
                    <a:lstStyle/>
                    <a:p>
                      <a:r>
                        <a:rPr lang="en-US" dirty="0"/>
                        <a:t>Username</a:t>
                      </a:r>
                      <a:endParaRPr lang="hi-IN" dirty="0"/>
                    </a:p>
                  </a:txBody>
                  <a:tcPr/>
                </a:tc>
                <a:tc>
                  <a:txBody>
                    <a:bodyPr/>
                    <a:lstStyle/>
                    <a:p>
                      <a:r>
                        <a:rPr lang="en-US" dirty="0"/>
                        <a:t>Date</a:t>
                      </a:r>
                      <a:endParaRPr lang="hi-IN" dirty="0"/>
                    </a:p>
                  </a:txBody>
                  <a:tcPr/>
                </a:tc>
                <a:extLst>
                  <a:ext uri="{0D108BD9-81ED-4DB2-BD59-A6C34878D82A}">
                    <a16:rowId xmlns:a16="http://schemas.microsoft.com/office/drawing/2014/main" val="2415326119"/>
                  </a:ext>
                </a:extLst>
              </a:tr>
              <a:tr h="334182">
                <a:tc>
                  <a:txBody>
                    <a:bodyPr/>
                    <a:lstStyle/>
                    <a:p>
                      <a:r>
                        <a:rPr lang="en-IN" dirty="0"/>
                        <a:t>Darby_Herzog</a:t>
                      </a:r>
                    </a:p>
                  </a:txBody>
                  <a:tcPr anchor="ctr"/>
                </a:tc>
                <a:tc>
                  <a:txBody>
                    <a:bodyPr/>
                    <a:lstStyle/>
                    <a:p>
                      <a:r>
                        <a:rPr lang="hi-IN" dirty="0"/>
                        <a:t>2016-05-06</a:t>
                      </a:r>
                    </a:p>
                  </a:txBody>
                  <a:tcPr anchor="ctr"/>
                </a:tc>
                <a:extLst>
                  <a:ext uri="{0D108BD9-81ED-4DB2-BD59-A6C34878D82A}">
                    <a16:rowId xmlns:a16="http://schemas.microsoft.com/office/drawing/2014/main" val="3418697460"/>
                  </a:ext>
                </a:extLst>
              </a:tr>
              <a:tr h="334182">
                <a:tc>
                  <a:txBody>
                    <a:bodyPr/>
                    <a:lstStyle/>
                    <a:p>
                      <a:r>
                        <a:rPr lang="en-IN" dirty="0"/>
                        <a:t>Emilio_Bernier52</a:t>
                      </a:r>
                    </a:p>
                  </a:txBody>
                  <a:tcPr anchor="ctr"/>
                </a:tc>
                <a:tc>
                  <a:txBody>
                    <a:bodyPr/>
                    <a:lstStyle/>
                    <a:p>
                      <a:r>
                        <a:rPr lang="hi-IN" dirty="0"/>
                        <a:t>2016-05-06</a:t>
                      </a:r>
                    </a:p>
                  </a:txBody>
                  <a:tcPr anchor="ctr"/>
                </a:tc>
                <a:extLst>
                  <a:ext uri="{0D108BD9-81ED-4DB2-BD59-A6C34878D82A}">
                    <a16:rowId xmlns:a16="http://schemas.microsoft.com/office/drawing/2014/main" val="3203969509"/>
                  </a:ext>
                </a:extLst>
              </a:tr>
              <a:tr h="334182">
                <a:tc>
                  <a:txBody>
                    <a:bodyPr/>
                    <a:lstStyle/>
                    <a:p>
                      <a:r>
                        <a:rPr lang="en-IN" dirty="0"/>
                        <a:t>Elenor88</a:t>
                      </a:r>
                    </a:p>
                  </a:txBody>
                  <a:tcPr anchor="ctr"/>
                </a:tc>
                <a:tc>
                  <a:txBody>
                    <a:bodyPr/>
                    <a:lstStyle/>
                    <a:p>
                      <a:r>
                        <a:rPr lang="hi-IN" dirty="0"/>
                        <a:t>2016-05-08</a:t>
                      </a:r>
                    </a:p>
                  </a:txBody>
                  <a:tcPr anchor="ctr"/>
                </a:tc>
                <a:extLst>
                  <a:ext uri="{0D108BD9-81ED-4DB2-BD59-A6C34878D82A}">
                    <a16:rowId xmlns:a16="http://schemas.microsoft.com/office/drawing/2014/main" val="1534232447"/>
                  </a:ext>
                </a:extLst>
              </a:tr>
              <a:tr h="334182">
                <a:tc>
                  <a:txBody>
                    <a:bodyPr/>
                    <a:lstStyle/>
                    <a:p>
                      <a:r>
                        <a:rPr lang="en-IN" dirty="0"/>
                        <a:t>Nicole71</a:t>
                      </a:r>
                    </a:p>
                  </a:txBody>
                  <a:tcPr anchor="ctr"/>
                </a:tc>
                <a:tc>
                  <a:txBody>
                    <a:bodyPr/>
                    <a:lstStyle/>
                    <a:p>
                      <a:r>
                        <a:rPr lang="hi-IN" dirty="0"/>
                        <a:t>2016-05-09</a:t>
                      </a:r>
                    </a:p>
                  </a:txBody>
                  <a:tcPr anchor="ctr"/>
                </a:tc>
                <a:extLst>
                  <a:ext uri="{0D108BD9-81ED-4DB2-BD59-A6C34878D82A}">
                    <a16:rowId xmlns:a16="http://schemas.microsoft.com/office/drawing/2014/main" val="2022273756"/>
                  </a:ext>
                </a:extLst>
              </a:tr>
              <a:tr h="576807">
                <a:tc>
                  <a:txBody>
                    <a:bodyPr/>
                    <a:lstStyle/>
                    <a:p>
                      <a:r>
                        <a:rPr lang="en-IN" dirty="0"/>
                        <a:t>Jordyn.Jacobson2</a:t>
                      </a:r>
                    </a:p>
                  </a:txBody>
                  <a:tcPr anchor="ctr"/>
                </a:tc>
                <a:tc>
                  <a:txBody>
                    <a:bodyPr/>
                    <a:lstStyle/>
                    <a:p>
                      <a:r>
                        <a:rPr lang="hi-IN" dirty="0"/>
                        <a:t>2016-05-14</a:t>
                      </a:r>
                    </a:p>
                  </a:txBody>
                  <a:tcPr anchor="ctr"/>
                </a:tc>
                <a:extLst>
                  <a:ext uri="{0D108BD9-81ED-4DB2-BD59-A6C34878D82A}">
                    <a16:rowId xmlns:a16="http://schemas.microsoft.com/office/drawing/2014/main" val="4246801975"/>
                  </a:ext>
                </a:extLst>
              </a:tr>
            </a:tbl>
          </a:graphicData>
        </a:graphic>
      </p:graphicFrame>
    </p:spTree>
    <p:extLst>
      <p:ext uri="{BB962C8B-B14F-4D97-AF65-F5344CB8AC3E}">
        <p14:creationId xmlns:p14="http://schemas.microsoft.com/office/powerpoint/2010/main" val="385630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CF97-BFFF-26DF-5821-9D1521260B7D}"/>
              </a:ext>
            </a:extLst>
          </p:cNvPr>
          <p:cNvSpPr>
            <a:spLocks noGrp="1"/>
          </p:cNvSpPr>
          <p:nvPr>
            <p:ph type="title"/>
          </p:nvPr>
        </p:nvSpPr>
        <p:spPr>
          <a:xfrm>
            <a:off x="2589211" y="446087"/>
            <a:ext cx="3505199" cy="976312"/>
          </a:xfrm>
        </p:spPr>
        <p:txBody>
          <a:body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Marketing Campaign)</a:t>
            </a:r>
            <a:endParaRPr lang="hi-IN" dirty="0"/>
          </a:p>
        </p:txBody>
      </p:sp>
      <p:sp>
        <p:nvSpPr>
          <p:cNvPr id="4" name="Text Placeholder 3">
            <a:extLst>
              <a:ext uri="{FF2B5EF4-FFF2-40B4-BE49-F238E27FC236}">
                <a16:creationId xmlns:a16="http://schemas.microsoft.com/office/drawing/2014/main" id="{E7ABA590-819E-66AC-8EB9-EC309CF9D8CF}"/>
              </a:ext>
            </a:extLst>
          </p:cNvPr>
          <p:cNvSpPr>
            <a:spLocks noGrp="1"/>
          </p:cNvSpPr>
          <p:nvPr>
            <p:ph type="body" sz="half" idx="2"/>
          </p:nvPr>
        </p:nvSpPr>
        <p:spPr>
          <a:xfrm>
            <a:off x="2589212" y="1598613"/>
            <a:ext cx="3680959" cy="4993776"/>
          </a:xfrm>
        </p:spPr>
        <p:txBody>
          <a:bodyPr>
            <a:normAutofit/>
          </a:bodyPr>
          <a:lstStyle/>
          <a:p>
            <a:pPr marL="285750" indent="-285750" algn="just">
              <a:buFont typeface="Wingdings" panose="05000000000000000000" pitchFamily="2" charset="2"/>
              <a:buChar char="Ø"/>
            </a:pPr>
            <a:r>
              <a:rPr lang="en-US" sz="1600" dirty="0"/>
              <a:t>Next Initiative was to wake up the inactive users( who had zero posts) by sending them promotional emails to post their first photo</a:t>
            </a:r>
          </a:p>
          <a:p>
            <a:pPr marL="285750" indent="-285750" algn="just">
              <a:buFont typeface="Wingdings" panose="05000000000000000000" pitchFamily="2" charset="2"/>
              <a:buChar char="Ø"/>
            </a:pPr>
            <a:r>
              <a:rPr lang="en-IN" sz="1600" dirty="0"/>
              <a:t>The Given list is the list of users who have zero posts and are basically inactive on Insta.</a:t>
            </a:r>
          </a:p>
          <a:p>
            <a:pPr marL="285750" indent="-285750" algn="just">
              <a:buFont typeface="Wingdings" panose="05000000000000000000" pitchFamily="2" charset="2"/>
              <a:buChar char="Ø"/>
            </a:pPr>
            <a:r>
              <a:rPr lang="en-IN" sz="1600" dirty="0"/>
              <a:t>These are to be sent promotional emails for posting pictures on the platform.</a:t>
            </a:r>
          </a:p>
          <a:p>
            <a:pPr marL="285750" indent="-285750" algn="just">
              <a:buFont typeface="Wingdings" panose="05000000000000000000" pitchFamily="2" charset="2"/>
              <a:buChar char="Ø"/>
            </a:pPr>
            <a:r>
              <a:rPr lang="en-IN" sz="1600" dirty="0"/>
              <a:t>Inference is that, this initiative can influence inactive users but also changes can be made  on their Insta dashboard for posting and the users can also be increased for promoting even better and broader.</a:t>
            </a:r>
            <a:endParaRPr lang="hi-IN" sz="1600" dirty="0"/>
          </a:p>
        </p:txBody>
      </p:sp>
      <p:pic>
        <p:nvPicPr>
          <p:cNvPr id="5" name="Content Placeholder 6">
            <a:extLst>
              <a:ext uri="{FF2B5EF4-FFF2-40B4-BE49-F238E27FC236}">
                <a16:creationId xmlns:a16="http://schemas.microsoft.com/office/drawing/2014/main" id="{BED1E4E7-20EB-A2A9-6FDF-5BFF8D87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pic>
        <p:nvPicPr>
          <p:cNvPr id="6" name="Picture 5">
            <a:extLst>
              <a:ext uri="{FF2B5EF4-FFF2-40B4-BE49-F238E27FC236}">
                <a16:creationId xmlns:a16="http://schemas.microsoft.com/office/drawing/2014/main" id="{4DA0632E-F31C-61CA-9583-19CE01056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7" name="Picture 6">
            <a:extLst>
              <a:ext uri="{FF2B5EF4-FFF2-40B4-BE49-F238E27FC236}">
                <a16:creationId xmlns:a16="http://schemas.microsoft.com/office/drawing/2014/main" id="{E86B786A-AD8A-C88B-4A33-0E7687E750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pic>
        <p:nvPicPr>
          <p:cNvPr id="1026" name="Picture 2" descr="Does Instagram Delete Inactive Accounts">
            <a:extLst>
              <a:ext uri="{FF2B5EF4-FFF2-40B4-BE49-F238E27FC236}">
                <a16:creationId xmlns:a16="http://schemas.microsoft.com/office/drawing/2014/main" id="{02F1800C-34D3-C5A0-D140-73C8353CC9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949"/>
          <a:stretch/>
        </p:blipFill>
        <p:spPr bwMode="auto">
          <a:xfrm>
            <a:off x="10047248" y="2542474"/>
            <a:ext cx="1809307" cy="2021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 Ways to Repurpose Instagram Content for Your Email Marketing | Process  Street | Checklist, Workflow and SOP Software">
            <a:extLst>
              <a:ext uri="{FF2B5EF4-FFF2-40B4-BE49-F238E27FC236}">
                <a16:creationId xmlns:a16="http://schemas.microsoft.com/office/drawing/2014/main" id="{EC78BFFA-ED35-5452-6254-D31DE1E39EA8}"/>
              </a:ext>
            </a:extLst>
          </p:cNvPr>
          <p:cNvPicPr>
            <a:picLocks noGrp="1" noChangeAspect="1" noChangeArrowheads="1"/>
          </p:cNvPicPr>
          <p:nvPr>
            <p:ph idx="1"/>
          </p:nvPr>
        </p:nvPicPr>
        <p:blipFill rotWithShape="1">
          <a:blip r:embed="rId6">
            <a:extLst>
              <a:ext uri="{28A0092B-C50C-407E-A947-70E740481C1C}">
                <a14:useLocalDpi xmlns:a14="http://schemas.microsoft.com/office/drawing/2010/main" val="0"/>
              </a:ext>
            </a:extLst>
          </a:blip>
          <a:srcRect l="5765" t="12567" r="48770" b="16967"/>
          <a:stretch/>
        </p:blipFill>
        <p:spPr bwMode="auto">
          <a:xfrm>
            <a:off x="10047247" y="4564431"/>
            <a:ext cx="1809307" cy="1402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5">
            <a:extLst>
              <a:ext uri="{FF2B5EF4-FFF2-40B4-BE49-F238E27FC236}">
                <a16:creationId xmlns:a16="http://schemas.microsoft.com/office/drawing/2014/main" id="{63D7F381-BA54-899E-FD66-19D7B3CD57D9}"/>
              </a:ext>
            </a:extLst>
          </p:cNvPr>
          <p:cNvGraphicFramePr>
            <a:graphicFrameLocks noGrp="1"/>
          </p:cNvGraphicFramePr>
          <p:nvPr>
            <p:extLst>
              <p:ext uri="{D42A27DB-BD31-4B8C-83A1-F6EECF244321}">
                <p14:modId xmlns:p14="http://schemas.microsoft.com/office/powerpoint/2010/main" val="4147554334"/>
              </p:ext>
            </p:extLst>
          </p:nvPr>
        </p:nvGraphicFramePr>
        <p:xfrm>
          <a:off x="6542053" y="3310451"/>
          <a:ext cx="3378926" cy="2987040"/>
        </p:xfrm>
        <a:graphic>
          <a:graphicData uri="http://schemas.openxmlformats.org/drawingml/2006/table">
            <a:tbl>
              <a:tblPr bandRow="1">
                <a:tableStyleId>{00A15C55-8517-42AA-B614-E9B94910E393}</a:tableStyleId>
              </a:tblPr>
              <a:tblGrid>
                <a:gridCol w="1689463">
                  <a:extLst>
                    <a:ext uri="{9D8B030D-6E8A-4147-A177-3AD203B41FA5}">
                      <a16:colId xmlns:a16="http://schemas.microsoft.com/office/drawing/2014/main" val="3419067938"/>
                    </a:ext>
                  </a:extLst>
                </a:gridCol>
                <a:gridCol w="1689463">
                  <a:extLst>
                    <a:ext uri="{9D8B030D-6E8A-4147-A177-3AD203B41FA5}">
                      <a16:colId xmlns:a16="http://schemas.microsoft.com/office/drawing/2014/main" val="210989284"/>
                    </a:ext>
                  </a:extLst>
                </a:gridCol>
              </a:tblGrid>
              <a:tr h="161049">
                <a:tc>
                  <a:txBody>
                    <a:bodyPr/>
                    <a:lstStyle/>
                    <a:p>
                      <a:r>
                        <a:rPr lang="en-IN" sz="1400" b="1" dirty="0"/>
                        <a:t>Julien_Schmidt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Aniya_Hackett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5575445"/>
                  </a:ext>
                </a:extLst>
              </a:tr>
              <a:tr h="279150">
                <a:tc>
                  <a:txBody>
                    <a:bodyPr/>
                    <a:lstStyle/>
                    <a:p>
                      <a:r>
                        <a:rPr lang="en-IN" sz="1400" b="1" dirty="0"/>
                        <a:t>Mike.Auer39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Kasandra_Homenick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082376"/>
                  </a:ext>
                </a:extLst>
              </a:tr>
              <a:tr h="161049">
                <a:tc>
                  <a:txBody>
                    <a:bodyPr/>
                    <a:lstStyle/>
                    <a:p>
                      <a:r>
                        <a:rPr lang="en-IN" sz="1400" b="1" dirty="0"/>
                        <a:t>Franco_Keebler64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Jaclyn81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11050"/>
                  </a:ext>
                </a:extLst>
              </a:tr>
              <a:tr h="161049">
                <a:tc>
                  <a:txBody>
                    <a:bodyPr/>
                    <a:lstStyle/>
                    <a:p>
                      <a:r>
                        <a:rPr lang="en-IN" sz="1400" b="1" dirty="0"/>
                        <a:t>Nia_Haag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Rocio33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3548831"/>
                  </a:ext>
                </a:extLst>
              </a:tr>
              <a:tr h="279150">
                <a:tc>
                  <a:txBody>
                    <a:bodyPr/>
                    <a:lstStyle/>
                    <a:p>
                      <a:r>
                        <a:rPr lang="en-IN" sz="1400" b="1" dirty="0"/>
                        <a:t>Hulda.Macejkovic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Maxwell.Halvorson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921016"/>
                  </a:ext>
                </a:extLst>
              </a:tr>
              <a:tr h="155501">
                <a:tc>
                  <a:txBody>
                    <a:bodyPr/>
                    <a:lstStyle/>
                    <a:p>
                      <a:r>
                        <a:rPr lang="en-IN" sz="1400" b="1" dirty="0"/>
                        <a:t>Leslie67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Tierra.Trantow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4914915"/>
                  </a:ext>
                </a:extLst>
              </a:tr>
              <a:tr h="161049">
                <a:tc>
                  <a:txBody>
                    <a:bodyPr/>
                    <a:lstStyle/>
                    <a:p>
                      <a:r>
                        <a:rPr lang="en-IN" sz="1400" b="1" dirty="0"/>
                        <a:t>Janelle.Nikolaus81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Pearl7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4585541"/>
                  </a:ext>
                </a:extLst>
              </a:tr>
            </a:tbl>
          </a:graphicData>
        </a:graphic>
      </p:graphicFrame>
      <p:graphicFrame>
        <p:nvGraphicFramePr>
          <p:cNvPr id="9" name="Table 8">
            <a:extLst>
              <a:ext uri="{FF2B5EF4-FFF2-40B4-BE49-F238E27FC236}">
                <a16:creationId xmlns:a16="http://schemas.microsoft.com/office/drawing/2014/main" id="{7D39DAC5-D2D2-E200-B4C4-9223427F2F32}"/>
              </a:ext>
            </a:extLst>
          </p:cNvPr>
          <p:cNvGraphicFramePr>
            <a:graphicFrameLocks noGrp="1"/>
          </p:cNvGraphicFramePr>
          <p:nvPr>
            <p:extLst>
              <p:ext uri="{D42A27DB-BD31-4B8C-83A1-F6EECF244321}">
                <p14:modId xmlns:p14="http://schemas.microsoft.com/office/powerpoint/2010/main" val="2674146213"/>
              </p:ext>
            </p:extLst>
          </p:nvPr>
        </p:nvGraphicFramePr>
        <p:xfrm>
          <a:off x="6542053" y="1048552"/>
          <a:ext cx="3378926" cy="2255520"/>
        </p:xfrm>
        <a:graphic>
          <a:graphicData uri="http://schemas.openxmlformats.org/drawingml/2006/table">
            <a:tbl>
              <a:tblPr bandRow="1">
                <a:tableStyleId>{00A15C55-8517-42AA-B614-E9B94910E393}</a:tableStyleId>
              </a:tblPr>
              <a:tblGrid>
                <a:gridCol w="1689463">
                  <a:extLst>
                    <a:ext uri="{9D8B030D-6E8A-4147-A177-3AD203B41FA5}">
                      <a16:colId xmlns:a16="http://schemas.microsoft.com/office/drawing/2014/main" val="4179469564"/>
                    </a:ext>
                  </a:extLst>
                </a:gridCol>
                <a:gridCol w="1689463">
                  <a:extLst>
                    <a:ext uri="{9D8B030D-6E8A-4147-A177-3AD203B41FA5}">
                      <a16:colId xmlns:a16="http://schemas.microsoft.com/office/drawing/2014/main" val="4035417050"/>
                    </a:ext>
                  </a:extLst>
                </a:gridCol>
              </a:tblGrid>
              <a:tr h="161049">
                <a:tc>
                  <a:txBody>
                    <a:bodyPr/>
                    <a:lstStyle/>
                    <a:p>
                      <a:r>
                        <a:rPr lang="en-IN" sz="1400" b="1" dirty="0"/>
                        <a:t>Darby_Herzog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Ollie_Ledner37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1509669"/>
                  </a:ext>
                </a:extLst>
              </a:tr>
              <a:tr h="161049">
                <a:tc>
                  <a:txBody>
                    <a:bodyPr/>
                    <a:lstStyle/>
                    <a:p>
                      <a:r>
                        <a:rPr lang="en-IN" sz="1400" b="1" dirty="0"/>
                        <a:t>Esther.Zulauf61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Mckenna17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9253840"/>
                  </a:ext>
                </a:extLst>
              </a:tr>
              <a:tr h="161049">
                <a:tc>
                  <a:txBody>
                    <a:bodyPr/>
                    <a:lstStyle/>
                    <a:p>
                      <a:r>
                        <a:rPr lang="en-IN" sz="1400" b="1" dirty="0"/>
                        <a:t>Bartholome.Bernhard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David.Osinski47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131417"/>
                  </a:ext>
                </a:extLst>
              </a:tr>
              <a:tr h="161049">
                <a:tc>
                  <a:txBody>
                    <a:bodyPr/>
                    <a:lstStyle/>
                    <a:p>
                      <a:r>
                        <a:rPr lang="en-IN" sz="1400" b="1" dirty="0"/>
                        <a:t>Jessyca_West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Morgan.Kassulke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5189670"/>
                  </a:ext>
                </a:extLst>
              </a:tr>
              <a:tr h="0">
                <a:tc>
                  <a:txBody>
                    <a:bodyPr/>
                    <a:lstStyle/>
                    <a:p>
                      <a:r>
                        <a:rPr lang="en-IN" sz="1400" b="1" dirty="0"/>
                        <a:t>Esmeralda.Mraz57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Linnea59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1698924"/>
                  </a:ext>
                </a:extLst>
              </a:tr>
              <a:tr h="232657">
                <a:tc>
                  <a:txBody>
                    <a:bodyPr/>
                    <a:lstStyle/>
                    <a:p>
                      <a:r>
                        <a:rPr lang="en-IN" sz="1400" b="1" dirty="0"/>
                        <a:t>Bethany20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dirty="0"/>
                        <a:t>Duane60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533543"/>
                  </a:ext>
                </a:extLst>
              </a:tr>
            </a:tbl>
          </a:graphicData>
        </a:graphic>
      </p:graphicFrame>
    </p:spTree>
    <p:extLst>
      <p:ext uri="{BB962C8B-B14F-4D97-AF65-F5344CB8AC3E}">
        <p14:creationId xmlns:p14="http://schemas.microsoft.com/office/powerpoint/2010/main" val="416826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612F1A-2BFA-9F73-A281-C99CE18C245A}"/>
              </a:ext>
            </a:extLst>
          </p:cNvPr>
          <p:cNvSpPr>
            <a:spLocks noGrp="1"/>
          </p:cNvSpPr>
          <p:nvPr>
            <p:ph type="body" sz="half" idx="2"/>
          </p:nvPr>
        </p:nvSpPr>
        <p:spPr>
          <a:xfrm>
            <a:off x="2589211" y="1746586"/>
            <a:ext cx="3505199" cy="4262436"/>
          </a:xfrm>
        </p:spPr>
        <p:txBody>
          <a:bodyPr>
            <a:normAutofit/>
          </a:bodyPr>
          <a:lstStyle/>
          <a:p>
            <a:pPr marL="285750" indent="-285750" algn="just">
              <a:buFont typeface="Wingdings" panose="05000000000000000000" pitchFamily="2" charset="2"/>
              <a:buChar char="Ø"/>
            </a:pPr>
            <a:r>
              <a:rPr lang="en-IN" sz="1600" dirty="0"/>
              <a:t>A contest was conducted by the team, in which the user who got the most likes on a single photo would be the winner.</a:t>
            </a:r>
          </a:p>
          <a:p>
            <a:pPr marL="285750" indent="-285750" algn="just">
              <a:buFont typeface="Wingdings" panose="05000000000000000000" pitchFamily="2" charset="2"/>
              <a:buChar char="Ø"/>
            </a:pPr>
            <a:r>
              <a:rPr lang="en-IN" sz="1600" dirty="0"/>
              <a:t>In the data provided, the user with most likes on a photo(which were 48) was Zack_Kemmer93.</a:t>
            </a:r>
          </a:p>
          <a:p>
            <a:pPr marL="285750" indent="-285750" algn="just">
              <a:buFont typeface="Wingdings" panose="05000000000000000000" pitchFamily="2" charset="2"/>
              <a:buChar char="Ø"/>
            </a:pPr>
            <a:r>
              <a:rPr lang="en-IN" sz="1600" dirty="0"/>
              <a:t>Inference is that , contest will be fruitful in better marketing of the platform and No such changes are recommended.</a:t>
            </a:r>
            <a:endParaRPr lang="hi-IN" sz="1600" dirty="0"/>
          </a:p>
        </p:txBody>
      </p:sp>
      <p:sp>
        <p:nvSpPr>
          <p:cNvPr id="5" name="Title 1">
            <a:extLst>
              <a:ext uri="{FF2B5EF4-FFF2-40B4-BE49-F238E27FC236}">
                <a16:creationId xmlns:a16="http://schemas.microsoft.com/office/drawing/2014/main" id="{693F207F-5DF9-75AB-840E-D7ABC144E89B}"/>
              </a:ext>
            </a:extLst>
          </p:cNvPr>
          <p:cNvSpPr txBox="1">
            <a:spLocks/>
          </p:cNvSpPr>
          <p:nvPr/>
        </p:nvSpPr>
        <p:spPr>
          <a:xfrm>
            <a:off x="2589211" y="446088"/>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Marketing Campaign)</a:t>
            </a:r>
            <a:endParaRPr lang="hi-IN" dirty="0"/>
          </a:p>
        </p:txBody>
      </p:sp>
      <p:pic>
        <p:nvPicPr>
          <p:cNvPr id="6" name="Content Placeholder 6">
            <a:extLst>
              <a:ext uri="{FF2B5EF4-FFF2-40B4-BE49-F238E27FC236}">
                <a16:creationId xmlns:a16="http://schemas.microsoft.com/office/drawing/2014/main" id="{5D8770CE-A1B8-1B14-080B-84A842208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pic>
        <p:nvPicPr>
          <p:cNvPr id="7" name="Picture 6">
            <a:extLst>
              <a:ext uri="{FF2B5EF4-FFF2-40B4-BE49-F238E27FC236}">
                <a16:creationId xmlns:a16="http://schemas.microsoft.com/office/drawing/2014/main" id="{D5078509-750D-2029-C26B-3A002A68D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8" name="Picture 7">
            <a:extLst>
              <a:ext uri="{FF2B5EF4-FFF2-40B4-BE49-F238E27FC236}">
                <a16:creationId xmlns:a16="http://schemas.microsoft.com/office/drawing/2014/main" id="{AC335B9D-A263-6BD1-F110-A0221BFA9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pic>
        <p:nvPicPr>
          <p:cNvPr id="6146" name="Picture 2" descr="The best posts on Instagram: what constitutes high-quality content">
            <a:extLst>
              <a:ext uri="{FF2B5EF4-FFF2-40B4-BE49-F238E27FC236}">
                <a16:creationId xmlns:a16="http://schemas.microsoft.com/office/drawing/2014/main" id="{258C94A5-1EF7-5E6D-76CB-20ABED1EC27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094410" y="2735719"/>
            <a:ext cx="4521339" cy="29169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7">
            <a:extLst>
              <a:ext uri="{FF2B5EF4-FFF2-40B4-BE49-F238E27FC236}">
                <a16:creationId xmlns:a16="http://schemas.microsoft.com/office/drawing/2014/main" id="{0A37B181-89FE-569F-29AC-B62510C582CD}"/>
              </a:ext>
            </a:extLst>
          </p:cNvPr>
          <p:cNvGraphicFramePr>
            <a:graphicFrameLocks noGrp="1"/>
          </p:cNvGraphicFramePr>
          <p:nvPr>
            <p:extLst>
              <p:ext uri="{D42A27DB-BD31-4B8C-83A1-F6EECF244321}">
                <p14:modId xmlns:p14="http://schemas.microsoft.com/office/powerpoint/2010/main" val="3736269444"/>
              </p:ext>
            </p:extLst>
          </p:nvPr>
        </p:nvGraphicFramePr>
        <p:xfrm>
          <a:off x="6191795" y="1746586"/>
          <a:ext cx="4328159" cy="701040"/>
        </p:xfrm>
        <a:graphic>
          <a:graphicData uri="http://schemas.openxmlformats.org/drawingml/2006/table">
            <a:tbl>
              <a:tblPr firstRow="1" bandRow="1">
                <a:tableStyleId>{5C22544A-7EE6-4342-B048-85BDC9FD1C3A}</a:tableStyleId>
              </a:tblPr>
              <a:tblGrid>
                <a:gridCol w="4328159">
                  <a:extLst>
                    <a:ext uri="{9D8B030D-6E8A-4147-A177-3AD203B41FA5}">
                      <a16:colId xmlns:a16="http://schemas.microsoft.com/office/drawing/2014/main" val="466163817"/>
                    </a:ext>
                  </a:extLst>
                </a:gridCol>
              </a:tblGrid>
              <a:tr h="617175">
                <a:tc>
                  <a:txBody>
                    <a:bodyPr/>
                    <a:lstStyle/>
                    <a:p>
                      <a:r>
                        <a:rPr lang="en-I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1">
                                <a:satMod val="175000"/>
                                <a:alpha val="40000"/>
                              </a:schemeClr>
                            </a:glow>
                            <a:outerShdw dist="38100" dir="2640000" algn="bl" rotWithShape="0">
                              <a:schemeClr val="tx2">
                                <a:lumMod val="75000"/>
                              </a:schemeClr>
                            </a:outerShdw>
                          </a:effectLst>
                        </a:rPr>
                        <a:t>Zack_Kemmer93</a:t>
                      </a:r>
                    </a:p>
                  </a:txBody>
                  <a:tcPr anchor="ctr">
                    <a:noFill/>
                  </a:tcPr>
                </a:tc>
                <a:extLst>
                  <a:ext uri="{0D108BD9-81ED-4DB2-BD59-A6C34878D82A}">
                    <a16:rowId xmlns:a16="http://schemas.microsoft.com/office/drawing/2014/main" val="3719086635"/>
                  </a:ext>
                </a:extLst>
              </a:tr>
            </a:tbl>
          </a:graphicData>
        </a:graphic>
      </p:graphicFrame>
    </p:spTree>
    <p:extLst>
      <p:ext uri="{BB962C8B-B14F-4D97-AF65-F5344CB8AC3E}">
        <p14:creationId xmlns:p14="http://schemas.microsoft.com/office/powerpoint/2010/main" val="293890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215ED4-8C74-AF2B-5E4E-DE26D4AB6078}"/>
              </a:ext>
            </a:extLst>
          </p:cNvPr>
          <p:cNvSpPr>
            <a:spLocks noGrp="1"/>
          </p:cNvSpPr>
          <p:nvPr>
            <p:ph type="body" sz="half" idx="2"/>
          </p:nvPr>
        </p:nvSpPr>
        <p:spPr>
          <a:xfrm>
            <a:off x="2589212" y="1598612"/>
            <a:ext cx="3698377" cy="4813299"/>
          </a:xfrm>
        </p:spPr>
        <p:txBody>
          <a:bodyPr>
            <a:normAutofit/>
          </a:bodyPr>
          <a:lstStyle/>
          <a:p>
            <a:pPr marL="285750" indent="-285750" algn="just">
              <a:buFont typeface="Wingdings" panose="05000000000000000000" pitchFamily="2" charset="2"/>
              <a:buChar char="Ø"/>
            </a:pPr>
            <a:r>
              <a:rPr lang="en-US" sz="1600" dirty="0"/>
              <a:t>For the knowledge of a partner brand(who wanted to know which hashtags to use for reaching maximum people), we were to find the most commonly used hashtags on Instagram.</a:t>
            </a:r>
          </a:p>
          <a:p>
            <a:pPr marL="285750" indent="-285750" algn="just">
              <a:buFont typeface="Wingdings" panose="05000000000000000000" pitchFamily="2" charset="2"/>
              <a:buChar char="Ø"/>
            </a:pPr>
            <a:r>
              <a:rPr lang="en-US" sz="1600" dirty="0"/>
              <a:t>The graph shows the most used tags and also  the amount of times they have been used.</a:t>
            </a:r>
          </a:p>
          <a:p>
            <a:pPr marL="285750" indent="-285750" algn="just">
              <a:buFont typeface="Wingdings" panose="05000000000000000000" pitchFamily="2" charset="2"/>
              <a:buChar char="Ø"/>
            </a:pPr>
            <a:r>
              <a:rPr lang="en-US" sz="1600" dirty="0"/>
              <a:t>Inference is that, most people are all about enjoying in the posts on Instagram.</a:t>
            </a:r>
          </a:p>
          <a:p>
            <a:pPr marL="285750" indent="-285750" algn="just">
              <a:buFont typeface="Wingdings" panose="05000000000000000000" pitchFamily="2" charset="2"/>
              <a:buChar char="Ø"/>
            </a:pPr>
            <a:r>
              <a:rPr lang="en-US" sz="1600" dirty="0"/>
              <a:t>Partner brand is recommended to focus on the joyous aspect of people and not just about the tags used.</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endParaRPr lang="hi-IN" sz="1600" dirty="0"/>
          </a:p>
        </p:txBody>
      </p:sp>
      <p:sp>
        <p:nvSpPr>
          <p:cNvPr id="5" name="Title 1">
            <a:extLst>
              <a:ext uri="{FF2B5EF4-FFF2-40B4-BE49-F238E27FC236}">
                <a16:creationId xmlns:a16="http://schemas.microsoft.com/office/drawing/2014/main" id="{2E64CF8B-6F80-C71B-D3C7-8335C3D29DEA}"/>
              </a:ext>
            </a:extLst>
          </p:cNvPr>
          <p:cNvSpPr txBox="1">
            <a:spLocks/>
          </p:cNvSpPr>
          <p:nvPr/>
        </p:nvSpPr>
        <p:spPr>
          <a:xfrm>
            <a:off x="2524960" y="446088"/>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Marketing Campaign)</a:t>
            </a:r>
            <a:endParaRPr lang="hi-IN" dirty="0"/>
          </a:p>
        </p:txBody>
      </p:sp>
      <p:pic>
        <p:nvPicPr>
          <p:cNvPr id="6" name="Content Placeholder 6">
            <a:extLst>
              <a:ext uri="{FF2B5EF4-FFF2-40B4-BE49-F238E27FC236}">
                <a16:creationId xmlns:a16="http://schemas.microsoft.com/office/drawing/2014/main" id="{A0843B10-8B88-FDF4-1DEA-96FE5BD5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pic>
        <p:nvPicPr>
          <p:cNvPr id="7" name="Picture 6">
            <a:extLst>
              <a:ext uri="{FF2B5EF4-FFF2-40B4-BE49-F238E27FC236}">
                <a16:creationId xmlns:a16="http://schemas.microsoft.com/office/drawing/2014/main" id="{00478C05-0099-011B-3397-10D1A12D4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8" name="Picture 7">
            <a:extLst>
              <a:ext uri="{FF2B5EF4-FFF2-40B4-BE49-F238E27FC236}">
                <a16:creationId xmlns:a16="http://schemas.microsoft.com/office/drawing/2014/main" id="{42B2D75A-2F6F-7716-A80C-04D69C4B0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pic>
        <p:nvPicPr>
          <p:cNvPr id="4098" name="Picture 2" descr="How To Use Hashtags On Instagram: Everything You Need To Know">
            <a:extLst>
              <a:ext uri="{FF2B5EF4-FFF2-40B4-BE49-F238E27FC236}">
                <a16:creationId xmlns:a16="http://schemas.microsoft.com/office/drawing/2014/main" id="{F0D98A3C-0BC9-E886-A17E-503EFB598202}"/>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754698" y="4463143"/>
            <a:ext cx="3292550" cy="1731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A80242D6-FC16-89B1-3243-0479C1FBA4E7}"/>
              </a:ext>
            </a:extLst>
          </p:cNvPr>
          <p:cNvGraphicFramePr>
            <a:graphicFrameLocks/>
          </p:cNvGraphicFramePr>
          <p:nvPr>
            <p:extLst>
              <p:ext uri="{D42A27DB-BD31-4B8C-83A1-F6EECF244321}">
                <p14:modId xmlns:p14="http://schemas.microsoft.com/office/powerpoint/2010/main" val="3786531739"/>
              </p:ext>
            </p:extLst>
          </p:nvPr>
        </p:nvGraphicFramePr>
        <p:xfrm>
          <a:off x="6542053" y="1337292"/>
          <a:ext cx="3768368" cy="31258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7624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04CD7E-D880-877F-A1EA-A04670FD6428}"/>
              </a:ext>
            </a:extLst>
          </p:cNvPr>
          <p:cNvSpPr>
            <a:spLocks noGrp="1"/>
          </p:cNvSpPr>
          <p:nvPr>
            <p:ph type="body" sz="half" idx="2"/>
          </p:nvPr>
        </p:nvSpPr>
        <p:spPr>
          <a:xfrm>
            <a:off x="2589213" y="1624739"/>
            <a:ext cx="3744846" cy="4724466"/>
          </a:xfrm>
        </p:spPr>
        <p:txBody>
          <a:bodyPr>
            <a:normAutofit lnSpcReduction="10000"/>
          </a:bodyPr>
          <a:lstStyle/>
          <a:p>
            <a:pPr marL="285750" indent="-285750" algn="just">
              <a:buFont typeface="Wingdings" panose="05000000000000000000" pitchFamily="2" charset="2"/>
              <a:buChar char="Ø"/>
            </a:pPr>
            <a:r>
              <a:rPr lang="en-IN" sz="1600" dirty="0"/>
              <a:t>For the best knowledge of the team, for fixing a day to launch Ads, the week day on which the most users registered was to be found.</a:t>
            </a:r>
          </a:p>
          <a:p>
            <a:pPr marL="285750" indent="-285750" algn="just">
              <a:buFont typeface="Wingdings" panose="05000000000000000000" pitchFamily="2" charset="2"/>
              <a:buChar char="Ø"/>
            </a:pPr>
            <a:r>
              <a:rPr lang="en-IN" sz="1600" dirty="0"/>
              <a:t>The given graph shows how Tuesday and Friday are the days on which most users registered, followed by Wednesday , Saturday and Sunday.</a:t>
            </a:r>
          </a:p>
          <a:p>
            <a:pPr marL="285750" indent="-285750" algn="just">
              <a:buFont typeface="Wingdings" panose="05000000000000000000" pitchFamily="2" charset="2"/>
              <a:buChar char="Ø"/>
            </a:pPr>
            <a:r>
              <a:rPr lang="en-IN" sz="1600" dirty="0"/>
              <a:t>Inference is obvious that people ought to register more on Tuesdays and Fridays(i.e. they look for new things on those days)  but the team can also look forward to the days with 2</a:t>
            </a:r>
            <a:r>
              <a:rPr lang="en-IN" sz="1600" baseline="30000" dirty="0"/>
              <a:t>nd</a:t>
            </a:r>
            <a:r>
              <a:rPr lang="en-IN" sz="1600" dirty="0"/>
              <a:t> and 3</a:t>
            </a:r>
            <a:r>
              <a:rPr lang="en-IN" sz="1600" baseline="30000" dirty="0"/>
              <a:t>rd</a:t>
            </a:r>
            <a:r>
              <a:rPr lang="en-IN" sz="1600" dirty="0"/>
              <a:t> position as per their schedule.</a:t>
            </a:r>
            <a:endParaRPr lang="hi-IN" sz="1600" dirty="0"/>
          </a:p>
        </p:txBody>
      </p:sp>
      <p:sp>
        <p:nvSpPr>
          <p:cNvPr id="5" name="Title 1">
            <a:extLst>
              <a:ext uri="{FF2B5EF4-FFF2-40B4-BE49-F238E27FC236}">
                <a16:creationId xmlns:a16="http://schemas.microsoft.com/office/drawing/2014/main" id="{40CFA474-03C5-7028-ED5E-AB7199693079}"/>
              </a:ext>
            </a:extLst>
          </p:cNvPr>
          <p:cNvSpPr txBox="1">
            <a:spLocks/>
          </p:cNvSpPr>
          <p:nvPr/>
        </p:nvSpPr>
        <p:spPr>
          <a:xfrm>
            <a:off x="2589212" y="508795"/>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INSIGHTS</a:t>
            </a:r>
            <a:r>
              <a:rPr lang="en-US" dirty="0">
                <a:effectLst>
                  <a:outerShdw blurRad="38100" dist="38100" dir="2700000" algn="tl">
                    <a:srgbClr val="000000">
                      <a:alpha val="43137"/>
                    </a:srgbClr>
                  </a:outerShdw>
                </a:effectLst>
              </a:rPr>
              <a:t>(for the Marketing Campaign)</a:t>
            </a:r>
            <a:endParaRPr lang="hi-IN" dirty="0"/>
          </a:p>
        </p:txBody>
      </p:sp>
      <p:pic>
        <p:nvPicPr>
          <p:cNvPr id="6" name="Content Placeholder 6">
            <a:extLst>
              <a:ext uri="{FF2B5EF4-FFF2-40B4-BE49-F238E27FC236}">
                <a16:creationId xmlns:a16="http://schemas.microsoft.com/office/drawing/2014/main" id="{0BB37411-82EA-2A10-D302-770D4684A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48942">
            <a:off x="992112" y="1005060"/>
            <a:ext cx="1488443" cy="915965"/>
          </a:xfrm>
          <a:prstGeom prst="rect">
            <a:avLst/>
          </a:prstGeom>
        </p:spPr>
      </p:pic>
      <p:pic>
        <p:nvPicPr>
          <p:cNvPr id="7" name="Picture 6">
            <a:extLst>
              <a:ext uri="{FF2B5EF4-FFF2-40B4-BE49-F238E27FC236}">
                <a16:creationId xmlns:a16="http://schemas.microsoft.com/office/drawing/2014/main" id="{FB3E72B4-5B5E-9FA1-4EB2-C65D580A6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05" y="723786"/>
            <a:ext cx="667963" cy="486704"/>
          </a:xfrm>
          <a:prstGeom prst="rect">
            <a:avLst/>
          </a:prstGeom>
        </p:spPr>
      </p:pic>
      <p:pic>
        <p:nvPicPr>
          <p:cNvPr id="8" name="Picture 7">
            <a:extLst>
              <a:ext uri="{FF2B5EF4-FFF2-40B4-BE49-F238E27FC236}">
                <a16:creationId xmlns:a16="http://schemas.microsoft.com/office/drawing/2014/main" id="{82EE65E2-A1EA-6355-D544-0E59B1310C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294">
            <a:off x="10166187" y="500970"/>
            <a:ext cx="1906870" cy="1095162"/>
          </a:xfrm>
          <a:prstGeom prst="rect">
            <a:avLst/>
          </a:prstGeom>
        </p:spPr>
      </p:pic>
      <p:graphicFrame>
        <p:nvGraphicFramePr>
          <p:cNvPr id="10" name="Content Placeholder 9">
            <a:extLst>
              <a:ext uri="{FF2B5EF4-FFF2-40B4-BE49-F238E27FC236}">
                <a16:creationId xmlns:a16="http://schemas.microsoft.com/office/drawing/2014/main" id="{984C5CE4-CFE1-B3EC-EB19-2164F72DBF28}"/>
              </a:ext>
            </a:extLst>
          </p:cNvPr>
          <p:cNvGraphicFramePr>
            <a:graphicFrameLocks noGrp="1"/>
          </p:cNvGraphicFramePr>
          <p:nvPr>
            <p:ph idx="1"/>
            <p:extLst>
              <p:ext uri="{D42A27DB-BD31-4B8C-83A1-F6EECF244321}">
                <p14:modId xmlns:p14="http://schemas.microsoft.com/office/powerpoint/2010/main" val="4189291112"/>
              </p:ext>
            </p:extLst>
          </p:nvPr>
        </p:nvGraphicFramePr>
        <p:xfrm>
          <a:off x="6382261" y="3309258"/>
          <a:ext cx="4737361" cy="27814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Table 6">
            <a:extLst>
              <a:ext uri="{FF2B5EF4-FFF2-40B4-BE49-F238E27FC236}">
                <a16:creationId xmlns:a16="http://schemas.microsoft.com/office/drawing/2014/main" id="{4D1138B1-C27F-D51F-B3D3-77B4736C1E3C}"/>
              </a:ext>
            </a:extLst>
          </p:cNvPr>
          <p:cNvGraphicFramePr>
            <a:graphicFrameLocks noGrp="1"/>
          </p:cNvGraphicFramePr>
          <p:nvPr>
            <p:extLst>
              <p:ext uri="{D42A27DB-BD31-4B8C-83A1-F6EECF244321}">
                <p14:modId xmlns:p14="http://schemas.microsoft.com/office/powerpoint/2010/main" val="2779082641"/>
              </p:ext>
            </p:extLst>
          </p:nvPr>
        </p:nvGraphicFramePr>
        <p:xfrm>
          <a:off x="6382261" y="767330"/>
          <a:ext cx="3664987" cy="2543810"/>
        </p:xfrm>
        <a:graphic>
          <a:graphicData uri="http://schemas.openxmlformats.org/drawingml/2006/table">
            <a:tbl>
              <a:tblPr firstRow="1" bandRow="1">
                <a:tableStyleId>{5C22544A-7EE6-4342-B048-85BDC9FD1C3A}</a:tableStyleId>
              </a:tblPr>
              <a:tblGrid>
                <a:gridCol w="2244741">
                  <a:extLst>
                    <a:ext uri="{9D8B030D-6E8A-4147-A177-3AD203B41FA5}">
                      <a16:colId xmlns:a16="http://schemas.microsoft.com/office/drawing/2014/main" val="1328105634"/>
                    </a:ext>
                  </a:extLst>
                </a:gridCol>
                <a:gridCol w="1420246">
                  <a:extLst>
                    <a:ext uri="{9D8B030D-6E8A-4147-A177-3AD203B41FA5}">
                      <a16:colId xmlns:a16="http://schemas.microsoft.com/office/drawing/2014/main" val="3431812476"/>
                    </a:ext>
                  </a:extLst>
                </a:gridCol>
              </a:tblGrid>
              <a:tr h="361284">
                <a:tc>
                  <a:txBody>
                    <a:bodyPr/>
                    <a:lstStyle/>
                    <a:p>
                      <a:pPr algn="ctr"/>
                      <a:r>
                        <a:rPr lang="en-IN" sz="3200" dirty="0"/>
                        <a:t>Day</a:t>
                      </a:r>
                      <a:endParaRPr lang="hi-IN" sz="3200" dirty="0"/>
                    </a:p>
                  </a:txBody>
                  <a:tcPr/>
                </a:tc>
                <a:tc>
                  <a:txBody>
                    <a:bodyPr/>
                    <a:lstStyle/>
                    <a:p>
                      <a:pPr algn="ctr"/>
                      <a:r>
                        <a:rPr lang="en-IN" sz="3200" dirty="0"/>
                        <a:t>Times</a:t>
                      </a:r>
                      <a:endParaRPr lang="hi-IN" sz="3200" dirty="0"/>
                    </a:p>
                  </a:txBody>
                  <a:tcPr/>
                </a:tc>
                <a:extLst>
                  <a:ext uri="{0D108BD9-81ED-4DB2-BD59-A6C34878D82A}">
                    <a16:rowId xmlns:a16="http://schemas.microsoft.com/office/drawing/2014/main" val="1442229171"/>
                  </a:ext>
                </a:extLst>
              </a:tr>
              <a:tr h="213632">
                <a:tc>
                  <a:txBody>
                    <a:bodyPr/>
                    <a:lstStyle/>
                    <a:p>
                      <a:pPr algn="ctr" fontAlgn="b"/>
                      <a:r>
                        <a:rPr lang="en-IN" sz="1800" b="0" i="0" u="none" strike="noStrike" dirty="0">
                          <a:solidFill>
                            <a:srgbClr val="000000"/>
                          </a:solidFill>
                          <a:effectLst/>
                          <a:latin typeface="Mangal" panose="02040503050203030202" pitchFamily="18" charset="0"/>
                        </a:rPr>
                        <a:t>Saturday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14</a:t>
                      </a:r>
                    </a:p>
                  </a:txBody>
                  <a:tcPr marL="6350" marR="6350" marT="6350" marB="0" anchor="b"/>
                </a:tc>
                <a:extLst>
                  <a:ext uri="{0D108BD9-81ED-4DB2-BD59-A6C34878D82A}">
                    <a16:rowId xmlns:a16="http://schemas.microsoft.com/office/drawing/2014/main" val="3237450374"/>
                  </a:ext>
                </a:extLst>
              </a:tr>
              <a:tr h="213632">
                <a:tc>
                  <a:txBody>
                    <a:bodyPr/>
                    <a:lstStyle/>
                    <a:p>
                      <a:pPr algn="ctr" fontAlgn="b"/>
                      <a:r>
                        <a:rPr lang="en-IN" sz="1800" b="0" i="0" u="none" strike="noStrike" dirty="0">
                          <a:solidFill>
                            <a:srgbClr val="000000"/>
                          </a:solidFill>
                          <a:effectLst/>
                          <a:latin typeface="Mangal" panose="02040503050203030202" pitchFamily="18" charset="0"/>
                        </a:rPr>
                        <a:t>Sunday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14</a:t>
                      </a:r>
                    </a:p>
                  </a:txBody>
                  <a:tcPr marL="6350" marR="6350" marT="6350" marB="0" anchor="b"/>
                </a:tc>
                <a:extLst>
                  <a:ext uri="{0D108BD9-81ED-4DB2-BD59-A6C34878D82A}">
                    <a16:rowId xmlns:a16="http://schemas.microsoft.com/office/drawing/2014/main" val="1410495611"/>
                  </a:ext>
                </a:extLst>
              </a:tr>
              <a:tr h="213632">
                <a:tc>
                  <a:txBody>
                    <a:bodyPr/>
                    <a:lstStyle/>
                    <a:p>
                      <a:pPr algn="ctr" fontAlgn="b"/>
                      <a:r>
                        <a:rPr lang="en-IN" sz="1800" b="0" i="0" u="none" strike="noStrike" dirty="0">
                          <a:solidFill>
                            <a:srgbClr val="000000"/>
                          </a:solidFill>
                          <a:effectLst/>
                          <a:latin typeface="Mangal" panose="02040503050203030202" pitchFamily="18" charset="0"/>
                        </a:rPr>
                        <a:t>Monday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13</a:t>
                      </a:r>
                    </a:p>
                  </a:txBody>
                  <a:tcPr marL="6350" marR="6350" marT="6350" marB="0" anchor="b"/>
                </a:tc>
                <a:extLst>
                  <a:ext uri="{0D108BD9-81ED-4DB2-BD59-A6C34878D82A}">
                    <a16:rowId xmlns:a16="http://schemas.microsoft.com/office/drawing/2014/main" val="3806547678"/>
                  </a:ext>
                </a:extLst>
              </a:tr>
              <a:tr h="213632">
                <a:tc>
                  <a:txBody>
                    <a:bodyPr/>
                    <a:lstStyle/>
                    <a:p>
                      <a:pPr algn="ctr" fontAlgn="b"/>
                      <a:r>
                        <a:rPr lang="en-IN" sz="1800" b="0" i="0" u="none" strike="noStrike" dirty="0">
                          <a:solidFill>
                            <a:srgbClr val="000000"/>
                          </a:solidFill>
                          <a:effectLst/>
                          <a:latin typeface="Mangal" panose="02040503050203030202" pitchFamily="18" charset="0"/>
                        </a:rPr>
                        <a:t>Tuesday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16</a:t>
                      </a:r>
                    </a:p>
                  </a:txBody>
                  <a:tcPr marL="6350" marR="6350" marT="6350" marB="0" anchor="b"/>
                </a:tc>
                <a:extLst>
                  <a:ext uri="{0D108BD9-81ED-4DB2-BD59-A6C34878D82A}">
                    <a16:rowId xmlns:a16="http://schemas.microsoft.com/office/drawing/2014/main" val="3270281364"/>
                  </a:ext>
                </a:extLst>
              </a:tr>
              <a:tr h="213632">
                <a:tc>
                  <a:txBody>
                    <a:bodyPr/>
                    <a:lstStyle/>
                    <a:p>
                      <a:pPr algn="ctr" fontAlgn="b"/>
                      <a:r>
                        <a:rPr lang="en-IN" sz="1800" b="0" i="0" u="none" strike="noStrike" dirty="0">
                          <a:solidFill>
                            <a:srgbClr val="000000"/>
                          </a:solidFill>
                          <a:effectLst/>
                          <a:latin typeface="Mangal" panose="02040503050203030202" pitchFamily="18" charset="0"/>
                        </a:rPr>
                        <a:t>Wednesday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15</a:t>
                      </a:r>
                    </a:p>
                  </a:txBody>
                  <a:tcPr marL="6350" marR="6350" marT="6350" marB="0" anchor="b"/>
                </a:tc>
                <a:extLst>
                  <a:ext uri="{0D108BD9-81ED-4DB2-BD59-A6C34878D82A}">
                    <a16:rowId xmlns:a16="http://schemas.microsoft.com/office/drawing/2014/main" val="2171964620"/>
                  </a:ext>
                </a:extLst>
              </a:tr>
              <a:tr h="213632">
                <a:tc>
                  <a:txBody>
                    <a:bodyPr/>
                    <a:lstStyle/>
                    <a:p>
                      <a:pPr algn="ctr" fontAlgn="b"/>
                      <a:r>
                        <a:rPr lang="en-IN" sz="1800" b="0" i="0" u="none" strike="noStrike" dirty="0">
                          <a:solidFill>
                            <a:srgbClr val="000000"/>
                          </a:solidFill>
                          <a:effectLst/>
                          <a:latin typeface="Mangal" panose="02040503050203030202" pitchFamily="18" charset="0"/>
                        </a:rPr>
                        <a:t>Thursday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12</a:t>
                      </a:r>
                    </a:p>
                  </a:txBody>
                  <a:tcPr marL="6350" marR="6350" marT="6350" marB="0" anchor="b"/>
                </a:tc>
                <a:extLst>
                  <a:ext uri="{0D108BD9-81ED-4DB2-BD59-A6C34878D82A}">
                    <a16:rowId xmlns:a16="http://schemas.microsoft.com/office/drawing/2014/main" val="2501547765"/>
                  </a:ext>
                </a:extLst>
              </a:tr>
              <a:tr h="213632">
                <a:tc>
                  <a:txBody>
                    <a:bodyPr/>
                    <a:lstStyle/>
                    <a:p>
                      <a:pPr algn="ctr" fontAlgn="b"/>
                      <a:r>
                        <a:rPr lang="en-IN" sz="1800" b="0" i="0" u="none" strike="noStrike" dirty="0">
                          <a:solidFill>
                            <a:srgbClr val="000000"/>
                          </a:solidFill>
                          <a:effectLst/>
                          <a:latin typeface="Mangal" panose="02040503050203030202" pitchFamily="18" charset="0"/>
                        </a:rPr>
                        <a:t>Friday</a:t>
                      </a:r>
                    </a:p>
                  </a:txBody>
                  <a:tcPr marL="6350" marR="6350" marT="6350" marB="0" anchor="b"/>
                </a:tc>
                <a:tc>
                  <a:txBody>
                    <a:bodyPr/>
                    <a:lstStyle/>
                    <a:p>
                      <a:pPr algn="ctr" fontAlgn="b"/>
                      <a:r>
                        <a:rPr lang="hi-IN" sz="1800" b="0" i="0" u="none" strike="noStrike" dirty="0">
                          <a:solidFill>
                            <a:srgbClr val="000000"/>
                          </a:solidFill>
                          <a:effectLst/>
                          <a:latin typeface="Mangal" panose="02040503050203030202" pitchFamily="18" charset="0"/>
                        </a:rPr>
                        <a:t>16</a:t>
                      </a:r>
                    </a:p>
                  </a:txBody>
                  <a:tcPr marL="6350" marR="6350" marT="6350" marB="0" anchor="b"/>
                </a:tc>
                <a:extLst>
                  <a:ext uri="{0D108BD9-81ED-4DB2-BD59-A6C34878D82A}">
                    <a16:rowId xmlns:a16="http://schemas.microsoft.com/office/drawing/2014/main" val="3133301266"/>
                  </a:ext>
                </a:extLst>
              </a:tr>
            </a:tbl>
          </a:graphicData>
        </a:graphic>
      </p:graphicFrame>
    </p:spTree>
    <p:extLst>
      <p:ext uri="{BB962C8B-B14F-4D97-AF65-F5344CB8AC3E}">
        <p14:creationId xmlns:p14="http://schemas.microsoft.com/office/powerpoint/2010/main" val="114701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199</TotalTime>
  <Words>1216</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Mangal</vt:lpstr>
      <vt:lpstr>Wingdings</vt:lpstr>
      <vt:lpstr>Wingdings 3</vt:lpstr>
      <vt:lpstr>Wisp</vt:lpstr>
      <vt:lpstr>INSTAGRAM USER ANALYTICS</vt:lpstr>
      <vt:lpstr>ABOUT THE PROJECT</vt:lpstr>
      <vt:lpstr>APPROACH USED FOR THE PROJECT</vt:lpstr>
      <vt:lpstr>TECH-STACK USED</vt:lpstr>
      <vt:lpstr>INSIGHTS(for the Marketing Campaign)</vt:lpstr>
      <vt:lpstr>INSIGHTS(for the Marketing Campaign)</vt:lpstr>
      <vt:lpstr>PowerPoint Presentation</vt:lpstr>
      <vt:lpstr>PowerPoint Presentation</vt:lpstr>
      <vt:lpstr>PowerPoint Presentation</vt:lpstr>
      <vt:lpstr>PowerPoint Presentation</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Abhinav Pathania</dc:creator>
  <cp:lastModifiedBy>Abhinav Pathania</cp:lastModifiedBy>
  <cp:revision>6</cp:revision>
  <dcterms:created xsi:type="dcterms:W3CDTF">2023-06-03T15:20:33Z</dcterms:created>
  <dcterms:modified xsi:type="dcterms:W3CDTF">2023-06-03T18:44:28Z</dcterms:modified>
</cp:coreProperties>
</file>