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Cardo Bold" charset="1" panose="02020804080000020003"/>
      <p:regular r:id="rId15"/>
    </p:embeddedFont>
    <p:embeddedFont>
      <p:font typeface="Cardo" charset="1" panose="02020600000000000000"/>
      <p:regular r:id="rId16"/>
    </p:embeddedFont>
    <p:embeddedFont>
      <p:font typeface="Didact Gothic" charset="1" panose="000005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0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745967"/>
            <a:ext cx="7127552" cy="8541033"/>
          </a:xfrm>
          <a:custGeom>
            <a:avLst/>
            <a:gdLst/>
            <a:ahLst/>
            <a:cxnLst/>
            <a:rect r="r" b="b" t="t" l="l"/>
            <a:pathLst>
              <a:path h="8541033" w="7127552">
                <a:moveTo>
                  <a:pt x="0" y="0"/>
                </a:moveTo>
                <a:lnTo>
                  <a:pt x="7127552" y="0"/>
                </a:lnTo>
                <a:lnTo>
                  <a:pt x="7127552" y="8541033"/>
                </a:lnTo>
                <a:lnTo>
                  <a:pt x="0" y="85410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01043" y="8500696"/>
            <a:ext cx="2886957" cy="1786304"/>
          </a:xfrm>
          <a:custGeom>
            <a:avLst/>
            <a:gdLst/>
            <a:ahLst/>
            <a:cxnLst/>
            <a:rect r="r" b="b" t="t" l="l"/>
            <a:pathLst>
              <a:path h="1786304" w="2886957">
                <a:moveTo>
                  <a:pt x="0" y="0"/>
                </a:moveTo>
                <a:lnTo>
                  <a:pt x="2886957" y="0"/>
                </a:lnTo>
                <a:lnTo>
                  <a:pt x="2886957" y="1786304"/>
                </a:lnTo>
                <a:lnTo>
                  <a:pt x="0" y="17863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2000"/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307033" y="3399183"/>
            <a:ext cx="10694432" cy="2858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b="true" sz="8199" spc="-204">
                <a:solidFill>
                  <a:srgbClr val="000000"/>
                </a:solidFill>
                <a:latin typeface="Cardo Bold"/>
                <a:ea typeface="Cardo Bold"/>
                <a:cs typeface="Cardo Bold"/>
                <a:sym typeface="Cardo Bold"/>
              </a:rPr>
              <a:t>Project Presentation on </a:t>
            </a:r>
          </a:p>
          <a:p>
            <a:pPr algn="ctr">
              <a:lnSpc>
                <a:spcPts val="11479"/>
              </a:lnSpc>
              <a:spcBef>
                <a:spcPct val="0"/>
              </a:spcBef>
            </a:pPr>
            <a:r>
              <a:rPr lang="en-US" b="true" sz="8199" spc="-204">
                <a:solidFill>
                  <a:srgbClr val="000000"/>
                </a:solidFill>
                <a:latin typeface="Cardo Bold"/>
                <a:ea typeface="Cardo Bold"/>
                <a:cs typeface="Cardo Bold"/>
                <a:sym typeface="Cardo Bold"/>
              </a:rPr>
              <a:t>Bullseye Detection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44000" y="6416268"/>
            <a:ext cx="4937046" cy="1078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20"/>
              </a:lnSpc>
              <a:spcBef>
                <a:spcPct val="0"/>
              </a:spcBef>
            </a:pPr>
            <a:r>
              <a:rPr lang="en-US" sz="6300" spc="-157">
                <a:solidFill>
                  <a:srgbClr val="000000"/>
                </a:solidFill>
                <a:latin typeface="Cardo"/>
                <a:ea typeface="Cardo"/>
                <a:cs typeface="Cardo"/>
                <a:sym typeface="Cardo"/>
              </a:rPr>
              <a:t>by Akshat Goel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132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37936" y="1747058"/>
            <a:ext cx="1250989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spc="-230">
                <a:solidFill>
                  <a:srgbClr val="FFFFFF"/>
                </a:solidFill>
                <a:latin typeface="Cardo"/>
                <a:ea typeface="Cardo"/>
                <a:cs typeface="Cardo"/>
                <a:sym typeface="Cardo"/>
              </a:rPr>
              <a:t>Project Problem Statement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67657" y="4769178"/>
            <a:ext cx="13250456" cy="1811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 spc="415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To use CV to detect a red and white bullseye image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1F0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139238" y="4678362"/>
            <a:ext cx="9525" cy="844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259887" y="857250"/>
            <a:ext cx="1255287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spc="-230">
                <a:solidFill>
                  <a:srgbClr val="000000"/>
                </a:solidFill>
                <a:latin typeface="Cardo"/>
                <a:ea typeface="Cardo"/>
                <a:cs typeface="Cardo"/>
                <a:sym typeface="Cardo"/>
              </a:rPr>
              <a:t>Initial approaches to the PS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06785" y="3212108"/>
            <a:ext cx="13287090" cy="5366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39973" indent="-469987" lvl="1">
              <a:lnSpc>
                <a:spcPts val="6095"/>
              </a:lnSpc>
              <a:buFont typeface="Arial"/>
              <a:buChar char="•"/>
            </a:pPr>
            <a:r>
              <a:rPr lang="en-US" sz="4353" spc="174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Manually collected some bullseye images on the web (around 120 images).</a:t>
            </a:r>
          </a:p>
          <a:p>
            <a:pPr algn="l" marL="939973" indent="-469987" lvl="1">
              <a:lnSpc>
                <a:spcPts val="6095"/>
              </a:lnSpc>
              <a:buFont typeface="Arial"/>
              <a:buChar char="•"/>
            </a:pPr>
            <a:r>
              <a:rPr lang="en-US" sz="4353" spc="174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Annotated them using web-software CVAT.</a:t>
            </a:r>
          </a:p>
          <a:p>
            <a:pPr algn="l" marL="939973" indent="-469987" lvl="1">
              <a:lnSpc>
                <a:spcPts val="6095"/>
              </a:lnSpc>
              <a:buFont typeface="Arial"/>
              <a:buChar char="•"/>
            </a:pPr>
            <a:r>
              <a:rPr lang="en-US" sz="4353" spc="174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Wrote the code to train the model on the images. However, the model was not working properly - maybe due to the smaller number of images the model was trained on.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132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86662" y="857250"/>
            <a:ext cx="319397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spc="-230">
                <a:solidFill>
                  <a:srgbClr val="FFFFFF"/>
                </a:solidFill>
                <a:latin typeface="Cardo"/>
                <a:ea typeface="Cardo"/>
                <a:cs typeface="Cardo"/>
                <a:sym typeface="Cardo"/>
              </a:rPr>
              <a:t>Later...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19347" y="2975060"/>
            <a:ext cx="13287090" cy="6137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39973" indent="-469987" lvl="1">
              <a:lnSpc>
                <a:spcPts val="6095"/>
              </a:lnSpc>
              <a:buFont typeface="Arial"/>
              <a:buChar char="•"/>
            </a:pPr>
            <a:r>
              <a:rPr lang="en-US" sz="4353" spc="174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Discovered Roboflow: a website containing open-source image datasets for machine learning</a:t>
            </a:r>
          </a:p>
          <a:p>
            <a:pPr algn="l" marL="939973" indent="-469987" lvl="1">
              <a:lnSpc>
                <a:spcPts val="6095"/>
              </a:lnSpc>
              <a:buFont typeface="Arial"/>
              <a:buChar char="•"/>
            </a:pPr>
            <a:r>
              <a:rPr lang="en-US" sz="4353" spc="174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Found the required dataset consisting of 799 red and white bullseye images. Added my collected images to it.</a:t>
            </a:r>
          </a:p>
          <a:p>
            <a:pPr algn="l" marL="939973" indent="-469987" lvl="1">
              <a:lnSpc>
                <a:spcPts val="6095"/>
              </a:lnSpc>
              <a:buFont typeface="Arial"/>
              <a:buChar char="•"/>
            </a:pPr>
            <a:r>
              <a:rPr lang="en-US" sz="4353" spc="174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Augmented the final image dataset using roboflow to give about 2200 images.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1F0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09474" y="727034"/>
            <a:ext cx="322480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spc="-230">
                <a:solidFill>
                  <a:srgbClr val="000000"/>
                </a:solidFill>
                <a:latin typeface="Cardo"/>
                <a:ea typeface="Cardo"/>
                <a:cs typeface="Cardo"/>
                <a:sym typeface="Cardo"/>
              </a:rPr>
              <a:t>Results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809049"/>
            <a:ext cx="15023301" cy="690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39973" indent="-469987" lvl="1">
              <a:lnSpc>
                <a:spcPts val="6095"/>
              </a:lnSpc>
              <a:buFont typeface="Arial"/>
              <a:buChar char="•"/>
            </a:pPr>
            <a:r>
              <a:rPr lang="en-US" sz="4353" spc="174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Used this dataset to train my model on three epochs, with training metrics registering a high accuracy of 0.995.</a:t>
            </a:r>
          </a:p>
          <a:p>
            <a:pPr algn="l" marL="939973" indent="-469987" lvl="1">
              <a:lnSpc>
                <a:spcPts val="6095"/>
              </a:lnSpc>
              <a:buFont typeface="Arial"/>
              <a:buChar char="•"/>
            </a:pPr>
            <a:r>
              <a:rPr lang="en-US" sz="4353" spc="174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My model successfully detected red and white bullseye images and even rejected images containing blue and white bullseyes.</a:t>
            </a:r>
          </a:p>
          <a:p>
            <a:pPr algn="l" marL="939973" indent="-469987" lvl="1">
              <a:lnSpc>
                <a:spcPts val="6095"/>
              </a:lnSpc>
              <a:buFont typeface="Arial"/>
              <a:buChar char="•"/>
            </a:pPr>
            <a:r>
              <a:rPr lang="en-US" sz="4353" spc="174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Training on a larger number of epochs would make the model even better.</a:t>
            </a:r>
          </a:p>
          <a:p>
            <a:pPr algn="l">
              <a:lnSpc>
                <a:spcPts val="6095"/>
              </a:lnSpc>
            </a:pPr>
            <a:r>
              <a:rPr lang="en-US" sz="4353" spc="174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32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5726" y="2524986"/>
            <a:ext cx="4732541" cy="5237027"/>
          </a:xfrm>
          <a:custGeom>
            <a:avLst/>
            <a:gdLst/>
            <a:ahLst/>
            <a:cxnLst/>
            <a:rect r="r" b="b" t="t" l="l"/>
            <a:pathLst>
              <a:path h="5237027" w="4732541">
                <a:moveTo>
                  <a:pt x="0" y="0"/>
                </a:moveTo>
                <a:lnTo>
                  <a:pt x="4732542" y="0"/>
                </a:lnTo>
                <a:lnTo>
                  <a:pt x="4732542" y="5237028"/>
                </a:lnTo>
                <a:lnTo>
                  <a:pt x="0" y="5237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59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274977" y="2524986"/>
            <a:ext cx="4984323" cy="5237027"/>
          </a:xfrm>
          <a:custGeom>
            <a:avLst/>
            <a:gdLst/>
            <a:ahLst/>
            <a:cxnLst/>
            <a:rect r="r" b="b" t="t" l="l"/>
            <a:pathLst>
              <a:path h="5237027" w="4984323">
                <a:moveTo>
                  <a:pt x="0" y="0"/>
                </a:moveTo>
                <a:lnTo>
                  <a:pt x="4984323" y="0"/>
                </a:lnTo>
                <a:lnTo>
                  <a:pt x="4984323" y="5237028"/>
                </a:lnTo>
                <a:lnTo>
                  <a:pt x="0" y="52370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352" t="-11669" r="-36569" b="-13614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624102" y="2524986"/>
            <a:ext cx="4927580" cy="5247143"/>
          </a:xfrm>
          <a:custGeom>
            <a:avLst/>
            <a:gdLst/>
            <a:ahLst/>
            <a:cxnLst/>
            <a:rect r="r" b="b" t="t" l="l"/>
            <a:pathLst>
              <a:path h="5247143" w="4927580">
                <a:moveTo>
                  <a:pt x="0" y="0"/>
                </a:moveTo>
                <a:lnTo>
                  <a:pt x="4927580" y="0"/>
                </a:lnTo>
                <a:lnTo>
                  <a:pt x="4927580" y="5247144"/>
                </a:lnTo>
                <a:lnTo>
                  <a:pt x="0" y="52471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51" t="-391" r="-3111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09474" y="466603"/>
            <a:ext cx="322480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spc="-230">
                <a:solidFill>
                  <a:srgbClr val="FFFFFF"/>
                </a:solidFill>
                <a:latin typeface="Cardo"/>
                <a:ea typeface="Cardo"/>
                <a:cs typeface="Cardo"/>
                <a:sym typeface="Cardo"/>
              </a:rPr>
              <a:t>Results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40498" y="8133489"/>
            <a:ext cx="4942999" cy="1127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  <a:spcBef>
                <a:spcPct val="0"/>
              </a:spcBef>
            </a:pPr>
            <a:r>
              <a:rPr lang="en-US" sz="6600" spc="528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Detected✅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624102" y="8133489"/>
            <a:ext cx="4942999" cy="1127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  <a:spcBef>
                <a:spcPct val="0"/>
              </a:spcBef>
            </a:pPr>
            <a:r>
              <a:rPr lang="en-US" sz="6600" spc="528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Detected✅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697142" y="8133489"/>
            <a:ext cx="6736071" cy="1127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  <a:spcBef>
                <a:spcPct val="0"/>
              </a:spcBef>
            </a:pPr>
            <a:r>
              <a:rPr lang="en-US" sz="6600" spc="528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Not-Detected❌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0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415503" y="4626641"/>
            <a:ext cx="5456994" cy="5200625"/>
          </a:xfrm>
          <a:custGeom>
            <a:avLst/>
            <a:gdLst/>
            <a:ahLst/>
            <a:cxnLst/>
            <a:rect r="r" b="b" t="t" l="l"/>
            <a:pathLst>
              <a:path h="5200625" w="5456994">
                <a:moveTo>
                  <a:pt x="0" y="0"/>
                </a:moveTo>
                <a:lnTo>
                  <a:pt x="5456994" y="0"/>
                </a:lnTo>
                <a:lnTo>
                  <a:pt x="5456994" y="5200625"/>
                </a:lnTo>
                <a:lnTo>
                  <a:pt x="0" y="52006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491222" y="857250"/>
            <a:ext cx="1381344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spc="-230">
                <a:solidFill>
                  <a:srgbClr val="000000"/>
                </a:solidFill>
                <a:latin typeface="Cardo"/>
                <a:ea typeface="Cardo"/>
                <a:cs typeface="Cardo"/>
                <a:sym typeface="Cardo"/>
              </a:rPr>
              <a:t>Live- feed detection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32537" y="2607538"/>
            <a:ext cx="13287090" cy="1508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95"/>
              </a:lnSpc>
            </a:pPr>
            <a:r>
              <a:rPr lang="en-US" sz="4353" spc="174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Implemented live-feed detection of bullseyes at about 0.6m from the laptop webcam.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132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97383" y="693568"/>
            <a:ext cx="1243667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spc="-230">
                <a:solidFill>
                  <a:srgbClr val="FFFFFF"/>
                </a:solidFill>
                <a:latin typeface="Cardo"/>
                <a:ea typeface="Cardo"/>
                <a:cs typeface="Cardo"/>
                <a:sym typeface="Cardo"/>
              </a:rPr>
              <a:t>Learnings from the project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75755" y="2716052"/>
            <a:ext cx="13287090" cy="4594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39973" indent="-469987" lvl="1">
              <a:lnSpc>
                <a:spcPts val="6095"/>
              </a:lnSpc>
              <a:buFont typeface="Arial"/>
              <a:buChar char="•"/>
            </a:pPr>
            <a:r>
              <a:rPr lang="en-US" sz="4353" spc="174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Learnt how to annotate an image dataset using CVAT.</a:t>
            </a:r>
          </a:p>
          <a:p>
            <a:pPr algn="l" marL="939973" indent="-469987" lvl="1">
              <a:lnSpc>
                <a:spcPts val="6095"/>
              </a:lnSpc>
              <a:buFont typeface="Arial"/>
              <a:buChar char="•"/>
            </a:pPr>
            <a:r>
              <a:rPr lang="en-US" sz="4353" spc="174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Learnt how to train YOLO on an image datadet to detect required images.</a:t>
            </a:r>
          </a:p>
          <a:p>
            <a:pPr algn="l" marL="939973" indent="-469987" lvl="1">
              <a:lnSpc>
                <a:spcPts val="6095"/>
              </a:lnSpc>
              <a:buFont typeface="Arial"/>
              <a:buChar char="•"/>
            </a:pPr>
            <a:r>
              <a:rPr lang="en-US" sz="4353" spc="174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Implemented the model on to detect bullseye on images and livestream.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76793" y="4236403"/>
            <a:ext cx="6734413" cy="1849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19"/>
              </a:lnSpc>
              <a:spcBef>
                <a:spcPct val="0"/>
              </a:spcBef>
            </a:pPr>
            <a:r>
              <a:rPr lang="en-US" sz="10799" spc="-269">
                <a:solidFill>
                  <a:srgbClr val="000000"/>
                </a:solidFill>
                <a:latin typeface="Cardo"/>
                <a:ea typeface="Cardo"/>
                <a:cs typeface="Cardo"/>
                <a:sym typeface="Cardo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DAGml6K92O0</dc:identifier>
  <dcterms:modified xsi:type="dcterms:W3CDTF">2011-08-01T06:04:30Z</dcterms:modified>
  <cp:revision>1</cp:revision>
  <dc:title>Bullseye Detection</dc:title>
</cp:coreProperties>
</file>