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3383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6E29C2-AF4C-43C7-BDAE-2964AF90E970}" type="datetimeFigureOut">
              <a:rPr lang="en-GB" smtClean="0"/>
              <a:t>24/03/2019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244998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31459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855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46688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97754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542644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1388892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246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204888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16884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E29C2-AF4C-43C7-BDAE-2964AF90E970}" type="datetimeFigureOut">
              <a:rPr lang="en-GB" smtClean="0"/>
              <a:t>24/03/2019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3620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6E29C2-AF4C-43C7-BDAE-2964AF90E970}" type="datetimeFigureOut">
              <a:rPr lang="en-GB" smtClean="0"/>
              <a:t>24/03/2019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37481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83865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38204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6E29C2-AF4C-43C7-BDAE-2964AF90E970}" type="datetimeFigureOut">
              <a:rPr lang="en-GB" smtClean="0"/>
              <a:t>24/03/2019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392129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6E29C2-AF4C-43C7-BDAE-2964AF90E970}" type="datetimeFigureOut">
              <a:rPr lang="en-GB" smtClean="0"/>
              <a:t>24/03/2019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8882DD-E288-44D6-A107-C95CDA8DBEF4}" type="slidenum">
              <a:rPr lang="en-GB" smtClean="0"/>
              <a:t>‹#›</a:t>
            </a:fld>
            <a:endParaRPr lang="en-GB"/>
          </a:p>
        </p:txBody>
      </p:sp>
    </p:spTree>
    <p:extLst>
      <p:ext uri="{BB962C8B-B14F-4D97-AF65-F5344CB8AC3E}">
        <p14:creationId xmlns:p14="http://schemas.microsoft.com/office/powerpoint/2010/main" val="198533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6E29C2-AF4C-43C7-BDAE-2964AF90E970}" type="datetimeFigureOut">
              <a:rPr lang="en-GB" smtClean="0"/>
              <a:t>24/03/2019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8882DD-E288-44D6-A107-C95CDA8DBEF4}" type="slidenum">
              <a:rPr lang="en-GB" smtClean="0"/>
              <a:t>‹#›</a:t>
            </a:fld>
            <a:endParaRPr lang="en-GB"/>
          </a:p>
        </p:txBody>
      </p:sp>
    </p:spTree>
    <p:extLst>
      <p:ext uri="{BB962C8B-B14F-4D97-AF65-F5344CB8AC3E}">
        <p14:creationId xmlns:p14="http://schemas.microsoft.com/office/powerpoint/2010/main" val="245628939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37D6-81F0-4AB3-A92F-1AEC5CF73F28}"/>
              </a:ext>
            </a:extLst>
          </p:cNvPr>
          <p:cNvSpPr>
            <a:spLocks noGrp="1"/>
          </p:cNvSpPr>
          <p:nvPr>
            <p:ph type="ctrTitle"/>
          </p:nvPr>
        </p:nvSpPr>
        <p:spPr>
          <a:xfrm>
            <a:off x="2986087" y="3002844"/>
            <a:ext cx="6124046" cy="1467555"/>
          </a:xfrm>
        </p:spPr>
        <p:txBody>
          <a:bodyPr/>
          <a:lstStyle/>
          <a:p>
            <a:r>
              <a:rPr lang="en-IN" sz="8800" dirty="0"/>
              <a:t> CERTIFAKE</a:t>
            </a:r>
            <a:r>
              <a:rPr lang="en-IN" dirty="0"/>
              <a:t> </a:t>
            </a:r>
            <a:endParaRPr lang="en-GB" dirty="0"/>
          </a:p>
        </p:txBody>
      </p:sp>
    </p:spTree>
    <p:extLst>
      <p:ext uri="{BB962C8B-B14F-4D97-AF65-F5344CB8AC3E}">
        <p14:creationId xmlns:p14="http://schemas.microsoft.com/office/powerpoint/2010/main" val="2186754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B6CE-C05B-46A9-BDC5-E63D06FC86DD}"/>
              </a:ext>
            </a:extLst>
          </p:cNvPr>
          <p:cNvSpPr>
            <a:spLocks noGrp="1"/>
          </p:cNvSpPr>
          <p:nvPr>
            <p:ph type="title"/>
          </p:nvPr>
        </p:nvSpPr>
        <p:spPr>
          <a:xfrm>
            <a:off x="736422" y="373696"/>
            <a:ext cx="9404723" cy="1400530"/>
          </a:xfrm>
        </p:spPr>
        <p:txBody>
          <a:bodyPr/>
          <a:lstStyle/>
          <a:p>
            <a:r>
              <a:rPr lang="en-IN" dirty="0"/>
              <a:t>		WHATS THE SYSTEM ABOUT ?</a:t>
            </a:r>
            <a:endParaRPr lang="en-GB" dirty="0"/>
          </a:p>
        </p:txBody>
      </p:sp>
      <p:sp>
        <p:nvSpPr>
          <p:cNvPr id="3" name="Content Placeholder 2">
            <a:extLst>
              <a:ext uri="{FF2B5EF4-FFF2-40B4-BE49-F238E27FC236}">
                <a16:creationId xmlns:a16="http://schemas.microsoft.com/office/drawing/2014/main" id="{1F959F6E-CE6D-4826-ACC2-F483366953F2}"/>
              </a:ext>
            </a:extLst>
          </p:cNvPr>
          <p:cNvSpPr>
            <a:spLocks noGrp="1"/>
          </p:cNvSpPr>
          <p:nvPr>
            <p:ph idx="1"/>
          </p:nvPr>
        </p:nvSpPr>
        <p:spPr>
          <a:xfrm>
            <a:off x="1046868" y="1194962"/>
            <a:ext cx="8946541" cy="4195481"/>
          </a:xfrm>
        </p:spPr>
        <p:txBody>
          <a:bodyPr/>
          <a:lstStyle/>
          <a:p>
            <a:r>
              <a:rPr lang="en-IN" sz="3200" dirty="0"/>
              <a:t>Certifake is a system which basically detects any illegal or forged document through Digital Image Processing and  Deep Learning</a:t>
            </a:r>
          </a:p>
          <a:p>
            <a:endParaRPr lang="en-IN" sz="3200" dirty="0"/>
          </a:p>
          <a:p>
            <a:endParaRPr lang="en-IN" sz="3200" dirty="0"/>
          </a:p>
          <a:p>
            <a:endParaRPr lang="en-IN" sz="3200" dirty="0"/>
          </a:p>
          <a:p>
            <a:pPr marL="0" indent="0">
              <a:buNone/>
            </a:pPr>
            <a:endParaRPr lang="en-GB" dirty="0"/>
          </a:p>
        </p:txBody>
      </p:sp>
      <p:pic>
        <p:nvPicPr>
          <p:cNvPr id="1030" name="Picture 6" descr="Image result for fake signature detection using siamese network">
            <a:extLst>
              <a:ext uri="{FF2B5EF4-FFF2-40B4-BE49-F238E27FC236}">
                <a16:creationId xmlns:a16="http://schemas.microsoft.com/office/drawing/2014/main" id="{0B726C21-62B2-47B4-B897-D51F062B5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22" y="3429000"/>
            <a:ext cx="5206823" cy="26359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ake signature detection using siamese network">
            <a:extLst>
              <a:ext uri="{FF2B5EF4-FFF2-40B4-BE49-F238E27FC236}">
                <a16:creationId xmlns:a16="http://schemas.microsoft.com/office/drawing/2014/main" id="{77DD7872-63BC-46E3-A296-A25E2F797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010" y="2872336"/>
            <a:ext cx="3738635" cy="360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2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8BDE-8B12-46FB-A428-959A539E3CF9}"/>
              </a:ext>
            </a:extLst>
          </p:cNvPr>
          <p:cNvSpPr>
            <a:spLocks noGrp="1"/>
          </p:cNvSpPr>
          <p:nvPr>
            <p:ph type="title"/>
          </p:nvPr>
        </p:nvSpPr>
        <p:spPr>
          <a:xfrm>
            <a:off x="646111" y="452718"/>
            <a:ext cx="9404723" cy="811638"/>
          </a:xfrm>
        </p:spPr>
        <p:txBody>
          <a:bodyPr/>
          <a:lstStyle/>
          <a:p>
            <a:r>
              <a:rPr lang="en-IN" dirty="0"/>
              <a:t>			WORKING OF THE SYSTEM</a:t>
            </a:r>
            <a:endParaRPr lang="en-GB" dirty="0"/>
          </a:p>
        </p:txBody>
      </p:sp>
      <p:sp>
        <p:nvSpPr>
          <p:cNvPr id="3" name="Content Placeholder 2">
            <a:extLst>
              <a:ext uri="{FF2B5EF4-FFF2-40B4-BE49-F238E27FC236}">
                <a16:creationId xmlns:a16="http://schemas.microsoft.com/office/drawing/2014/main" id="{48346DEB-EAF9-4334-B950-2E7058C823F2}"/>
              </a:ext>
            </a:extLst>
          </p:cNvPr>
          <p:cNvSpPr>
            <a:spLocks noGrp="1"/>
          </p:cNvSpPr>
          <p:nvPr>
            <p:ph idx="1"/>
          </p:nvPr>
        </p:nvSpPr>
        <p:spPr>
          <a:xfrm>
            <a:off x="183266" y="1331259"/>
            <a:ext cx="8946541" cy="4195481"/>
          </a:xfrm>
        </p:spPr>
        <p:txBody>
          <a:bodyPr/>
          <a:lstStyle/>
          <a:p>
            <a:r>
              <a:rPr lang="en-IN" dirty="0"/>
              <a:t>The Working of the system is divided into 2 modules : </a:t>
            </a:r>
          </a:p>
          <a:p>
            <a:pPr lvl="1"/>
            <a:r>
              <a:rPr lang="en-IN" dirty="0"/>
              <a:t>Fake Signature Detection</a:t>
            </a:r>
          </a:p>
          <a:p>
            <a:pPr lvl="1"/>
            <a:r>
              <a:rPr lang="en-IN" dirty="0"/>
              <a:t>Tampered Pixels detection which have been Photoshoped</a:t>
            </a:r>
          </a:p>
          <a:p>
            <a:pPr marL="457200" lvl="1" indent="0">
              <a:buNone/>
            </a:pPr>
            <a:endParaRPr lang="en-IN" dirty="0"/>
          </a:p>
          <a:p>
            <a:r>
              <a:rPr lang="en-IN" b="1" dirty="0"/>
              <a:t>FAKE  SIGNATURE DETECTION</a:t>
            </a:r>
          </a:p>
          <a:p>
            <a:pPr lvl="1"/>
            <a:r>
              <a:rPr lang="en-IN" dirty="0"/>
              <a:t>Datasets consisting of forged signatures and </a:t>
            </a:r>
          </a:p>
          <a:p>
            <a:pPr marL="457200" lvl="1" indent="0">
              <a:buNone/>
            </a:pPr>
            <a:r>
              <a:rPr lang="en-IN" dirty="0"/>
              <a:t>genuine signatures are pre-processed and passed </a:t>
            </a:r>
          </a:p>
          <a:p>
            <a:pPr marL="457200" lvl="1" indent="0">
              <a:buNone/>
            </a:pPr>
            <a:r>
              <a:rPr lang="en-IN" dirty="0"/>
              <a:t>through Siamese Network</a:t>
            </a:r>
          </a:p>
          <a:p>
            <a:pPr lvl="1"/>
            <a:r>
              <a:rPr lang="en-IN" dirty="0"/>
              <a:t>One shot Prediction is expected with high accuracy</a:t>
            </a:r>
          </a:p>
          <a:p>
            <a:pPr marL="457200" lvl="1" indent="0">
              <a:buNone/>
            </a:pPr>
            <a:endParaRPr lang="en-GB" dirty="0"/>
          </a:p>
          <a:p>
            <a:pPr lvl="1"/>
            <a:endParaRPr lang="en-IN" dirty="0"/>
          </a:p>
        </p:txBody>
      </p:sp>
      <p:pic>
        <p:nvPicPr>
          <p:cNvPr id="4" name="Picture 3">
            <a:extLst>
              <a:ext uri="{FF2B5EF4-FFF2-40B4-BE49-F238E27FC236}">
                <a16:creationId xmlns:a16="http://schemas.microsoft.com/office/drawing/2014/main" id="{20FBBC89-CE00-4CE6-BA67-4835BBE68061}"/>
              </a:ext>
            </a:extLst>
          </p:cNvPr>
          <p:cNvPicPr>
            <a:picLocks noChangeAspect="1"/>
          </p:cNvPicPr>
          <p:nvPr/>
        </p:nvPicPr>
        <p:blipFill rotWithShape="1">
          <a:blip r:embed="rId2"/>
          <a:srcRect l="29815" t="23551" r="30278" b="26712"/>
          <a:stretch/>
        </p:blipFill>
        <p:spPr>
          <a:xfrm>
            <a:off x="7369000" y="2777066"/>
            <a:ext cx="4639734" cy="3865282"/>
          </a:xfrm>
          <a:prstGeom prst="rect">
            <a:avLst/>
          </a:prstGeom>
        </p:spPr>
      </p:pic>
    </p:spTree>
    <p:extLst>
      <p:ext uri="{BB962C8B-B14F-4D97-AF65-F5344CB8AC3E}">
        <p14:creationId xmlns:p14="http://schemas.microsoft.com/office/powerpoint/2010/main" val="249067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9D690-F7BC-47A4-8906-1276A36AC055}"/>
              </a:ext>
            </a:extLst>
          </p:cNvPr>
          <p:cNvSpPr>
            <a:spLocks noGrp="1"/>
          </p:cNvSpPr>
          <p:nvPr>
            <p:ph idx="1"/>
          </p:nvPr>
        </p:nvSpPr>
        <p:spPr>
          <a:xfrm>
            <a:off x="133200" y="474134"/>
            <a:ext cx="9916653" cy="4463836"/>
          </a:xfrm>
        </p:spPr>
        <p:txBody>
          <a:bodyPr/>
          <a:lstStyle/>
          <a:p>
            <a:r>
              <a:rPr lang="en-IN" b="1" dirty="0"/>
              <a:t>DETECTION OF TAMPERED PIXELS :</a:t>
            </a:r>
          </a:p>
          <a:p>
            <a:pPr lvl="1"/>
            <a:r>
              <a:rPr lang="en-IN" dirty="0"/>
              <a:t>Here a fake image is scanned and passed through the Siamese network</a:t>
            </a:r>
          </a:p>
          <a:p>
            <a:pPr lvl="1"/>
            <a:r>
              <a:rPr lang="en-GB" dirty="0"/>
              <a:t>Distance function is computed between the input image and pre –trained data .</a:t>
            </a:r>
          </a:p>
          <a:p>
            <a:pPr lvl="1"/>
            <a:r>
              <a:rPr lang="en-GB" dirty="0"/>
              <a:t>If the Distance function is greater than threshold , Pixels are tampered and Certificate is “Forged”</a:t>
            </a:r>
          </a:p>
          <a:p>
            <a:pPr lvl="1"/>
            <a:r>
              <a:rPr lang="en-GB" dirty="0"/>
              <a:t>Else the Certificate is genuine</a:t>
            </a:r>
            <a:endParaRPr lang="en-IN" dirty="0"/>
          </a:p>
        </p:txBody>
      </p:sp>
      <p:pic>
        <p:nvPicPr>
          <p:cNvPr id="3074" name="Picture 2" descr="Image result for siamese one shot learning">
            <a:extLst>
              <a:ext uri="{FF2B5EF4-FFF2-40B4-BE49-F238E27FC236}">
                <a16:creationId xmlns:a16="http://schemas.microsoft.com/office/drawing/2014/main" id="{C894376A-A1D8-49C2-A411-51505CC5C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147" y="3429000"/>
            <a:ext cx="5250502" cy="244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7CAA-0E7A-4134-B04C-67D75B769ABB}"/>
              </a:ext>
            </a:extLst>
          </p:cNvPr>
          <p:cNvSpPr>
            <a:spLocks noGrp="1"/>
          </p:cNvSpPr>
          <p:nvPr>
            <p:ph type="title"/>
          </p:nvPr>
        </p:nvSpPr>
        <p:spPr>
          <a:xfrm>
            <a:off x="646111" y="452718"/>
            <a:ext cx="9404723" cy="879371"/>
          </a:xfrm>
        </p:spPr>
        <p:txBody>
          <a:bodyPr/>
          <a:lstStyle/>
          <a:p>
            <a:r>
              <a:rPr lang="en-IN" dirty="0"/>
              <a:t>Why Siamese Model ?</a:t>
            </a:r>
            <a:br>
              <a:rPr lang="en-IN" dirty="0"/>
            </a:br>
            <a:br>
              <a:rPr lang="en-IN" dirty="0"/>
            </a:br>
            <a:r>
              <a:rPr lang="en-IN" sz="2400" dirty="0"/>
              <a:t>1</a:t>
            </a:r>
            <a:r>
              <a:rPr lang="en-IN" dirty="0"/>
              <a:t>. </a:t>
            </a:r>
            <a:r>
              <a:rPr lang="en-IN" sz="2400" dirty="0"/>
              <a:t>The Dataset used is of a small scale.</a:t>
            </a:r>
            <a:br>
              <a:rPr lang="en-IN" dirty="0"/>
            </a:br>
            <a:r>
              <a:rPr lang="en-IN" sz="2400" dirty="0"/>
              <a:t>2</a:t>
            </a:r>
            <a:r>
              <a:rPr lang="en-IN" dirty="0"/>
              <a:t>. </a:t>
            </a:r>
            <a:r>
              <a:rPr lang="en-GB" sz="2400" dirty="0"/>
              <a:t>Two identical subnetworks are used to process the two inputs, and another module will take their outputs and produce the final output.</a:t>
            </a:r>
            <a:br>
              <a:rPr lang="en-GB" sz="2400" dirty="0"/>
            </a:br>
            <a:br>
              <a:rPr lang="en-GB" sz="2400" dirty="0"/>
            </a:br>
            <a:r>
              <a:rPr lang="en-GB" sz="2400" dirty="0"/>
              <a:t>3. Sharing weights across subnetworks means fewer </a:t>
            </a:r>
            <a:br>
              <a:rPr lang="en-GB" sz="2400" dirty="0"/>
            </a:br>
            <a:r>
              <a:rPr lang="en-GB" sz="2400" dirty="0"/>
              <a:t>parameters to train for, which in turn means less data required and less tendency to overfit.</a:t>
            </a:r>
            <a:br>
              <a:rPr lang="en-GB" dirty="0"/>
            </a:br>
            <a:br>
              <a:rPr lang="en-IN" sz="2400" dirty="0"/>
            </a:br>
            <a:endParaRPr lang="en-GB" sz="2400" dirty="0"/>
          </a:p>
        </p:txBody>
      </p:sp>
    </p:spTree>
    <p:extLst>
      <p:ext uri="{BB962C8B-B14F-4D97-AF65-F5344CB8AC3E}">
        <p14:creationId xmlns:p14="http://schemas.microsoft.com/office/powerpoint/2010/main" val="344244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Related image">
            <a:extLst>
              <a:ext uri="{FF2B5EF4-FFF2-40B4-BE49-F238E27FC236}">
                <a16:creationId xmlns:a16="http://schemas.microsoft.com/office/drawing/2014/main" id="{16AD21B8-6D60-4D2C-9ECF-4E47897359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799" y="3209081"/>
            <a:ext cx="8992624" cy="352399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5">
            <a:extLst>
              <a:ext uri="{FF2B5EF4-FFF2-40B4-BE49-F238E27FC236}">
                <a16:creationId xmlns:a16="http://schemas.microsoft.com/office/drawing/2014/main" id="{6A6F76D9-905C-4A2D-911D-E7D2DD543208}"/>
              </a:ext>
            </a:extLst>
          </p:cNvPr>
          <p:cNvPicPr>
            <a:picLocks noChangeAspect="1"/>
          </p:cNvPicPr>
          <p:nvPr/>
        </p:nvPicPr>
        <p:blipFill rotWithShape="1">
          <a:blip r:embed="rId3"/>
          <a:srcRect l="2953" t="30449" r="37598" b="22466"/>
          <a:stretch/>
        </p:blipFill>
        <p:spPr>
          <a:xfrm>
            <a:off x="2588691" y="124924"/>
            <a:ext cx="5953246" cy="2991559"/>
          </a:xfrm>
          <a:prstGeom prst="rect">
            <a:avLst/>
          </a:prstGeom>
        </p:spPr>
      </p:pic>
    </p:spTree>
    <p:extLst>
      <p:ext uri="{BB962C8B-B14F-4D97-AF65-F5344CB8AC3E}">
        <p14:creationId xmlns:p14="http://schemas.microsoft.com/office/powerpoint/2010/main" val="1739835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378</TotalTime>
  <Words>126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 CERTIFAKE </vt:lpstr>
      <vt:lpstr>  WHATS THE SYSTEM ABOUT ?</vt:lpstr>
      <vt:lpstr>   WORKING OF THE SYSTEM</vt:lpstr>
      <vt:lpstr>PowerPoint Presentation</vt:lpstr>
      <vt:lpstr>Why Siamese Model ?  1. The Dataset used is of a small scale. 2. Two identical subnetworks are used to process the two inputs, and another module will take their outputs and produce the final output.  3. Sharing weights across subnetworks means fewer  parameters to train for, which in turn means less data required and less tendency to overfit.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CERTIFAKE</dc:title>
  <dc:creator>v sai rahul</dc:creator>
  <cp:lastModifiedBy>v sai rahul</cp:lastModifiedBy>
  <cp:revision>11</cp:revision>
  <dcterms:created xsi:type="dcterms:W3CDTF">2019-03-23T21:04:13Z</dcterms:created>
  <dcterms:modified xsi:type="dcterms:W3CDTF">2019-03-24T03:22:40Z</dcterms:modified>
</cp:coreProperties>
</file>