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sldIdLst>
    <p:sldId id="256" r:id="rId5"/>
    <p:sldId id="278" r:id="rId6"/>
    <p:sldId id="281" r:id="rId7"/>
    <p:sldId id="279" r:id="rId8"/>
    <p:sldId id="280" r:id="rId9"/>
    <p:sldId id="282" r:id="rId10"/>
    <p:sldId id="283" r:id="rId11"/>
    <p:sldId id="284" r:id="rId12"/>
    <p:sldId id="285" r:id="rId13"/>
    <p:sldId id="286" r:id="rId14"/>
    <p:sldId id="287" r:id="rId15"/>
    <p:sldId id="288" r:id="rId16"/>
    <p:sldId id="289"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41" autoAdjust="0"/>
  </p:normalViewPr>
  <p:slideViewPr>
    <p:cSldViewPr snapToGrid="0" snapToObjects="1">
      <p:cViewPr varScale="1">
        <p:scale>
          <a:sx n="67" d="100"/>
          <a:sy n="67" d="100"/>
        </p:scale>
        <p:origin x="64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5/2/2020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5/2/2020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5/2/2020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2">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fontScale="90000"/>
          </a:bodyPr>
          <a:lstStyle/>
          <a:p>
            <a:r>
              <a:rPr lang="en-US" dirty="0"/>
              <a:t>The Battle of Neighborhoods | Finding a Better Place in Scarborough, Toronto</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a:solidFill>
                  <a:schemeClr val="accent1">
                    <a:lumMod val="40000"/>
                    <a:lumOff val="60000"/>
                  </a:schemeClr>
                </a:solidFill>
              </a:rPr>
              <a:t>IBM Capstone project.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735" y="416056"/>
            <a:ext cx="3012949" cy="3012949"/>
          </a:xfrm>
          <a:prstGeom prst="rect">
            <a:avLst/>
          </a:prstGeom>
        </p:spPr>
      </p:pic>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6CF55-86E5-4B12-A58D-B7F71B8FD5EA}"/>
              </a:ext>
            </a:extLst>
          </p:cNvPr>
          <p:cNvSpPr>
            <a:spLocks noGrp="1"/>
          </p:cNvSpPr>
          <p:nvPr>
            <p:ph type="title"/>
          </p:nvPr>
        </p:nvSpPr>
        <p:spPr/>
        <p:txBody>
          <a:bodyPr/>
          <a:lstStyle/>
          <a:p>
            <a:r>
              <a:rPr lang="en-US" dirty="0"/>
              <a:t>Results Section</a:t>
            </a:r>
            <a:br>
              <a:rPr lang="en-US" dirty="0"/>
            </a:br>
            <a:endParaRPr lang="en-US" dirty="0"/>
          </a:p>
        </p:txBody>
      </p:sp>
      <p:pic>
        <p:nvPicPr>
          <p:cNvPr id="4" name="Content Placeholder 3">
            <a:extLst>
              <a:ext uri="{FF2B5EF4-FFF2-40B4-BE49-F238E27FC236}">
                <a16:creationId xmlns:a16="http://schemas.microsoft.com/office/drawing/2014/main" id="{E7C99ED0-3DE4-4439-9F1F-59C846DB2A0F}"/>
              </a:ext>
            </a:extLst>
          </p:cNvPr>
          <p:cNvPicPr>
            <a:picLocks noGrp="1" noChangeAspect="1"/>
          </p:cNvPicPr>
          <p:nvPr>
            <p:ph idx="1"/>
          </p:nvPr>
        </p:nvPicPr>
        <p:blipFill>
          <a:blip r:embed="rId2"/>
          <a:stretch>
            <a:fillRect/>
          </a:stretch>
        </p:blipFill>
        <p:spPr>
          <a:xfrm>
            <a:off x="914400" y="1440705"/>
            <a:ext cx="9448800" cy="5055345"/>
          </a:xfrm>
          <a:prstGeom prst="rect">
            <a:avLst/>
          </a:prstGeom>
        </p:spPr>
      </p:pic>
    </p:spTree>
    <p:extLst>
      <p:ext uri="{BB962C8B-B14F-4D97-AF65-F5344CB8AC3E}">
        <p14:creationId xmlns:p14="http://schemas.microsoft.com/office/powerpoint/2010/main" val="1662486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5ADD-4992-4FB8-9C71-3085A61658DB}"/>
              </a:ext>
            </a:extLst>
          </p:cNvPr>
          <p:cNvSpPr>
            <a:spLocks noGrp="1"/>
          </p:cNvSpPr>
          <p:nvPr>
            <p:ph type="title"/>
          </p:nvPr>
        </p:nvSpPr>
        <p:spPr>
          <a:xfrm>
            <a:off x="685802" y="609601"/>
            <a:ext cx="9591674" cy="457200"/>
          </a:xfrm>
        </p:spPr>
        <p:txBody>
          <a:bodyPr>
            <a:normAutofit fontScale="90000"/>
          </a:bodyPr>
          <a:lstStyle/>
          <a:p>
            <a:r>
              <a:rPr lang="en-US" b="1" dirty="0"/>
              <a:t>Average Housing Price by Clusters in Scarborough</a:t>
            </a:r>
            <a:endParaRPr lang="en-US" dirty="0"/>
          </a:p>
        </p:txBody>
      </p:sp>
      <p:pic>
        <p:nvPicPr>
          <p:cNvPr id="4" name="Picture 3">
            <a:extLst>
              <a:ext uri="{FF2B5EF4-FFF2-40B4-BE49-F238E27FC236}">
                <a16:creationId xmlns:a16="http://schemas.microsoft.com/office/drawing/2014/main" id="{28FC866A-72B0-4E9F-A7F4-294843D39F64}"/>
              </a:ext>
            </a:extLst>
          </p:cNvPr>
          <p:cNvPicPr>
            <a:picLocks noChangeAspect="1"/>
          </p:cNvPicPr>
          <p:nvPr/>
        </p:nvPicPr>
        <p:blipFill>
          <a:blip r:embed="rId2"/>
          <a:stretch>
            <a:fillRect/>
          </a:stretch>
        </p:blipFill>
        <p:spPr>
          <a:xfrm>
            <a:off x="708382" y="1152525"/>
            <a:ext cx="11102618" cy="5286375"/>
          </a:xfrm>
          <a:prstGeom prst="rect">
            <a:avLst/>
          </a:prstGeom>
        </p:spPr>
      </p:pic>
    </p:spTree>
    <p:extLst>
      <p:ext uri="{BB962C8B-B14F-4D97-AF65-F5344CB8AC3E}">
        <p14:creationId xmlns:p14="http://schemas.microsoft.com/office/powerpoint/2010/main" val="2659548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12E9-0DCD-495A-9217-A6B61D09EBE7}"/>
              </a:ext>
            </a:extLst>
          </p:cNvPr>
          <p:cNvSpPr>
            <a:spLocks noGrp="1"/>
          </p:cNvSpPr>
          <p:nvPr>
            <p:ph type="title"/>
          </p:nvPr>
        </p:nvSpPr>
        <p:spPr>
          <a:xfrm>
            <a:off x="685802" y="438151"/>
            <a:ext cx="9191624" cy="742950"/>
          </a:xfrm>
        </p:spPr>
        <p:txBody>
          <a:bodyPr/>
          <a:lstStyle/>
          <a:p>
            <a:r>
              <a:rPr lang="en-US" b="1" dirty="0"/>
              <a:t>School Ratings by Clusters in Scarborough</a:t>
            </a:r>
            <a:endParaRPr lang="en-US" dirty="0"/>
          </a:p>
        </p:txBody>
      </p:sp>
      <p:pic>
        <p:nvPicPr>
          <p:cNvPr id="4" name="Picture 3">
            <a:extLst>
              <a:ext uri="{FF2B5EF4-FFF2-40B4-BE49-F238E27FC236}">
                <a16:creationId xmlns:a16="http://schemas.microsoft.com/office/drawing/2014/main" id="{E0FFCCD4-06F3-44F4-B443-A67ACF390EDF}"/>
              </a:ext>
            </a:extLst>
          </p:cNvPr>
          <p:cNvPicPr>
            <a:picLocks noChangeAspect="1"/>
          </p:cNvPicPr>
          <p:nvPr/>
        </p:nvPicPr>
        <p:blipFill>
          <a:blip r:embed="rId2"/>
          <a:stretch>
            <a:fillRect/>
          </a:stretch>
        </p:blipFill>
        <p:spPr>
          <a:xfrm>
            <a:off x="619125" y="1181101"/>
            <a:ext cx="11068050" cy="5319711"/>
          </a:xfrm>
          <a:prstGeom prst="rect">
            <a:avLst/>
          </a:prstGeom>
        </p:spPr>
      </p:pic>
    </p:spTree>
    <p:extLst>
      <p:ext uri="{BB962C8B-B14F-4D97-AF65-F5344CB8AC3E}">
        <p14:creationId xmlns:p14="http://schemas.microsoft.com/office/powerpoint/2010/main" val="3781404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A5BA-E0C6-4C24-A5E7-5810CEAE002F}"/>
              </a:ext>
            </a:extLst>
          </p:cNvPr>
          <p:cNvSpPr>
            <a:spLocks noGrp="1"/>
          </p:cNvSpPr>
          <p:nvPr>
            <p:ph type="title"/>
          </p:nvPr>
        </p:nvSpPr>
        <p:spPr/>
        <p:txBody>
          <a:bodyPr/>
          <a:lstStyle/>
          <a:p>
            <a:r>
              <a:rPr lang="en-US" dirty="0"/>
              <a:t>Conclusion Section</a:t>
            </a:r>
            <a:br>
              <a:rPr lang="en-US" dirty="0"/>
            </a:br>
            <a:endParaRPr lang="en-US" dirty="0"/>
          </a:p>
        </p:txBody>
      </p:sp>
      <p:sp>
        <p:nvSpPr>
          <p:cNvPr id="3" name="Content Placeholder 2">
            <a:extLst>
              <a:ext uri="{FF2B5EF4-FFF2-40B4-BE49-F238E27FC236}">
                <a16:creationId xmlns:a16="http://schemas.microsoft.com/office/drawing/2014/main" id="{3FD48E75-6A51-4A0E-A36D-8199C8A8549D}"/>
              </a:ext>
            </a:extLst>
          </p:cNvPr>
          <p:cNvSpPr>
            <a:spLocks noGrp="1"/>
          </p:cNvSpPr>
          <p:nvPr>
            <p:ph idx="1"/>
          </p:nvPr>
        </p:nvSpPr>
        <p:spPr>
          <a:xfrm>
            <a:off x="685801" y="1466850"/>
            <a:ext cx="10131425" cy="4324351"/>
          </a:xfrm>
        </p:spPr>
        <p:txBody>
          <a:bodyPr/>
          <a:lstStyle/>
          <a:p>
            <a:r>
              <a:rPr lang="en-US" dirty="0"/>
              <a:t>In this Capstone project, using k-means cluster algorithm I separated the neighborhood into 10(Ten) different clusters and for 103 different </a:t>
            </a:r>
            <a:r>
              <a:rPr lang="en-US" dirty="0" err="1"/>
              <a:t>lattitude</a:t>
            </a:r>
            <a:r>
              <a:rPr lang="en-US" dirty="0"/>
              <a:t> and </a:t>
            </a:r>
            <a:r>
              <a:rPr lang="en-US" dirty="0" err="1"/>
              <a:t>logitude</a:t>
            </a:r>
            <a:r>
              <a:rPr lang="en-US" dirty="0"/>
              <a:t> from dataset, which have very-similar neighborhoods around them. Using the charts above results presented to a particular neighborhood based on average house prices and school rating have been made.</a:t>
            </a:r>
          </a:p>
          <a:p>
            <a:r>
              <a:rPr lang="en-US" dirty="0"/>
              <a:t>I feel rewarded with the efforts and believe this course with all the topics covered is well worthy of appreciation.</a:t>
            </a:r>
          </a:p>
          <a:p>
            <a:r>
              <a:rPr lang="en-US" dirty="0"/>
              <a:t>This project has shown me a practical application to resolve a real situation that has impacting personal and financial impact using Data Science tools.</a:t>
            </a:r>
          </a:p>
          <a:p>
            <a:r>
              <a:rPr lang="en-US" dirty="0"/>
              <a:t>The mapping with Folium is a very powerful technique to consolidate information and make the analysis and decision better with confidence.</a:t>
            </a:r>
          </a:p>
        </p:txBody>
      </p:sp>
    </p:spTree>
    <p:extLst>
      <p:ext uri="{BB962C8B-B14F-4D97-AF65-F5344CB8AC3E}">
        <p14:creationId xmlns:p14="http://schemas.microsoft.com/office/powerpoint/2010/main" val="3594786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2">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endParaRPr lang="en-US" dirty="0">
              <a:solidFill>
                <a:schemeClr val="accent1">
                  <a:lumMod val="40000"/>
                  <a:lumOff val="60000"/>
                </a:schemeClr>
              </a:solidFill>
            </a:endParaRP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4957-5D3A-4556-8E48-D89CEAD0228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94F1E28-12D5-4079-B981-05B4A3303A9D}"/>
              </a:ext>
            </a:extLst>
          </p:cNvPr>
          <p:cNvSpPr>
            <a:spLocks noGrp="1"/>
          </p:cNvSpPr>
          <p:nvPr>
            <p:ph idx="1"/>
          </p:nvPr>
        </p:nvSpPr>
        <p:spPr>
          <a:xfrm>
            <a:off x="685801" y="1581150"/>
            <a:ext cx="10744199" cy="5029199"/>
          </a:xfrm>
        </p:spPr>
        <p:txBody>
          <a:bodyPr>
            <a:normAutofit/>
          </a:bodyPr>
          <a:lstStyle/>
          <a:p>
            <a:r>
              <a:rPr lang="en-US" dirty="0"/>
              <a:t>The purpose of this Capstone Project is to help people in exploring better facilities around their neighborhood. It will help people making smart and efficient decision on selecting great neighborhood out of numbers of other neighborhoods in Scarborough, </a:t>
            </a:r>
            <a:r>
              <a:rPr lang="en-US" dirty="0" err="1"/>
              <a:t>Toranto</a:t>
            </a:r>
            <a:r>
              <a:rPr lang="en-US" dirty="0"/>
              <a:t>.</a:t>
            </a:r>
          </a:p>
          <a:p>
            <a:r>
              <a:rPr lang="en-US" dirty="0"/>
              <a:t>Lots of people are migrating to various states of Canada and needed lots of research for good housing prices and </a:t>
            </a:r>
            <a:r>
              <a:rPr lang="en-US" dirty="0" err="1"/>
              <a:t>reputated</a:t>
            </a:r>
            <a:r>
              <a:rPr lang="en-US" dirty="0"/>
              <a:t> schools for their children. This project is for those people who are looking for better neighborhoods. For ease of accessing to Cafe, School, Super market, medical shops, grocery shops, mall, theatre, hospital, like minded people, etc.</a:t>
            </a:r>
          </a:p>
          <a:p>
            <a:r>
              <a:rPr lang="en-US" dirty="0"/>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r>
              <a:rPr lang="en-US" dirty="0"/>
              <a:t>It will help people to get awareness of the area and neighborhood before moving to a new city, state, country or place for their work or to start a new fresh life.</a:t>
            </a:r>
          </a:p>
          <a:p>
            <a:endParaRPr lang="en-US" dirty="0"/>
          </a:p>
        </p:txBody>
      </p:sp>
    </p:spTree>
    <p:extLst>
      <p:ext uri="{BB962C8B-B14F-4D97-AF65-F5344CB8AC3E}">
        <p14:creationId xmlns:p14="http://schemas.microsoft.com/office/powerpoint/2010/main" val="264321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34E5D9-D079-4AFF-84AC-599635BBA318}"/>
              </a:ext>
            </a:extLst>
          </p:cNvPr>
          <p:cNvPicPr>
            <a:picLocks noChangeAspect="1"/>
          </p:cNvPicPr>
          <p:nvPr/>
        </p:nvPicPr>
        <p:blipFill>
          <a:blip r:embed="rId2"/>
          <a:stretch>
            <a:fillRect/>
          </a:stretch>
        </p:blipFill>
        <p:spPr>
          <a:xfrm>
            <a:off x="733425" y="647700"/>
            <a:ext cx="10639425" cy="5539357"/>
          </a:xfrm>
          <a:prstGeom prst="rect">
            <a:avLst/>
          </a:prstGeom>
        </p:spPr>
      </p:pic>
    </p:spTree>
    <p:extLst>
      <p:ext uri="{BB962C8B-B14F-4D97-AF65-F5344CB8AC3E}">
        <p14:creationId xmlns:p14="http://schemas.microsoft.com/office/powerpoint/2010/main" val="2171726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7F74-2B26-4BC9-9BC2-ACC39E93FF18}"/>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2186E1F4-2339-475D-807A-08920C184A3F}"/>
              </a:ext>
            </a:extLst>
          </p:cNvPr>
          <p:cNvSpPr>
            <a:spLocks noGrp="1"/>
          </p:cNvSpPr>
          <p:nvPr>
            <p:ph idx="1"/>
          </p:nvPr>
        </p:nvSpPr>
        <p:spPr/>
        <p:txBody>
          <a:bodyPr>
            <a:normAutofit fontScale="92500" lnSpcReduction="20000"/>
          </a:bodyPr>
          <a:lstStyle/>
          <a:p>
            <a:r>
              <a:rPr lang="en-US" dirty="0"/>
              <a:t>Data Link: https://en.wikipedia.org/wiki/List_of_postal_codes_of_Canada:_M</a:t>
            </a:r>
          </a:p>
          <a:p>
            <a:r>
              <a:rPr lang="en-US" dirty="0"/>
              <a:t>Will use Scarborough dataset which we scrapped from </a:t>
            </a:r>
            <a:r>
              <a:rPr lang="en-US" dirty="0" err="1"/>
              <a:t>wikipedia</a:t>
            </a:r>
            <a:r>
              <a:rPr lang="en-US" dirty="0"/>
              <a:t> on Week 3. Dataset consisting of latitude and longitude, zip codes.</a:t>
            </a:r>
          </a:p>
          <a:p>
            <a:r>
              <a:rPr lang="en-US" dirty="0"/>
              <a:t>Foursquare API Data:</a:t>
            </a:r>
          </a:p>
          <a:p>
            <a:r>
              <a:rPr lang="en-US" dirty="0"/>
              <a:t>We will need data about different venues in different neighborhoods of that specific borough.</a:t>
            </a:r>
            <a:br>
              <a:rPr lang="en-US" dirty="0"/>
            </a:br>
            <a:r>
              <a:rPr lang="en-US" dirty="0"/>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r>
              <a:rPr lang="en-US" dirty="0"/>
              <a:t>After finding the list of neighborhoods, we then connect to the Foursquare API to gather information about venues inside each and every neighborhood. For each neighborhood, we have chosen the radius to be 100 meter.</a:t>
            </a:r>
          </a:p>
          <a:p>
            <a:endParaRPr lang="en-US" dirty="0"/>
          </a:p>
        </p:txBody>
      </p:sp>
    </p:spTree>
    <p:extLst>
      <p:ext uri="{BB962C8B-B14F-4D97-AF65-F5344CB8AC3E}">
        <p14:creationId xmlns:p14="http://schemas.microsoft.com/office/powerpoint/2010/main" val="42288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C0B2-E0C2-42F1-B101-074A620E964D}"/>
              </a:ext>
            </a:extLst>
          </p:cNvPr>
          <p:cNvSpPr>
            <a:spLocks noGrp="1"/>
          </p:cNvSpPr>
          <p:nvPr>
            <p:ph type="title"/>
          </p:nvPr>
        </p:nvSpPr>
        <p:spPr/>
        <p:txBody>
          <a:bodyPr/>
          <a:lstStyle/>
          <a:p>
            <a:r>
              <a:rPr lang="en-US" dirty="0"/>
              <a:t>Map of SCARBOROUGH</a:t>
            </a:r>
          </a:p>
        </p:txBody>
      </p:sp>
      <p:pic>
        <p:nvPicPr>
          <p:cNvPr id="5" name="Content Placeholder 4">
            <a:extLst>
              <a:ext uri="{FF2B5EF4-FFF2-40B4-BE49-F238E27FC236}">
                <a16:creationId xmlns:a16="http://schemas.microsoft.com/office/drawing/2014/main" id="{5FB43B6E-3C1B-44DB-8E5A-2AB245535D75}"/>
              </a:ext>
            </a:extLst>
          </p:cNvPr>
          <p:cNvPicPr>
            <a:picLocks noGrp="1" noChangeAspect="1"/>
          </p:cNvPicPr>
          <p:nvPr>
            <p:ph idx="1"/>
          </p:nvPr>
        </p:nvPicPr>
        <p:blipFill>
          <a:blip r:embed="rId2"/>
          <a:stretch>
            <a:fillRect/>
          </a:stretch>
        </p:blipFill>
        <p:spPr>
          <a:xfrm>
            <a:off x="1152525" y="1725479"/>
            <a:ext cx="9315450" cy="4703842"/>
          </a:xfrm>
          <a:prstGeom prst="rect">
            <a:avLst/>
          </a:prstGeom>
        </p:spPr>
      </p:pic>
    </p:spTree>
    <p:extLst>
      <p:ext uri="{BB962C8B-B14F-4D97-AF65-F5344CB8AC3E}">
        <p14:creationId xmlns:p14="http://schemas.microsoft.com/office/powerpoint/2010/main" val="807408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FB1D-B069-4D33-9182-C7BACE3D1D09}"/>
              </a:ext>
            </a:extLst>
          </p:cNvPr>
          <p:cNvSpPr>
            <a:spLocks noGrp="1"/>
          </p:cNvSpPr>
          <p:nvPr>
            <p:ph type="title"/>
          </p:nvPr>
        </p:nvSpPr>
        <p:spPr/>
        <p:txBody>
          <a:bodyPr/>
          <a:lstStyle/>
          <a:p>
            <a:r>
              <a:rPr lang="en-US" dirty="0"/>
              <a:t>Methodology Section</a:t>
            </a:r>
            <a:br>
              <a:rPr lang="en-US" dirty="0"/>
            </a:br>
            <a:endParaRPr lang="en-US" dirty="0"/>
          </a:p>
        </p:txBody>
      </p:sp>
      <p:sp>
        <p:nvSpPr>
          <p:cNvPr id="3" name="Content Placeholder 2">
            <a:extLst>
              <a:ext uri="{FF2B5EF4-FFF2-40B4-BE49-F238E27FC236}">
                <a16:creationId xmlns:a16="http://schemas.microsoft.com/office/drawing/2014/main" id="{03EADE8D-857B-445E-8FA6-84420AD558D4}"/>
              </a:ext>
            </a:extLst>
          </p:cNvPr>
          <p:cNvSpPr>
            <a:spLocks noGrp="1"/>
          </p:cNvSpPr>
          <p:nvPr>
            <p:ph idx="1"/>
          </p:nvPr>
        </p:nvSpPr>
        <p:spPr/>
        <p:txBody>
          <a:bodyPr/>
          <a:lstStyle/>
          <a:p>
            <a:r>
              <a:rPr lang="en-US"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endParaRPr lang="en-US" dirty="0"/>
          </a:p>
        </p:txBody>
      </p:sp>
    </p:spTree>
    <p:extLst>
      <p:ext uri="{BB962C8B-B14F-4D97-AF65-F5344CB8AC3E}">
        <p14:creationId xmlns:p14="http://schemas.microsoft.com/office/powerpoint/2010/main" val="44399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EAD2B3F-B219-4C14-B5F3-D0AA474F3D33}"/>
              </a:ext>
            </a:extLst>
          </p:cNvPr>
          <p:cNvPicPr>
            <a:picLocks noGrp="1" noChangeAspect="1"/>
          </p:cNvPicPr>
          <p:nvPr>
            <p:ph idx="1"/>
          </p:nvPr>
        </p:nvPicPr>
        <p:blipFill>
          <a:blip r:embed="rId2"/>
          <a:stretch>
            <a:fillRect/>
          </a:stretch>
        </p:blipFill>
        <p:spPr>
          <a:xfrm>
            <a:off x="570757" y="1114425"/>
            <a:ext cx="10563967" cy="5367337"/>
          </a:xfrm>
          <a:prstGeom prst="rect">
            <a:avLst/>
          </a:prstGeom>
        </p:spPr>
      </p:pic>
      <p:sp>
        <p:nvSpPr>
          <p:cNvPr id="5" name="TextBox 4">
            <a:extLst>
              <a:ext uri="{FF2B5EF4-FFF2-40B4-BE49-F238E27FC236}">
                <a16:creationId xmlns:a16="http://schemas.microsoft.com/office/drawing/2014/main" id="{251D2991-062E-453B-BB1E-6F8FFA1CA0A4}"/>
              </a:ext>
            </a:extLst>
          </p:cNvPr>
          <p:cNvSpPr txBox="1"/>
          <p:nvPr/>
        </p:nvSpPr>
        <p:spPr>
          <a:xfrm>
            <a:off x="514350" y="438149"/>
            <a:ext cx="10715625" cy="369332"/>
          </a:xfrm>
          <a:prstGeom prst="rect">
            <a:avLst/>
          </a:prstGeom>
          <a:noFill/>
        </p:spPr>
        <p:txBody>
          <a:bodyPr wrap="square" rtlCol="0">
            <a:spAutoFit/>
          </a:bodyPr>
          <a:lstStyle/>
          <a:p>
            <a:r>
              <a:rPr lang="en-US" b="1" dirty="0"/>
              <a:t>Using K-Means Clustering Approach</a:t>
            </a:r>
            <a:r>
              <a:rPr lang="en-US" dirty="0"/>
              <a:t> | Most Common Venue</a:t>
            </a:r>
          </a:p>
        </p:txBody>
      </p:sp>
    </p:spTree>
    <p:extLst>
      <p:ext uri="{BB962C8B-B14F-4D97-AF65-F5344CB8AC3E}">
        <p14:creationId xmlns:p14="http://schemas.microsoft.com/office/powerpoint/2010/main" val="3289032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266F3C-4367-4279-BCE6-AB3C2BB8D5C9}"/>
              </a:ext>
            </a:extLst>
          </p:cNvPr>
          <p:cNvSpPr>
            <a:spLocks noGrp="1"/>
          </p:cNvSpPr>
          <p:nvPr>
            <p:ph idx="1"/>
          </p:nvPr>
        </p:nvSpPr>
        <p:spPr>
          <a:xfrm>
            <a:off x="685801" y="352425"/>
            <a:ext cx="10131425" cy="5438775"/>
          </a:xfrm>
        </p:spPr>
        <p:txBody>
          <a:bodyPr/>
          <a:lstStyle/>
          <a:p>
            <a:r>
              <a:rPr lang="en-US" b="1" dirty="0"/>
              <a:t>Most Common Venues near Neighborhood</a:t>
            </a:r>
            <a:r>
              <a:rPr lang="en-US" dirty="0"/>
              <a:t> | Using Clustering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D40605AE-A195-4821-AE41-F5B481A87C5F}"/>
              </a:ext>
            </a:extLst>
          </p:cNvPr>
          <p:cNvPicPr>
            <a:picLocks noChangeAspect="1"/>
          </p:cNvPicPr>
          <p:nvPr/>
        </p:nvPicPr>
        <p:blipFill>
          <a:blip r:embed="rId2"/>
          <a:stretch>
            <a:fillRect/>
          </a:stretch>
        </p:blipFill>
        <p:spPr>
          <a:xfrm>
            <a:off x="685802" y="1066800"/>
            <a:ext cx="10458448" cy="5286375"/>
          </a:xfrm>
          <a:prstGeom prst="rect">
            <a:avLst/>
          </a:prstGeom>
        </p:spPr>
      </p:pic>
    </p:spTree>
    <p:extLst>
      <p:ext uri="{BB962C8B-B14F-4D97-AF65-F5344CB8AC3E}">
        <p14:creationId xmlns:p14="http://schemas.microsoft.com/office/powerpoint/2010/main" val="2541780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DBE02-9DF6-48D3-9679-8DEEBFC8E95A}"/>
              </a:ext>
            </a:extLst>
          </p:cNvPr>
          <p:cNvSpPr>
            <a:spLocks noGrp="1"/>
          </p:cNvSpPr>
          <p:nvPr>
            <p:ph type="title"/>
          </p:nvPr>
        </p:nvSpPr>
        <p:spPr/>
        <p:txBody>
          <a:bodyPr/>
          <a:lstStyle/>
          <a:p>
            <a:r>
              <a:rPr lang="en-US" dirty="0"/>
              <a:t>Work Flow</a:t>
            </a:r>
          </a:p>
        </p:txBody>
      </p:sp>
      <p:sp>
        <p:nvSpPr>
          <p:cNvPr id="3" name="Content Placeholder 2">
            <a:extLst>
              <a:ext uri="{FF2B5EF4-FFF2-40B4-BE49-F238E27FC236}">
                <a16:creationId xmlns:a16="http://schemas.microsoft.com/office/drawing/2014/main" id="{1A78E829-A2CB-425D-8A38-05F89E67F3D6}"/>
              </a:ext>
            </a:extLst>
          </p:cNvPr>
          <p:cNvSpPr>
            <a:spLocks noGrp="1"/>
          </p:cNvSpPr>
          <p:nvPr>
            <p:ph idx="1"/>
          </p:nvPr>
        </p:nvSpPr>
        <p:spPr/>
        <p:txBody>
          <a:bodyPr/>
          <a:lstStyle/>
          <a:p>
            <a:r>
              <a:rPr lang="en-US" dirty="0"/>
              <a:t>Using credentials of Foursquare API features of near-by places of the neighborhoods would be mined. Due to http request limitations the number of places per neighborhood parameter would reasonably be set to 100 and the radius parameter would be set to 500.</a:t>
            </a:r>
          </a:p>
          <a:p>
            <a:endParaRPr lang="en-US" dirty="0"/>
          </a:p>
        </p:txBody>
      </p:sp>
    </p:spTree>
    <p:extLst>
      <p:ext uri="{BB962C8B-B14F-4D97-AF65-F5344CB8AC3E}">
        <p14:creationId xmlns:p14="http://schemas.microsoft.com/office/powerpoint/2010/main" val="292638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10845B-7F19-4A9A-BEE4-BEF0501E1A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5274BF-C111-4B7A-8D90-F7666D37C131}">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E0F1DF1E-36E3-406C-8CF7-DB13BB6470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Celestial design</Template>
  <TotalTime>0</TotalTime>
  <Words>576</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Celestial</vt:lpstr>
      <vt:lpstr>The Battle of Neighborhoods | Finding a Better Place in Scarborough, Toronto</vt:lpstr>
      <vt:lpstr>Introduction</vt:lpstr>
      <vt:lpstr>PowerPoint Presentation</vt:lpstr>
      <vt:lpstr>Dataset</vt:lpstr>
      <vt:lpstr>Map of SCARBOROUGH</vt:lpstr>
      <vt:lpstr>Methodology Section </vt:lpstr>
      <vt:lpstr>PowerPoint Presentation</vt:lpstr>
      <vt:lpstr>PowerPoint Presentation</vt:lpstr>
      <vt:lpstr>Work Flow</vt:lpstr>
      <vt:lpstr>Results Section </vt:lpstr>
      <vt:lpstr>Average Housing Price by Clusters in Scarborough</vt:lpstr>
      <vt:lpstr>School Ratings by Clusters in Scarborough</vt:lpstr>
      <vt:lpstr>Conclusion Section </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2019-02-05T19:54:25Z</dcterms:created>
  <dcterms:modified xsi:type="dcterms:W3CDTF">2020-05-01T20:25:54Z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