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8"/>
  </p:notesMasterIdLst>
  <p:sldIdLst>
    <p:sldId id="256" r:id="rId2"/>
    <p:sldId id="279" r:id="rId3"/>
    <p:sldId id="278" r:id="rId4"/>
    <p:sldId id="259" r:id="rId5"/>
    <p:sldId id="271" r:id="rId6"/>
    <p:sldId id="261" r:id="rId7"/>
    <p:sldId id="263" r:id="rId8"/>
    <p:sldId id="272" r:id="rId9"/>
    <p:sldId id="274" r:id="rId10"/>
    <p:sldId id="277" r:id="rId11"/>
    <p:sldId id="280" r:id="rId12"/>
    <p:sldId id="268" r:id="rId13"/>
    <p:sldId id="276" r:id="rId14"/>
    <p:sldId id="275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nav Sharma" initials="AS" lastIdx="1" clrIdx="0">
    <p:extLst>
      <p:ext uri="{19B8F6BF-5375-455C-9EA6-DF929625EA0E}">
        <p15:presenceInfo xmlns:p15="http://schemas.microsoft.com/office/powerpoint/2012/main" userId="9520cdcb95ccf2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CEAAF-7AAD-EB4B-8356-8697E38CF798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37769-47E4-B94C-AC24-E1540FD61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3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7769-47E4-B94C-AC24-E1540FD61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7769-47E4-B94C-AC24-E1540FD61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7769-47E4-B94C-AC24-E1540FD61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7769-47E4-B94C-AC24-E1540FD61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11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7769-47E4-B94C-AC24-E1540FD61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3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311B-3DE3-4CC6-B92C-487A3D40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FDBAC-AD1D-44DA-B583-CEB539D96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3385D-E1DF-4334-AFF1-49F96376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5A0C-4112-44A2-B5B7-6EC8B10F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1613-68EC-41EE-BF37-9FA61490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1A3E-5F75-4929-B518-C80B4426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1E064-AC5E-4D87-A90B-467D6F314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CA44-7F1A-45B3-A579-BA1F4F7F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4672-353E-42DD-9582-27C1F6B9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47A5-013E-4FA8-823B-72BC7C96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5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8038D-A5FF-431C-8C82-4E8045D6A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6D021-A9C8-40EE-937F-1E8716DF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E441-3930-4E88-A8C8-B72F5476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F7D2-1691-4CD4-B74F-F492424F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0F95D-1808-450F-AD5E-DE3F1DC0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4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0193-0E4C-40CE-A446-545AEE8C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9AA0-2C60-4812-B6F2-31F347EA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41535-6F18-4F69-9F52-C1E543B6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1420-18BA-4040-96BB-60745587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171F5-82B9-4E04-AAF6-335E2E14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5540-5938-467A-8097-437A7C4B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FCC3-8297-4E3F-BD51-8C882CAF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F445-54F8-4A49-B465-662E8F9C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CC61-A420-4A45-8646-CC1EB56B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BC7E9-A11A-41D1-A9B7-19362AA2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710F-30A8-43E2-9C58-F8E30AE7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922C-193E-42BF-935E-9B6978CC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C5F46-0E13-4BBC-BE29-BADD4C8A5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B1E56-D3CB-489A-B5A2-851204A80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8111F-8E85-457A-9BA8-60D7B84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1A52B-F92F-43B4-9F3E-4BF4D6F3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2FDC-A869-451F-A979-56604D6C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1612-7F06-440C-B428-4E53A05C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449C6-072C-4391-AFE2-E66025DD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92C75-76DE-4E1F-9C17-D49958F2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B1C81-DA33-4908-8EDD-B34BE3BDE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5DEB7-3302-4CCF-947A-B9496CF8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92CE3-F1C8-4C48-A9CD-B1A861B5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73EC0-2316-4740-85DE-57E377BF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4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E1F1-7456-46B2-8092-B2FCC75B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D6A40-D5CD-4C4C-A88F-A0F03AFE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58514-07D4-4BED-B6AE-A79BC7F9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13B1-0069-4DF1-883C-587B646A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D13F6-5348-4920-8AC2-ADF62A0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869D2-7FFE-4CA1-B5CB-83644311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9B90C-8075-46DC-A864-8ABFB60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0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857A-DF76-4F51-829D-5365B0B5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3878-0E72-4383-98C6-F68E9B6A1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314D0-ADFC-4819-ADE6-2E06B9EB7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CC8B8-9E90-4FD5-85D4-05F21A62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CE211-1FCF-4D62-B3F9-1681DE45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6FD9F-F877-4783-A5AC-AB20EA2C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4448-B69F-4E66-8EB7-5381253E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00A14-4EF9-488B-958A-80EAE80B3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03DA8-F67C-4EAC-8FEA-37CEFB162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D74E-A3C7-41E7-8248-E6ACB5AD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47D02-E7F3-4208-9808-DDEFA212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A9EA5-FE44-4B1D-8FEC-5D767DA8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6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63293-6524-4177-AD97-94BBC576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80C1-946E-4103-8015-05872792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56755-7BD1-456F-8537-1A137EAC9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C9AF-A034-4199-B6CD-280DDC988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815B-FCF4-4521-B95E-126854F45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harma@2020.ljmu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abhi18av@outlook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u/s!AsSiFVRHS5xHgvhX8_DXDUhxlrmyZA?e=fX5wZ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CD00-F599-4039-8F09-E6F81494D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238"/>
            <a:ext cx="9144000" cy="1530161"/>
          </a:xfrm>
        </p:spPr>
        <p:txBody>
          <a:bodyPr>
            <a:normAutofit fontScale="90000"/>
          </a:bodyPr>
          <a:lstStyle/>
          <a:p>
            <a:b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APPLIED TO DRUG-RESISTANCE PREDICTION FOR MYCOBACTERIUM TUBERCULOSIS IN HIGH-TB BURDEN COUNTRIES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1F4A6-B605-49A0-8F57-BD485F833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758" y="5469623"/>
            <a:ext cx="3734501" cy="1342238"/>
          </a:xfrm>
        </p:spPr>
        <p:txBody>
          <a:bodyPr/>
          <a:lstStyle/>
          <a:p>
            <a:r>
              <a:rPr lang="en-US" dirty="0"/>
              <a:t>Abhinav Sharma</a:t>
            </a:r>
          </a:p>
          <a:p>
            <a:r>
              <a:rPr lang="en-IN" dirty="0">
                <a:hlinkClick r:id="rId3"/>
              </a:rPr>
              <a:t>A.Sharma@2020.ljmu.ac.uk</a:t>
            </a:r>
            <a:endParaRPr lang="en-IN" dirty="0"/>
          </a:p>
          <a:p>
            <a:r>
              <a:rPr lang="en-IN" dirty="0">
                <a:hlinkClick r:id="rId4"/>
              </a:rPr>
              <a:t>abhi18av@outlook.com</a:t>
            </a:r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A7728-38E1-406A-841F-50EAB6B4360F}"/>
              </a:ext>
            </a:extLst>
          </p:cNvPr>
          <p:cNvSpPr txBox="1"/>
          <p:nvPr/>
        </p:nvSpPr>
        <p:spPr>
          <a:xfrm>
            <a:off x="2843867" y="3270750"/>
            <a:ext cx="6291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/>
              <a:t> A presentation submitted in fulfilment of the requirements for the award of the degree of MASTER OF SCIENCE IN DATA SCIENCE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D9110-ACB5-4B70-BEAA-B36ADF079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1" y="5469623"/>
            <a:ext cx="4411124" cy="12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5. METHODOLOGY-2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192E7-F653-4CA2-B8C0-B3FA359471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871895"/>
            <a:ext cx="5425441" cy="59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2513F-49F9-4FA0-B846-A94F9CEF1FFD}"/>
              </a:ext>
            </a:extLst>
          </p:cNvPr>
          <p:cNvSpPr txBox="1"/>
          <p:nvPr/>
        </p:nvSpPr>
        <p:spPr>
          <a:xfrm>
            <a:off x="568960" y="1325563"/>
            <a:ext cx="4714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Models were trained using cross-validation on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A grid search was conducted to find the best model from each class of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top-performer were used as meta-learner algorithms as well.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238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5. METHODOLOGY-3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2513F-49F9-4FA0-B846-A94F9CEF1FFD}"/>
              </a:ext>
            </a:extLst>
          </p:cNvPr>
          <p:cNvSpPr txBox="1"/>
          <p:nvPr/>
        </p:nvSpPr>
        <p:spPr>
          <a:xfrm>
            <a:off x="548640" y="1402080"/>
            <a:ext cx="4714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find minimal effective base models, the base models were divided into three groups: Base_1, Base_2 and Base_3.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Base_1 had all of the base learners, Base_3 only had 3 base learners.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performance metrics for AUC, accuracy and training time were collected for all the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1852F-479C-42AE-B455-8F78805BAA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4400" y="1249680"/>
            <a:ext cx="5916932" cy="4358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5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6. RESULTS-1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CCA32-A35C-4689-8039-3F7B4DC1E8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000" y="1310640"/>
            <a:ext cx="6761480" cy="539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2E1D91-9C6A-4B4C-9CE5-4052554C1900}"/>
              </a:ext>
            </a:extLst>
          </p:cNvPr>
          <p:cNvSpPr txBox="1"/>
          <p:nvPr/>
        </p:nvSpPr>
        <p:spPr>
          <a:xfrm>
            <a:off x="7193280" y="1442720"/>
            <a:ext cx="3698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GLM and XGB are the top performing base learners.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All models performed better on feature-set 1 as compared to the PCA transformed features.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305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6. RESULTS-2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4B92B-42A9-4DD5-A954-A6B1BF8B723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" y="1498600"/>
            <a:ext cx="6333173" cy="413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4A7700-1757-4DBB-9D5D-A568BC82E6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0827" y="1498600"/>
            <a:ext cx="5489893" cy="41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5F83D2-B511-4FC4-AA26-21219378D46C}"/>
              </a:ext>
            </a:extLst>
          </p:cNvPr>
          <p:cNvSpPr txBox="1"/>
          <p:nvPr/>
        </p:nvSpPr>
        <p:spPr>
          <a:xfrm>
            <a:off x="568960" y="5923280"/>
            <a:ext cx="1154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benefit of PCA transformation is reduction in training time, however it obscures the biological interpretation.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720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"/>
            <a:ext cx="10515600" cy="1325563"/>
          </a:xfrm>
        </p:spPr>
        <p:txBody>
          <a:bodyPr/>
          <a:lstStyle/>
          <a:p>
            <a:r>
              <a:rPr lang="en-US" dirty="0"/>
              <a:t>6. RESULTS-3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DC38D-4C08-4F8A-8302-6DE23525E5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8749" y="1335722"/>
            <a:ext cx="6384931" cy="5430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EE40CF-4FAA-41EE-BB90-A7F8B933784A}"/>
              </a:ext>
            </a:extLst>
          </p:cNvPr>
          <p:cNvSpPr txBox="1"/>
          <p:nvPr/>
        </p:nvSpPr>
        <p:spPr>
          <a:xfrm>
            <a:off x="7172960" y="629920"/>
            <a:ext cx="40233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Compared to Base_1 STEN models, STEN models with Base_3 group didn’t display a significant fall in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DL and GLM were the top-performing meta-learners, followed closely by tree-based models such as DRF, GBM and XGB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performance of STEN with GLM meta-learner even improved with Base_3 group.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588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7. CONCLUSIONS AND RECOMMENDATIONS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E053A-1FCE-4153-BD4C-2FA1C0D9EB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120" y="1625600"/>
            <a:ext cx="6461760" cy="45618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EE732-0A86-46A7-ADB4-81050355B24A}"/>
              </a:ext>
            </a:extLst>
          </p:cNvPr>
          <p:cNvSpPr txBox="1"/>
          <p:nvPr/>
        </p:nvSpPr>
        <p:spPr>
          <a:xfrm>
            <a:off x="7620000" y="1355348"/>
            <a:ext cx="41351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 of all the base learners DRF, XGB and DL were well suited as foundation for the STEN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optimal STEN model can be constructed linear GLM model as a meta-learner.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recommended that future studies should apply a more biologically informed feature engineering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583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08C2-B381-470F-80A9-983B749E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496" y="2512706"/>
            <a:ext cx="2726423" cy="1325563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0624C-EE4D-46FD-988F-F7100E554141}"/>
              </a:ext>
            </a:extLst>
          </p:cNvPr>
          <p:cNvSpPr txBox="1"/>
          <p:nvPr/>
        </p:nvSpPr>
        <p:spPr>
          <a:xfrm>
            <a:off x="572827" y="6258560"/>
            <a:ext cx="1027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accompanying video recording for this presentation can be downloaded from </a:t>
            </a:r>
            <a:r>
              <a:rPr lang="en-US" dirty="0">
                <a:hlinkClick r:id="rId2"/>
              </a:rPr>
              <a:t>this public </a:t>
            </a:r>
            <a:r>
              <a:rPr lang="en-US" dirty="0" err="1">
                <a:hlinkClick r:id="rId2"/>
              </a:rPr>
              <a:t>onedrive</a:t>
            </a:r>
            <a:r>
              <a:rPr lang="en-US" dirty="0">
                <a:hlinkClick r:id="rId2"/>
              </a:rPr>
              <a:t> folder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56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1. INTRODUCTION-1</a:t>
            </a:r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C04B5F2-FA71-4DE0-B7C3-088778A521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1"/>
          <a:stretch/>
        </p:blipFill>
        <p:spPr>
          <a:xfrm>
            <a:off x="0" y="1152844"/>
            <a:ext cx="5419399" cy="5054916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6DF034B-6773-4D3A-ABA4-CCF6114B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480" y="947262"/>
            <a:ext cx="6344920" cy="5788818"/>
          </a:xfrm>
        </p:spPr>
        <p:txBody>
          <a:bodyPr/>
          <a:lstStyle/>
          <a:p>
            <a:r>
              <a:rPr lang="en-US" dirty="0"/>
              <a:t>TB is an infectious disease affecting millions of individuals globally, every year.</a:t>
            </a:r>
          </a:p>
          <a:p>
            <a:r>
              <a:rPr lang="en-US" dirty="0"/>
              <a:t>WHO has set the year 2035 as the target for its “End TB” strategy.</a:t>
            </a:r>
          </a:p>
          <a:p>
            <a:r>
              <a:rPr lang="en-IN" dirty="0"/>
              <a:t>The rise of drug resistance in MTB is a major threat.</a:t>
            </a:r>
          </a:p>
          <a:p>
            <a:r>
              <a:rPr lang="en-IN" dirty="0"/>
              <a:t>The traditional gold standard test takes weeks for profiling a clinical sample.</a:t>
            </a:r>
          </a:p>
          <a:p>
            <a:r>
              <a:rPr lang="en-IN" dirty="0"/>
              <a:t>Ineffective drug regimen and delayed drug resistance profile worsens the problem of DR-TB.</a:t>
            </a:r>
          </a:p>
        </p:txBody>
      </p:sp>
    </p:spTree>
    <p:extLst>
      <p:ext uri="{BB962C8B-B14F-4D97-AF65-F5344CB8AC3E}">
        <p14:creationId xmlns:p14="http://schemas.microsoft.com/office/powerpoint/2010/main" val="189059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1. INTRODUCTION-2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F36B4-6FF1-4D4E-AD75-E782C0298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3876040" cy="5466080"/>
          </a:xfrm>
        </p:spPr>
        <p:txBody>
          <a:bodyPr>
            <a:normAutofit/>
          </a:bodyPr>
          <a:lstStyle/>
          <a:p>
            <a:r>
              <a:rPr lang="en-US" sz="2400" dirty="0"/>
              <a:t>Modern genome sequencing has revolutionized life sciences. </a:t>
            </a:r>
          </a:p>
          <a:p>
            <a:r>
              <a:rPr lang="en-US" sz="2400" dirty="0"/>
              <a:t>Once the sample is sequenced, it can be used for multiple studies.</a:t>
            </a:r>
          </a:p>
          <a:p>
            <a:r>
              <a:rPr lang="en-US" sz="2400" dirty="0"/>
              <a:t>The sequencing is relatively cheaper and shows promise as foundation of predicting  drug-resistance profile.</a:t>
            </a:r>
          </a:p>
          <a:p>
            <a:r>
              <a:rPr lang="en-US" sz="2400" dirty="0"/>
              <a:t>Successful sequencing based DRP can allow low-income countries to directly switch to this mode of testing.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9D7D43-4374-4624-A895-CD9A3F48BAF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8"/>
          <a:stretch/>
        </p:blipFill>
        <p:spPr>
          <a:xfrm>
            <a:off x="5303520" y="1097280"/>
            <a:ext cx="688848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24"/>
            <a:ext cx="10515600" cy="1325563"/>
          </a:xfrm>
        </p:spPr>
        <p:txBody>
          <a:bodyPr/>
          <a:lstStyle/>
          <a:p>
            <a:r>
              <a:rPr lang="en-US" dirty="0"/>
              <a:t>2. PROBLEM STATEMENT-1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6A0E-D640-4EE8-BC4E-E5BFF03F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60" y="1316039"/>
            <a:ext cx="11586520" cy="529812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direct association technique relies on pre-documented resistance-conferring  mutations. 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The discovery of new resistance-conferring mutations is a slow process.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The biological factors which can confer resistance is still not understood exhaustively.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Machine learning offers a way to algorithmically discover new relationships and determine drug resistance profile.</a:t>
            </a:r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420E-8392-44AC-B934-3FC057F7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2. PROBLEM STATEMENT-2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68DF5-DD4F-4AC7-83D9-A80C587AB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Different classes of ML algorithms model dependent and independent mutations differently.</a:t>
            </a:r>
          </a:p>
          <a:p>
            <a:endParaRPr lang="en-US" dirty="0"/>
          </a:p>
          <a:p>
            <a:r>
              <a:rPr lang="en-IN" dirty="0"/>
              <a:t>It is worth </a:t>
            </a:r>
            <a:r>
              <a:rPr lang="en-IN"/>
              <a:t>exploring the Stacked </a:t>
            </a:r>
            <a:r>
              <a:rPr lang="en-IN" dirty="0"/>
              <a:t>Ensemble technique which combines </a:t>
            </a:r>
            <a:r>
              <a:rPr lang="en-IN"/>
              <a:t>heterogenous algorithms </a:t>
            </a:r>
            <a:r>
              <a:rPr lang="en-IN" dirty="0"/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7053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3. AIM AND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6A0E-D640-4EE8-BC4E-E5BFF03F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• To compare the various algorithms used in state-of-the-art techniques for DRP of clinical MTB isolates.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To propose a suitable and clinically applicable ensemble algorithm for DST profiling.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115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325563"/>
          </a:xfrm>
        </p:spPr>
        <p:txBody>
          <a:bodyPr/>
          <a:lstStyle/>
          <a:p>
            <a:r>
              <a:rPr lang="en-US" dirty="0"/>
              <a:t>4. LITERATURE REVIEW-1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C25F5C-72D6-4318-82CD-4CB048EA5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739027"/>
              </p:ext>
            </p:extLst>
          </p:nvPr>
        </p:nvGraphicFramePr>
        <p:xfrm>
          <a:off x="609600" y="1325563"/>
          <a:ext cx="10932161" cy="5167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6895">
                  <a:extLst>
                    <a:ext uri="{9D8B030D-6E8A-4147-A177-3AD203B41FA5}">
                      <a16:colId xmlns:a16="http://schemas.microsoft.com/office/drawing/2014/main" val="579957691"/>
                    </a:ext>
                  </a:extLst>
                </a:gridCol>
                <a:gridCol w="3137833">
                  <a:extLst>
                    <a:ext uri="{9D8B030D-6E8A-4147-A177-3AD203B41FA5}">
                      <a16:colId xmlns:a16="http://schemas.microsoft.com/office/drawing/2014/main" val="327504019"/>
                    </a:ext>
                  </a:extLst>
                </a:gridCol>
                <a:gridCol w="1655460">
                  <a:extLst>
                    <a:ext uri="{9D8B030D-6E8A-4147-A177-3AD203B41FA5}">
                      <a16:colId xmlns:a16="http://schemas.microsoft.com/office/drawing/2014/main" val="3379471872"/>
                    </a:ext>
                  </a:extLst>
                </a:gridCol>
                <a:gridCol w="2514901">
                  <a:extLst>
                    <a:ext uri="{9D8B030D-6E8A-4147-A177-3AD203B41FA5}">
                      <a16:colId xmlns:a16="http://schemas.microsoft.com/office/drawing/2014/main" val="207677904"/>
                    </a:ext>
                  </a:extLst>
                </a:gridCol>
                <a:gridCol w="1487072">
                  <a:extLst>
                    <a:ext uri="{9D8B030D-6E8A-4147-A177-3AD203B41FA5}">
                      <a16:colId xmlns:a16="http://schemas.microsoft.com/office/drawing/2014/main" val="3837347226"/>
                    </a:ext>
                  </a:extLst>
                </a:gridCol>
              </a:tblGrid>
              <a:tr h="288492"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Reference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Algorithm common to the present study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Metric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Remarks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ct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Sample size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extLst>
                  <a:ext uri="{0D108BD9-81ED-4DB2-BD59-A6C34878D82A}">
                    <a16:rowId xmlns:a16="http://schemas.microsoft.com/office/drawing/2014/main" val="4246160662"/>
                  </a:ext>
                </a:extLst>
              </a:tr>
              <a:tr h="576984"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Yang et al. (2018)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br>
                        <a:rPr lang="en-IN" sz="1200">
                          <a:effectLst/>
                        </a:rPr>
                      </a:br>
                      <a:r>
                        <a:rPr lang="en-IN" sz="1200">
                          <a:effectLst/>
                        </a:rPr>
                        <a:t>Logistic Regression; Random Forest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AUC: 0.97; 0.97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RIF resistance; Loci-oriented; Known mutations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1,839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extLst>
                  <a:ext uri="{0D108BD9-81ED-4DB2-BD59-A6C34878D82A}">
                    <a16:rowId xmlns:a16="http://schemas.microsoft.com/office/drawing/2014/main" val="555720868"/>
                  </a:ext>
                </a:extLst>
              </a:tr>
              <a:tr h="576984"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Chen et al. (2019)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 Multilayer Perceptron; Logistic Regression; Random Forest Classifiers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AUC: 0.994; 0.994; 0.986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RIF resistance; Loci-oriented; Known mutations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3,601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extLst>
                  <a:ext uri="{0D108BD9-81ED-4DB2-BD59-A6C34878D82A}">
                    <a16:rowId xmlns:a16="http://schemas.microsoft.com/office/drawing/2014/main" val="3776058269"/>
                  </a:ext>
                </a:extLst>
              </a:tr>
              <a:tr h="673564"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Jamal et al. (2019)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Naïve bayes; Artificial Neural Network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AUC: 0.92; 0.99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rpoB gene; RIF resistance; Structural features; Known mutations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754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extLst>
                  <a:ext uri="{0D108BD9-81ED-4DB2-BD59-A6C34878D82A}">
                    <a16:rowId xmlns:a16="http://schemas.microsoft.com/office/drawing/2014/main" val="3823871207"/>
                  </a:ext>
                </a:extLst>
              </a:tr>
              <a:tr h="576984"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Carter et al. (2019)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Linear Regression; Neural Network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AUC: 0.89; 0.885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PZA resistance; Structural features; Known mutations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33,087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extLst>
                  <a:ext uri="{0D108BD9-81ED-4DB2-BD59-A6C34878D82A}">
                    <a16:rowId xmlns:a16="http://schemas.microsoft.com/office/drawing/2014/main" val="120387091"/>
                  </a:ext>
                </a:extLst>
              </a:tr>
              <a:tr h="865477"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Deelder et al. (2019)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Linear Regression; Gradient Boosted Tree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AUC: 0.953 ;0.951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RIF resistance; Known mutations for LR; Genome wide SNPs for GBT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16,688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extLst>
                  <a:ext uri="{0D108BD9-81ED-4DB2-BD59-A6C34878D82A}">
                    <a16:rowId xmlns:a16="http://schemas.microsoft.com/office/drawing/2014/main" val="954760407"/>
                  </a:ext>
                </a:extLst>
              </a:tr>
              <a:tr h="576984"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Chowdhury et al. (2019)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Base learners: GLM, C5.0, SVM; Meta-learner: GLM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Accuracy: 0.8125 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CAP resistance; Protein sequences; Stacked ensemble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8,777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extLst>
                  <a:ext uri="{0D108BD9-81ED-4DB2-BD59-A6C34878D82A}">
                    <a16:rowId xmlns:a16="http://schemas.microsoft.com/office/drawing/2014/main" val="2395574842"/>
                  </a:ext>
                </a:extLst>
              </a:tr>
              <a:tr h="576984"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Kouchaki et al. (2018)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Logistic Regression; Random Forest; Gradient Boosted Tree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AUC: 0.9796; 0.9767; 0.9771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RIF resistance; Known mutations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13,402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extLst>
                  <a:ext uri="{0D108BD9-81ED-4DB2-BD59-A6C34878D82A}">
                    <a16:rowId xmlns:a16="http://schemas.microsoft.com/office/drawing/2014/main" val="1106147692"/>
                  </a:ext>
                </a:extLst>
              </a:tr>
              <a:tr h="454858"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Kouchaki et al. (2020)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Single-label Random Forests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AUC: 0.9384 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l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>
                          <a:effectLst/>
                        </a:rPr>
                        <a:t>RIF resistance; Known mutations</a:t>
                      </a:r>
                      <a:endParaRPr lang="en-IN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tc>
                  <a:txBody>
                    <a:bodyPr/>
                    <a:lstStyle/>
                    <a:p>
                      <a:pPr marL="0" marR="0" algn="r" fontAlgn="auto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457200" algn="l"/>
                        </a:tabLst>
                      </a:pPr>
                      <a:r>
                        <a:rPr lang="en-IN" sz="1200" dirty="0">
                          <a:effectLst/>
                        </a:rPr>
                        <a:t>13,402</a:t>
                      </a:r>
                      <a:endParaRPr lang="en-IN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68" marR="56668" marT="0" marB="0" anchor="b"/>
                </a:tc>
                <a:extLst>
                  <a:ext uri="{0D108BD9-81ED-4DB2-BD59-A6C34878D82A}">
                    <a16:rowId xmlns:a16="http://schemas.microsoft.com/office/drawing/2014/main" val="350916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9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BDB9-637F-4C21-BC77-F461300F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4. LITERATURE REVIEW-2</a:t>
            </a:r>
            <a:endParaRPr lang="en-US" dirty="0"/>
          </a:p>
        </p:txBody>
      </p:sp>
      <p:pic>
        <p:nvPicPr>
          <p:cNvPr id="4" name="Content Placeholder 3" descr="A close up of a device&#10;&#10;Description automatically generated">
            <a:extLst>
              <a:ext uri="{FF2B5EF4-FFF2-40B4-BE49-F238E27FC236}">
                <a16:creationId xmlns:a16="http://schemas.microsoft.com/office/drawing/2014/main" id="{D661A1E6-A6A8-46B5-82CC-A141F16D49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7679"/>
            <a:ext cx="6380480" cy="4754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7D34E-4DBF-4E00-AD43-9B1299CB5B85}"/>
              </a:ext>
            </a:extLst>
          </p:cNvPr>
          <p:cNvSpPr txBox="1"/>
          <p:nvPr/>
        </p:nvSpPr>
        <p:spPr>
          <a:xfrm>
            <a:off x="7122160" y="1081723"/>
            <a:ext cx="47650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Stacked ensembles can combine multiple heterogenous base-learners using a meta-learner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These models can achieve performance, at least as good as the best base learner.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STEN models have been favorably applied in multiple domains already.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4256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CA53-87E3-4FEC-B72A-4011F6B0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5. METHODOLOGY-1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03837-3CF9-4399-B269-466428E2BE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" y="1249680"/>
            <a:ext cx="5517651" cy="54291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1E0F8C-812D-42DA-9409-7BB4B6424D97}"/>
              </a:ext>
            </a:extLst>
          </p:cNvPr>
          <p:cNvSpPr txBox="1"/>
          <p:nvPr/>
        </p:nvSpPr>
        <p:spPr>
          <a:xfrm>
            <a:off x="5933440" y="1325563"/>
            <a:ext cx="59131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Before ML algorithms could be applied, genomic pre-processing is necessary to find the mutation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mutation data for the cohort was merged with the cohort resistance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resultant large, sparse matrix was then binarized to form the first feature-set for 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Feature-set 1 was transformed into reduced feature-set 2 using PCA.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datasets were split with HTBC as validation data and TBP as training data. </a:t>
            </a:r>
          </a:p>
        </p:txBody>
      </p:sp>
    </p:spTree>
    <p:extLst>
      <p:ext uri="{BB962C8B-B14F-4D97-AF65-F5344CB8AC3E}">
        <p14:creationId xmlns:p14="http://schemas.microsoft.com/office/powerpoint/2010/main" val="272394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963</Words>
  <Application>Microsoft Macintosh PowerPoint</Application>
  <PresentationFormat>Widescreen</PresentationFormat>
  <Paragraphs>135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  MACHINE LEARNING APPLIED TO DRUG-RESISTANCE PREDICTION FOR MYCOBACTERIUM TUBERCULOSIS IN HIGH-TB BURDEN COUNTRIES </vt:lpstr>
      <vt:lpstr>1. INTRODUCTION-1</vt:lpstr>
      <vt:lpstr>1. INTRODUCTION-2</vt:lpstr>
      <vt:lpstr>2. PROBLEM STATEMENT-1</vt:lpstr>
      <vt:lpstr>2. PROBLEM STATEMENT-2</vt:lpstr>
      <vt:lpstr>3. AIM AND OBJECTIVES</vt:lpstr>
      <vt:lpstr>4. LITERATURE REVIEW-1</vt:lpstr>
      <vt:lpstr>4. LITERATURE REVIEW-2</vt:lpstr>
      <vt:lpstr>5. METHODOLOGY-1</vt:lpstr>
      <vt:lpstr>5. METHODOLOGY-2</vt:lpstr>
      <vt:lpstr>5. METHODOLOGY-3</vt:lpstr>
      <vt:lpstr>6. RESULTS-1</vt:lpstr>
      <vt:lpstr>6. RESULTS-2</vt:lpstr>
      <vt:lpstr>6. RESULTS-3</vt:lpstr>
      <vt:lpstr>7. CONCLUSIONS AND 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Sharma</dc:creator>
  <cp:lastModifiedBy>Abhinav Sharma</cp:lastModifiedBy>
  <cp:revision>7</cp:revision>
  <dcterms:created xsi:type="dcterms:W3CDTF">2020-11-12T15:10:03Z</dcterms:created>
  <dcterms:modified xsi:type="dcterms:W3CDTF">2020-11-28T16:38:07Z</dcterms:modified>
</cp:coreProperties>
</file>