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8" r:id="rId3"/>
    <p:sldId id="257" r:id="rId4"/>
    <p:sldId id="269" r:id="rId5"/>
    <p:sldId id="259" r:id="rId6"/>
    <p:sldId id="260" r:id="rId7"/>
    <p:sldId id="261" r:id="rId8"/>
    <p:sldId id="263" r:id="rId9"/>
    <p:sldId id="272" r:id="rId10"/>
    <p:sldId id="266" r:id="rId11"/>
    <p:sldId id="265" r:id="rId12"/>
    <p:sldId id="264" r:id="rId13"/>
    <p:sldId id="267" r:id="rId14"/>
    <p:sldId id="268" r:id="rId15"/>
    <p:sldId id="273" r:id="rId16"/>
    <p:sldId id="270" r:id="rId17"/>
    <p:sldId id="274"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A9D9D-8A03-43E2-8270-D5E1E1C21269}"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B6EE8-5239-4A19-8FDF-7F1C36607D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6446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A9D9D-8A03-43E2-8270-D5E1E1C21269}"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27613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A9D9D-8A03-43E2-8270-D5E1E1C21269}"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199317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A9D9D-8A03-43E2-8270-D5E1E1C21269}"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286055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A9D9D-8A03-43E2-8270-D5E1E1C21269}"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B6EE8-5239-4A19-8FDF-7F1C36607D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88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A9D9D-8A03-43E2-8270-D5E1E1C21269}" type="datetimeFigureOut">
              <a:rPr lang="en-US" smtClean="0"/>
              <a:t>11-Feb-20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329377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A9D9D-8A03-43E2-8270-D5E1E1C21269}" type="datetimeFigureOut">
              <a:rPr lang="en-US" smtClean="0"/>
              <a:t>11-Feb-20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409518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A9D9D-8A03-43E2-8270-D5E1E1C21269}" type="datetimeFigureOut">
              <a:rPr lang="en-US" smtClean="0"/>
              <a:t>11-Feb-20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36238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FA9D9D-8A03-43E2-8270-D5E1E1C21269}" type="datetimeFigureOut">
              <a:rPr lang="en-US" smtClean="0"/>
              <a:t>11-Feb-20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9473197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FA9D9D-8A03-43E2-8270-D5E1E1C21269}" type="datetimeFigureOut">
              <a:rPr lang="en-US" smtClean="0"/>
              <a:t>11-Feb-20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0B6EE8-5239-4A19-8FDF-7F1C36607D9D}" type="slidenum">
              <a:rPr lang="en-US" smtClean="0"/>
              <a:t>‹#›</a:t>
            </a:fld>
            <a:endParaRPr lang="en-US"/>
          </a:p>
        </p:txBody>
      </p:sp>
    </p:spTree>
    <p:extLst>
      <p:ext uri="{BB962C8B-B14F-4D97-AF65-F5344CB8AC3E}">
        <p14:creationId xmlns:p14="http://schemas.microsoft.com/office/powerpoint/2010/main" val="9956153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A9D9D-8A03-43E2-8270-D5E1E1C21269}" type="datetimeFigureOut">
              <a:rPr lang="en-US" smtClean="0"/>
              <a:t>11-Feb-20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B6EE8-5239-4A19-8FDF-7F1C36607D9D}" type="slidenum">
              <a:rPr lang="en-US" smtClean="0"/>
              <a:t>‹#›</a:t>
            </a:fld>
            <a:endParaRPr lang="en-US"/>
          </a:p>
        </p:txBody>
      </p:sp>
    </p:spTree>
    <p:extLst>
      <p:ext uri="{BB962C8B-B14F-4D97-AF65-F5344CB8AC3E}">
        <p14:creationId xmlns:p14="http://schemas.microsoft.com/office/powerpoint/2010/main" val="74710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FA9D9D-8A03-43E2-8270-D5E1E1C21269}" type="datetimeFigureOut">
              <a:rPr lang="en-US" smtClean="0"/>
              <a:t>11-Feb-20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0B6EE8-5239-4A19-8FDF-7F1C36607D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9191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vieinsider.com/movies/-/2015" TargetMode="External"/><Relationship Id="rId2" Type="http://schemas.openxmlformats.org/officeDocument/2006/relationships/hyperlink" Target="https://www.kaggle.com/stefanoleone992/rotten-tomatoes-movies-and-critics-datasets/version/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E87-58A9-48BB-AD7A-766794EDEF5D}"/>
              </a:ext>
            </a:extLst>
          </p:cNvPr>
          <p:cNvSpPr>
            <a:spLocks noGrp="1"/>
          </p:cNvSpPr>
          <p:nvPr>
            <p:ph type="ctrTitle"/>
          </p:nvPr>
        </p:nvSpPr>
        <p:spPr/>
        <p:txBody>
          <a:bodyPr>
            <a:normAutofit/>
          </a:bodyPr>
          <a:lstStyle/>
          <a:p>
            <a:pPr algn="l"/>
            <a:r>
              <a:rPr lang="en-US" dirty="0"/>
              <a:t>MOVIES REVIEWS AND TRENDS</a:t>
            </a:r>
          </a:p>
        </p:txBody>
      </p:sp>
      <p:sp>
        <p:nvSpPr>
          <p:cNvPr id="3" name="Subtitle 2">
            <a:extLst>
              <a:ext uri="{FF2B5EF4-FFF2-40B4-BE49-F238E27FC236}">
                <a16:creationId xmlns:a16="http://schemas.microsoft.com/office/drawing/2014/main" id="{4C8698F2-47B6-4A6D-9FB8-CC617C378F9B}"/>
              </a:ext>
            </a:extLst>
          </p:cNvPr>
          <p:cNvSpPr>
            <a:spLocks noGrp="1"/>
          </p:cNvSpPr>
          <p:nvPr>
            <p:ph type="subTitle" idx="1"/>
          </p:nvPr>
        </p:nvSpPr>
        <p:spPr/>
        <p:txBody>
          <a:bodyPr>
            <a:normAutofit/>
          </a:bodyPr>
          <a:lstStyle/>
          <a:p>
            <a:pPr algn="l"/>
            <a:r>
              <a:rPr lang="en-US" dirty="0"/>
              <a:t>Lewis Jarrett &amp; Abhishek Sharma : Group 7</a:t>
            </a:r>
          </a:p>
          <a:p>
            <a:pPr algn="l"/>
            <a:r>
              <a:rPr lang="en-US" dirty="0"/>
              <a:t>PYTHON FOR DATA ANALYSIS – CATALYST</a:t>
            </a:r>
          </a:p>
          <a:p>
            <a:pPr algn="l"/>
            <a:endParaRPr lang="en-US" dirty="0"/>
          </a:p>
          <a:p>
            <a:pPr algn="l"/>
            <a:endParaRPr lang="en-US" dirty="0"/>
          </a:p>
        </p:txBody>
      </p:sp>
    </p:spTree>
    <p:extLst>
      <p:ext uri="{BB962C8B-B14F-4D97-AF65-F5344CB8AC3E}">
        <p14:creationId xmlns:p14="http://schemas.microsoft.com/office/powerpoint/2010/main" val="4118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CAB2-4F42-4C95-98E0-05D3D684C116}"/>
              </a:ext>
            </a:extLst>
          </p:cNvPr>
          <p:cNvSpPr>
            <a:spLocks noGrp="1"/>
          </p:cNvSpPr>
          <p:nvPr>
            <p:ph type="title"/>
          </p:nvPr>
        </p:nvSpPr>
        <p:spPr>
          <a:xfrm>
            <a:off x="1132791" y="158265"/>
            <a:ext cx="10058400" cy="1450757"/>
          </a:xfrm>
        </p:spPr>
        <p:txBody>
          <a:bodyPr>
            <a:normAutofit/>
          </a:bodyPr>
          <a:lstStyle/>
          <a:p>
            <a:r>
              <a:rPr lang="en-US" dirty="0"/>
              <a:t>CRITICS RATINGS</a:t>
            </a:r>
            <a:endParaRPr lang="en-US" i="1" dirty="0"/>
          </a:p>
        </p:txBody>
      </p:sp>
      <p:pic>
        <p:nvPicPr>
          <p:cNvPr id="10" name="Content Placeholder 9">
            <a:extLst>
              <a:ext uri="{FF2B5EF4-FFF2-40B4-BE49-F238E27FC236}">
                <a16:creationId xmlns:a16="http://schemas.microsoft.com/office/drawing/2014/main" id="{1605F702-47C5-4AD8-BE03-91645EC10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45999"/>
            <a:ext cx="8092736" cy="4583779"/>
          </a:xfrm>
        </p:spPr>
      </p:pic>
      <p:sp>
        <p:nvSpPr>
          <p:cNvPr id="11" name="TextBox 10">
            <a:extLst>
              <a:ext uri="{FF2B5EF4-FFF2-40B4-BE49-F238E27FC236}">
                <a16:creationId xmlns:a16="http://schemas.microsoft.com/office/drawing/2014/main" id="{BC34027A-2604-41BA-BCEC-503CEABB725F}"/>
              </a:ext>
            </a:extLst>
          </p:cNvPr>
          <p:cNvSpPr txBox="1"/>
          <p:nvPr/>
        </p:nvSpPr>
        <p:spPr>
          <a:xfrm>
            <a:off x="9419208" y="2201662"/>
            <a:ext cx="1934592" cy="2031325"/>
          </a:xfrm>
          <a:prstGeom prst="rect">
            <a:avLst/>
          </a:prstGeom>
          <a:noFill/>
        </p:spPr>
        <p:txBody>
          <a:bodyPr wrap="square" rtlCol="0">
            <a:spAutoFit/>
          </a:bodyPr>
          <a:lstStyle/>
          <a:p>
            <a:r>
              <a:rPr lang="en-GB" dirty="0"/>
              <a:t>From the 60s, Certified Fresh is overtaken by Rotten and from the 80s Rotten is the dominant critic review</a:t>
            </a:r>
          </a:p>
        </p:txBody>
      </p:sp>
      <p:sp>
        <p:nvSpPr>
          <p:cNvPr id="12" name="TextBox 11">
            <a:extLst>
              <a:ext uri="{FF2B5EF4-FFF2-40B4-BE49-F238E27FC236}">
                <a16:creationId xmlns:a16="http://schemas.microsoft.com/office/drawing/2014/main" id="{4E755E2B-6F88-4D77-83E7-B6BE1564FCE9}"/>
              </a:ext>
            </a:extLst>
          </p:cNvPr>
          <p:cNvSpPr txBox="1"/>
          <p:nvPr/>
        </p:nvSpPr>
        <p:spPr>
          <a:xfrm rot="16200000">
            <a:off x="-762517" y="3131207"/>
            <a:ext cx="2441483" cy="369332"/>
          </a:xfrm>
          <a:prstGeom prst="rect">
            <a:avLst/>
          </a:prstGeom>
          <a:noFill/>
        </p:spPr>
        <p:txBody>
          <a:bodyPr wrap="square" rtlCol="0">
            <a:spAutoFit/>
          </a:bodyPr>
          <a:lstStyle/>
          <a:p>
            <a:r>
              <a:rPr lang="en-GB" dirty="0"/>
              <a:t>Number of movies</a:t>
            </a:r>
          </a:p>
        </p:txBody>
      </p:sp>
      <p:sp>
        <p:nvSpPr>
          <p:cNvPr id="13" name="TextBox 12">
            <a:extLst>
              <a:ext uri="{FF2B5EF4-FFF2-40B4-BE49-F238E27FC236}">
                <a16:creationId xmlns:a16="http://schemas.microsoft.com/office/drawing/2014/main" id="{69404C65-12F4-4255-B844-39B787CEF8C8}"/>
              </a:ext>
            </a:extLst>
          </p:cNvPr>
          <p:cNvSpPr txBox="1"/>
          <p:nvPr/>
        </p:nvSpPr>
        <p:spPr>
          <a:xfrm>
            <a:off x="3737498" y="6411443"/>
            <a:ext cx="3657600" cy="369332"/>
          </a:xfrm>
          <a:prstGeom prst="rect">
            <a:avLst/>
          </a:prstGeom>
          <a:noFill/>
        </p:spPr>
        <p:txBody>
          <a:bodyPr wrap="square" rtlCol="0">
            <a:spAutoFit/>
          </a:bodyPr>
          <a:lstStyle/>
          <a:p>
            <a:r>
              <a:rPr lang="en-GB" dirty="0"/>
              <a:t>Decade and critic status</a:t>
            </a:r>
          </a:p>
        </p:txBody>
      </p:sp>
    </p:spTree>
    <p:extLst>
      <p:ext uri="{BB962C8B-B14F-4D97-AF65-F5344CB8AC3E}">
        <p14:creationId xmlns:p14="http://schemas.microsoft.com/office/powerpoint/2010/main" val="182044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3C03-AB92-474E-9F11-2973C339568A}"/>
              </a:ext>
            </a:extLst>
          </p:cNvPr>
          <p:cNvSpPr>
            <a:spLocks noGrp="1"/>
          </p:cNvSpPr>
          <p:nvPr>
            <p:ph type="title"/>
          </p:nvPr>
        </p:nvSpPr>
        <p:spPr>
          <a:xfrm>
            <a:off x="1066800" y="160032"/>
            <a:ext cx="10058400" cy="1450757"/>
          </a:xfrm>
        </p:spPr>
        <p:txBody>
          <a:bodyPr>
            <a:normAutofit/>
          </a:bodyPr>
          <a:lstStyle/>
          <a:p>
            <a:r>
              <a:rPr lang="en-US" dirty="0"/>
              <a:t>AUDIENCE RATINGS</a:t>
            </a:r>
          </a:p>
        </p:txBody>
      </p:sp>
      <p:pic>
        <p:nvPicPr>
          <p:cNvPr id="8" name="Content Placeholder 7">
            <a:extLst>
              <a:ext uri="{FF2B5EF4-FFF2-40B4-BE49-F238E27FC236}">
                <a16:creationId xmlns:a16="http://schemas.microsoft.com/office/drawing/2014/main" id="{9789BF17-FBEF-40AA-B5E0-E92DE28818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426" y="1777327"/>
            <a:ext cx="8338201" cy="4469102"/>
          </a:xfrm>
        </p:spPr>
      </p:pic>
      <p:sp>
        <p:nvSpPr>
          <p:cNvPr id="9" name="TextBox 8">
            <a:extLst>
              <a:ext uri="{FF2B5EF4-FFF2-40B4-BE49-F238E27FC236}">
                <a16:creationId xmlns:a16="http://schemas.microsoft.com/office/drawing/2014/main" id="{86E319B7-773C-4E40-8FDC-6D56B6FA6033}"/>
              </a:ext>
            </a:extLst>
          </p:cNvPr>
          <p:cNvSpPr txBox="1"/>
          <p:nvPr/>
        </p:nvSpPr>
        <p:spPr>
          <a:xfrm>
            <a:off x="9321553" y="1970843"/>
            <a:ext cx="2201663" cy="1200329"/>
          </a:xfrm>
          <a:prstGeom prst="rect">
            <a:avLst/>
          </a:prstGeom>
          <a:noFill/>
        </p:spPr>
        <p:txBody>
          <a:bodyPr wrap="square" rtlCol="0">
            <a:spAutoFit/>
          </a:bodyPr>
          <a:lstStyle/>
          <a:p>
            <a:r>
              <a:rPr lang="en-GB" dirty="0"/>
              <a:t>2010+ is the only decade to feature more spilled movies than upright movies</a:t>
            </a:r>
          </a:p>
        </p:txBody>
      </p:sp>
      <p:sp>
        <p:nvSpPr>
          <p:cNvPr id="10" name="TextBox 9">
            <a:extLst>
              <a:ext uri="{FF2B5EF4-FFF2-40B4-BE49-F238E27FC236}">
                <a16:creationId xmlns:a16="http://schemas.microsoft.com/office/drawing/2014/main" id="{28B7B665-3B82-489C-8BED-CE7F71B61466}"/>
              </a:ext>
            </a:extLst>
          </p:cNvPr>
          <p:cNvSpPr txBox="1"/>
          <p:nvPr/>
        </p:nvSpPr>
        <p:spPr>
          <a:xfrm rot="16200000">
            <a:off x="-913857" y="3244334"/>
            <a:ext cx="2441483" cy="369332"/>
          </a:xfrm>
          <a:prstGeom prst="rect">
            <a:avLst/>
          </a:prstGeom>
          <a:noFill/>
        </p:spPr>
        <p:txBody>
          <a:bodyPr wrap="square" rtlCol="0">
            <a:spAutoFit/>
          </a:bodyPr>
          <a:lstStyle/>
          <a:p>
            <a:r>
              <a:rPr lang="en-GB" dirty="0"/>
              <a:t>Number of movies</a:t>
            </a:r>
          </a:p>
        </p:txBody>
      </p:sp>
      <p:sp>
        <p:nvSpPr>
          <p:cNvPr id="11" name="TextBox 10">
            <a:extLst>
              <a:ext uri="{FF2B5EF4-FFF2-40B4-BE49-F238E27FC236}">
                <a16:creationId xmlns:a16="http://schemas.microsoft.com/office/drawing/2014/main" id="{788E8637-6DF8-40DE-848F-3CC47B5BDE36}"/>
              </a:ext>
            </a:extLst>
          </p:cNvPr>
          <p:cNvSpPr txBox="1"/>
          <p:nvPr/>
        </p:nvSpPr>
        <p:spPr>
          <a:xfrm>
            <a:off x="3737498" y="6411443"/>
            <a:ext cx="3657600" cy="369332"/>
          </a:xfrm>
          <a:prstGeom prst="rect">
            <a:avLst/>
          </a:prstGeom>
          <a:noFill/>
        </p:spPr>
        <p:txBody>
          <a:bodyPr wrap="square" rtlCol="0">
            <a:spAutoFit/>
          </a:bodyPr>
          <a:lstStyle/>
          <a:p>
            <a:r>
              <a:rPr lang="en-GB" dirty="0"/>
              <a:t>Decade and audience status</a:t>
            </a:r>
          </a:p>
        </p:txBody>
      </p:sp>
    </p:spTree>
    <p:extLst>
      <p:ext uri="{BB962C8B-B14F-4D97-AF65-F5344CB8AC3E}">
        <p14:creationId xmlns:p14="http://schemas.microsoft.com/office/powerpoint/2010/main" val="13468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45E-E353-4B8B-8DEA-B0F997835E13}"/>
              </a:ext>
            </a:extLst>
          </p:cNvPr>
          <p:cNvSpPr>
            <a:spLocks noGrp="1"/>
          </p:cNvSpPr>
          <p:nvPr>
            <p:ph type="title"/>
          </p:nvPr>
        </p:nvSpPr>
        <p:spPr/>
        <p:txBody>
          <a:bodyPr>
            <a:normAutofit/>
          </a:bodyPr>
          <a:lstStyle/>
          <a:p>
            <a:r>
              <a:rPr lang="en-US" sz="4000" dirty="0"/>
              <a:t>COMPARISON OF AUDIENCE AND CRITICS</a:t>
            </a:r>
          </a:p>
        </p:txBody>
      </p:sp>
      <p:pic>
        <p:nvPicPr>
          <p:cNvPr id="6" name="Content Placeholder 5">
            <a:extLst>
              <a:ext uri="{FF2B5EF4-FFF2-40B4-BE49-F238E27FC236}">
                <a16:creationId xmlns:a16="http://schemas.microsoft.com/office/drawing/2014/main" id="{F4A06EA8-AA9E-4903-8702-DC805C974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184" y="1782204"/>
            <a:ext cx="6652533" cy="4571867"/>
          </a:xfrm>
        </p:spPr>
      </p:pic>
      <p:sp>
        <p:nvSpPr>
          <p:cNvPr id="9" name="TextBox 8">
            <a:extLst>
              <a:ext uri="{FF2B5EF4-FFF2-40B4-BE49-F238E27FC236}">
                <a16:creationId xmlns:a16="http://schemas.microsoft.com/office/drawing/2014/main" id="{7060C49F-C9B1-4951-85B6-DA720D87DD1A}"/>
              </a:ext>
            </a:extLst>
          </p:cNvPr>
          <p:cNvSpPr txBox="1"/>
          <p:nvPr/>
        </p:nvSpPr>
        <p:spPr>
          <a:xfrm rot="16200000">
            <a:off x="-197874" y="2726764"/>
            <a:ext cx="2441483" cy="369332"/>
          </a:xfrm>
          <a:prstGeom prst="rect">
            <a:avLst/>
          </a:prstGeom>
          <a:noFill/>
        </p:spPr>
        <p:txBody>
          <a:bodyPr wrap="square" rtlCol="0">
            <a:spAutoFit/>
          </a:bodyPr>
          <a:lstStyle/>
          <a:p>
            <a:r>
              <a:rPr lang="en-GB" dirty="0"/>
              <a:t>Score /100</a:t>
            </a:r>
          </a:p>
        </p:txBody>
      </p:sp>
      <p:sp>
        <p:nvSpPr>
          <p:cNvPr id="7" name="TextBox 6">
            <a:extLst>
              <a:ext uri="{FF2B5EF4-FFF2-40B4-BE49-F238E27FC236}">
                <a16:creationId xmlns:a16="http://schemas.microsoft.com/office/drawing/2014/main" id="{974237AC-02DF-44A0-A96D-869F3D6C1DB6}"/>
              </a:ext>
            </a:extLst>
          </p:cNvPr>
          <p:cNvSpPr txBox="1"/>
          <p:nvPr/>
        </p:nvSpPr>
        <p:spPr>
          <a:xfrm>
            <a:off x="8238478" y="2290439"/>
            <a:ext cx="2210539" cy="646331"/>
          </a:xfrm>
          <a:prstGeom prst="rect">
            <a:avLst/>
          </a:prstGeom>
          <a:noFill/>
        </p:spPr>
        <p:txBody>
          <a:bodyPr wrap="square" rtlCol="0">
            <a:spAutoFit/>
          </a:bodyPr>
          <a:lstStyle/>
          <a:p>
            <a:r>
              <a:rPr lang="en-GB" dirty="0"/>
              <a:t>Scores reach an all-time low in the 90s</a:t>
            </a:r>
          </a:p>
        </p:txBody>
      </p:sp>
    </p:spTree>
    <p:extLst>
      <p:ext uri="{BB962C8B-B14F-4D97-AF65-F5344CB8AC3E}">
        <p14:creationId xmlns:p14="http://schemas.microsoft.com/office/powerpoint/2010/main" val="279766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BB04-2E0D-4364-9BDC-F22CF23AA33C}"/>
              </a:ext>
            </a:extLst>
          </p:cNvPr>
          <p:cNvSpPr>
            <a:spLocks noGrp="1"/>
          </p:cNvSpPr>
          <p:nvPr>
            <p:ph type="title"/>
          </p:nvPr>
        </p:nvSpPr>
        <p:spPr/>
        <p:txBody>
          <a:bodyPr>
            <a:normAutofit/>
          </a:bodyPr>
          <a:lstStyle/>
          <a:p>
            <a:r>
              <a:rPr lang="en-US" dirty="0"/>
              <a:t>PAST TEN YEARS</a:t>
            </a:r>
          </a:p>
        </p:txBody>
      </p:sp>
      <p:pic>
        <p:nvPicPr>
          <p:cNvPr id="8" name="Content Placeholder 7">
            <a:extLst>
              <a:ext uri="{FF2B5EF4-FFF2-40B4-BE49-F238E27FC236}">
                <a16:creationId xmlns:a16="http://schemas.microsoft.com/office/drawing/2014/main" id="{042C03FA-89CA-4716-9ECA-72081616EB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564" y="1896646"/>
            <a:ext cx="7608781" cy="4351338"/>
          </a:xfrm>
        </p:spPr>
      </p:pic>
      <p:sp>
        <p:nvSpPr>
          <p:cNvPr id="9" name="TextBox 8">
            <a:extLst>
              <a:ext uri="{FF2B5EF4-FFF2-40B4-BE49-F238E27FC236}">
                <a16:creationId xmlns:a16="http://schemas.microsoft.com/office/drawing/2014/main" id="{083201AF-F6AA-496D-BE82-CF4730A2F176}"/>
              </a:ext>
            </a:extLst>
          </p:cNvPr>
          <p:cNvSpPr txBox="1"/>
          <p:nvPr/>
        </p:nvSpPr>
        <p:spPr>
          <a:xfrm rot="16200000">
            <a:off x="32156" y="3126261"/>
            <a:ext cx="2441483" cy="369332"/>
          </a:xfrm>
          <a:prstGeom prst="rect">
            <a:avLst/>
          </a:prstGeom>
          <a:noFill/>
        </p:spPr>
        <p:txBody>
          <a:bodyPr wrap="square" rtlCol="0">
            <a:spAutoFit/>
          </a:bodyPr>
          <a:lstStyle/>
          <a:p>
            <a:r>
              <a:rPr lang="en-GB" dirty="0"/>
              <a:t>Score /100</a:t>
            </a:r>
          </a:p>
        </p:txBody>
      </p:sp>
      <p:sp>
        <p:nvSpPr>
          <p:cNvPr id="10" name="TextBox 9">
            <a:extLst>
              <a:ext uri="{FF2B5EF4-FFF2-40B4-BE49-F238E27FC236}">
                <a16:creationId xmlns:a16="http://schemas.microsoft.com/office/drawing/2014/main" id="{489D94AA-BDA6-43E6-AC55-795E74DFA10C}"/>
              </a:ext>
            </a:extLst>
          </p:cNvPr>
          <p:cNvSpPr txBox="1"/>
          <p:nvPr/>
        </p:nvSpPr>
        <p:spPr>
          <a:xfrm>
            <a:off x="9202612" y="2514548"/>
            <a:ext cx="2711219" cy="2585323"/>
          </a:xfrm>
          <a:prstGeom prst="rect">
            <a:avLst/>
          </a:prstGeom>
          <a:noFill/>
        </p:spPr>
        <p:txBody>
          <a:bodyPr wrap="square" rtlCol="0">
            <a:spAutoFit/>
          </a:bodyPr>
          <a:lstStyle/>
          <a:p>
            <a:r>
              <a:rPr lang="en-GB" dirty="0"/>
              <a:t>General stable positive trend though plummets towards 2015</a:t>
            </a:r>
          </a:p>
          <a:p>
            <a:endParaRPr lang="en-GB" dirty="0"/>
          </a:p>
          <a:p>
            <a:r>
              <a:rPr lang="en-GB" dirty="0"/>
              <a:t>For reference, 2015 saw:</a:t>
            </a:r>
          </a:p>
          <a:p>
            <a:pPr marL="285750" indent="-285750">
              <a:buFont typeface="Arial" panose="020B0604020202020204" pitchFamily="34" charset="0"/>
              <a:buChar char="•"/>
            </a:pPr>
            <a:r>
              <a:rPr lang="en-GB" dirty="0"/>
              <a:t>Spectre</a:t>
            </a:r>
          </a:p>
          <a:p>
            <a:pPr marL="285750" indent="-285750">
              <a:buFont typeface="Arial" panose="020B0604020202020204" pitchFamily="34" charset="0"/>
              <a:buChar char="•"/>
            </a:pPr>
            <a:r>
              <a:rPr lang="en-GB" dirty="0"/>
              <a:t>50 Shades of Grey</a:t>
            </a:r>
          </a:p>
          <a:p>
            <a:pPr marL="285750" indent="-285750">
              <a:buFont typeface="Arial" panose="020B0604020202020204" pitchFamily="34" charset="0"/>
              <a:buChar char="•"/>
            </a:pPr>
            <a:r>
              <a:rPr lang="en-GB" dirty="0"/>
              <a:t>SW: Force Awakens</a:t>
            </a:r>
          </a:p>
          <a:p>
            <a:pPr marL="285750" indent="-285750">
              <a:buFont typeface="Arial" panose="020B0604020202020204" pitchFamily="34" charset="0"/>
              <a:buChar char="•"/>
            </a:pPr>
            <a:r>
              <a:rPr lang="en-GB" dirty="0"/>
              <a:t>Avengers: Age of Ultron</a:t>
            </a:r>
          </a:p>
        </p:txBody>
      </p:sp>
    </p:spTree>
    <p:extLst>
      <p:ext uri="{BB962C8B-B14F-4D97-AF65-F5344CB8AC3E}">
        <p14:creationId xmlns:p14="http://schemas.microsoft.com/office/powerpoint/2010/main" val="355023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522E-4B34-43AE-9BEB-C9F5C8E1E2D1}"/>
              </a:ext>
            </a:extLst>
          </p:cNvPr>
          <p:cNvSpPr>
            <a:spLocks noGrp="1"/>
          </p:cNvSpPr>
          <p:nvPr>
            <p:ph type="title"/>
          </p:nvPr>
        </p:nvSpPr>
        <p:spPr/>
        <p:txBody>
          <a:bodyPr>
            <a:normAutofit/>
          </a:bodyPr>
          <a:lstStyle/>
          <a:p>
            <a:r>
              <a:rPr lang="en-US" sz="3600" dirty="0"/>
              <a:t>DELAY DURATION BETWEEN RELEASE AND STREAMING OVER THE PAST TEN YEARS</a:t>
            </a:r>
          </a:p>
        </p:txBody>
      </p:sp>
      <p:pic>
        <p:nvPicPr>
          <p:cNvPr id="4" name="Content Placeholder 3">
            <a:extLst>
              <a:ext uri="{FF2B5EF4-FFF2-40B4-BE49-F238E27FC236}">
                <a16:creationId xmlns:a16="http://schemas.microsoft.com/office/drawing/2014/main" id="{8B635041-1CCF-4FF0-9618-C3DC0D198A97}"/>
              </a:ext>
            </a:extLst>
          </p:cNvPr>
          <p:cNvPicPr>
            <a:picLocks noGrp="1" noChangeAspect="1"/>
          </p:cNvPicPr>
          <p:nvPr>
            <p:ph idx="1"/>
          </p:nvPr>
        </p:nvPicPr>
        <p:blipFill>
          <a:blip r:embed="rId2"/>
          <a:stretch>
            <a:fillRect/>
          </a:stretch>
        </p:blipFill>
        <p:spPr>
          <a:xfrm>
            <a:off x="2079861" y="2148103"/>
            <a:ext cx="8972838" cy="4022725"/>
          </a:xfrm>
          <a:prstGeom prst="rect">
            <a:avLst/>
          </a:prstGeom>
        </p:spPr>
      </p:pic>
      <p:sp>
        <p:nvSpPr>
          <p:cNvPr id="6" name="TextBox 5">
            <a:extLst>
              <a:ext uri="{FF2B5EF4-FFF2-40B4-BE49-F238E27FC236}">
                <a16:creationId xmlns:a16="http://schemas.microsoft.com/office/drawing/2014/main" id="{CC961A51-E659-4F23-8069-DE4648CEDFC3}"/>
              </a:ext>
            </a:extLst>
          </p:cNvPr>
          <p:cNvSpPr txBox="1"/>
          <p:nvPr/>
        </p:nvSpPr>
        <p:spPr>
          <a:xfrm rot="16200000">
            <a:off x="-164668" y="3612717"/>
            <a:ext cx="3298560" cy="369332"/>
          </a:xfrm>
          <a:prstGeom prst="rect">
            <a:avLst/>
          </a:prstGeom>
          <a:noFill/>
        </p:spPr>
        <p:txBody>
          <a:bodyPr wrap="square" rtlCol="0">
            <a:spAutoFit/>
          </a:bodyPr>
          <a:lstStyle/>
          <a:p>
            <a:r>
              <a:rPr lang="en-GB" dirty="0"/>
              <a:t>Number of days to streaming</a:t>
            </a:r>
          </a:p>
        </p:txBody>
      </p:sp>
    </p:spTree>
    <p:extLst>
      <p:ext uri="{BB962C8B-B14F-4D97-AF65-F5344CB8AC3E}">
        <p14:creationId xmlns:p14="http://schemas.microsoft.com/office/powerpoint/2010/main" val="421583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D4F5-F5FD-4EA1-90D5-4390A33AD9FD}"/>
              </a:ext>
            </a:extLst>
          </p:cNvPr>
          <p:cNvSpPr>
            <a:spLocks noGrp="1"/>
          </p:cNvSpPr>
          <p:nvPr>
            <p:ph type="title"/>
          </p:nvPr>
        </p:nvSpPr>
        <p:spPr/>
        <p:txBody>
          <a:bodyPr/>
          <a:lstStyle/>
          <a:p>
            <a:r>
              <a:rPr lang="en-GB" dirty="0"/>
              <a:t>AGE-CLASS</a:t>
            </a:r>
          </a:p>
        </p:txBody>
      </p:sp>
      <p:pic>
        <p:nvPicPr>
          <p:cNvPr id="5" name="Content Placeholder 4">
            <a:extLst>
              <a:ext uri="{FF2B5EF4-FFF2-40B4-BE49-F238E27FC236}">
                <a16:creationId xmlns:a16="http://schemas.microsoft.com/office/drawing/2014/main" id="{58E515AF-FA7A-43AB-BB0F-3611083DD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480" y="2563578"/>
            <a:ext cx="4038950" cy="3696020"/>
          </a:xfrm>
        </p:spPr>
      </p:pic>
      <p:sp>
        <p:nvSpPr>
          <p:cNvPr id="6" name="TextBox 5">
            <a:extLst>
              <a:ext uri="{FF2B5EF4-FFF2-40B4-BE49-F238E27FC236}">
                <a16:creationId xmlns:a16="http://schemas.microsoft.com/office/drawing/2014/main" id="{0E601167-1593-4390-BFB0-0C7C95688D10}"/>
              </a:ext>
            </a:extLst>
          </p:cNvPr>
          <p:cNvSpPr txBox="1"/>
          <p:nvPr/>
        </p:nvSpPr>
        <p:spPr>
          <a:xfrm>
            <a:off x="5894774" y="2139059"/>
            <a:ext cx="2796466" cy="369332"/>
          </a:xfrm>
          <a:prstGeom prst="rect">
            <a:avLst/>
          </a:prstGeom>
          <a:noFill/>
        </p:spPr>
        <p:txBody>
          <a:bodyPr wrap="square" rtlCol="0">
            <a:spAutoFit/>
          </a:bodyPr>
          <a:lstStyle/>
          <a:p>
            <a:r>
              <a:rPr lang="en-GB" dirty="0"/>
              <a:t>2000-2010 Age Ratings</a:t>
            </a:r>
          </a:p>
        </p:txBody>
      </p:sp>
      <p:pic>
        <p:nvPicPr>
          <p:cNvPr id="8" name="Picture 7">
            <a:extLst>
              <a:ext uri="{FF2B5EF4-FFF2-40B4-BE49-F238E27FC236}">
                <a16:creationId xmlns:a16="http://schemas.microsoft.com/office/drawing/2014/main" id="{56908130-9DF9-4C41-91E6-3EBB3A1DF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304" y="2546494"/>
            <a:ext cx="3962743" cy="3619814"/>
          </a:xfrm>
          <a:prstGeom prst="rect">
            <a:avLst/>
          </a:prstGeom>
        </p:spPr>
      </p:pic>
      <p:sp>
        <p:nvSpPr>
          <p:cNvPr id="9" name="TextBox 8">
            <a:extLst>
              <a:ext uri="{FF2B5EF4-FFF2-40B4-BE49-F238E27FC236}">
                <a16:creationId xmlns:a16="http://schemas.microsoft.com/office/drawing/2014/main" id="{562AE706-1825-43C4-A7BB-2E4A0A525180}"/>
              </a:ext>
            </a:extLst>
          </p:cNvPr>
          <p:cNvSpPr txBox="1"/>
          <p:nvPr/>
        </p:nvSpPr>
        <p:spPr>
          <a:xfrm>
            <a:off x="1803647" y="2139059"/>
            <a:ext cx="2796466" cy="369332"/>
          </a:xfrm>
          <a:prstGeom prst="rect">
            <a:avLst/>
          </a:prstGeom>
          <a:noFill/>
        </p:spPr>
        <p:txBody>
          <a:bodyPr wrap="square" rtlCol="0">
            <a:spAutoFit/>
          </a:bodyPr>
          <a:lstStyle/>
          <a:p>
            <a:r>
              <a:rPr lang="en-GB" dirty="0"/>
              <a:t>1970-1980 Age Ratings</a:t>
            </a:r>
          </a:p>
        </p:txBody>
      </p:sp>
      <p:sp>
        <p:nvSpPr>
          <p:cNvPr id="10" name="TextBox 9">
            <a:extLst>
              <a:ext uri="{FF2B5EF4-FFF2-40B4-BE49-F238E27FC236}">
                <a16:creationId xmlns:a16="http://schemas.microsoft.com/office/drawing/2014/main" id="{39A76686-46A7-4462-B057-FB9B8E1B974F}"/>
              </a:ext>
            </a:extLst>
          </p:cNvPr>
          <p:cNvSpPr txBox="1"/>
          <p:nvPr/>
        </p:nvSpPr>
        <p:spPr>
          <a:xfrm>
            <a:off x="9305863" y="3011749"/>
            <a:ext cx="2256409" cy="2031325"/>
          </a:xfrm>
          <a:prstGeom prst="rect">
            <a:avLst/>
          </a:prstGeom>
          <a:noFill/>
        </p:spPr>
        <p:txBody>
          <a:bodyPr wrap="square" rtlCol="0">
            <a:spAutoFit/>
          </a:bodyPr>
          <a:lstStyle/>
          <a:p>
            <a:r>
              <a:rPr lang="en-GB" dirty="0"/>
              <a:t>Movies for more mature audiences are still as popular as ever, but the introduction of PG-13 has made a new market</a:t>
            </a:r>
          </a:p>
        </p:txBody>
      </p:sp>
    </p:spTree>
    <p:extLst>
      <p:ext uri="{BB962C8B-B14F-4D97-AF65-F5344CB8AC3E}">
        <p14:creationId xmlns:p14="http://schemas.microsoft.com/office/powerpoint/2010/main" val="36503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1391-A30C-454C-BE9B-25CF805B5B1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903A05-B49E-48FC-BB7B-0CB269F95324}"/>
              </a:ext>
            </a:extLst>
          </p:cNvPr>
          <p:cNvSpPr>
            <a:spLocks noGrp="1"/>
          </p:cNvSpPr>
          <p:nvPr>
            <p:ph idx="1"/>
          </p:nvPr>
        </p:nvSpPr>
        <p:spPr/>
        <p:txBody>
          <a:bodyPr/>
          <a:lstStyle/>
          <a:p>
            <a:r>
              <a:rPr lang="en-US" dirty="0"/>
              <a:t>Generally, movie ratings have been getting worse and worse since movies began. However, the turn of the 21</a:t>
            </a:r>
            <a:r>
              <a:rPr lang="en-US" baseline="30000" dirty="0"/>
              <a:t>st</a:t>
            </a:r>
            <a:r>
              <a:rPr lang="en-US" dirty="0"/>
              <a:t> century has shown the first increase in ratings ever recorded. This could be due to technology catching up with the industry.</a:t>
            </a:r>
          </a:p>
          <a:p>
            <a:endParaRPr lang="en-US" dirty="0"/>
          </a:p>
          <a:p>
            <a:r>
              <a:rPr lang="en-US" dirty="0"/>
              <a:t>Over the past 10 years, films have become available to stream in far shorter amounts of time – the average stream delay seems to halve every 4-5 years, which is likely to cope with the viewership demand.</a:t>
            </a:r>
          </a:p>
        </p:txBody>
      </p:sp>
    </p:spTree>
    <p:extLst>
      <p:ext uri="{BB962C8B-B14F-4D97-AF65-F5344CB8AC3E}">
        <p14:creationId xmlns:p14="http://schemas.microsoft.com/office/powerpoint/2010/main" val="384296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5356-D40D-41BD-9CBE-6143066CF2A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C3E99C16-5FB6-483E-8445-AFB040127196}"/>
              </a:ext>
            </a:extLst>
          </p:cNvPr>
          <p:cNvSpPr>
            <a:spLocks noGrp="1"/>
          </p:cNvSpPr>
          <p:nvPr>
            <p:ph idx="1"/>
          </p:nvPr>
        </p:nvSpPr>
        <p:spPr/>
        <p:txBody>
          <a:bodyPr/>
          <a:lstStyle/>
          <a:p>
            <a:r>
              <a:rPr lang="en-GB" dirty="0"/>
              <a:t>Kaggle dataset source</a:t>
            </a:r>
          </a:p>
          <a:p>
            <a:r>
              <a:rPr lang="en-GB" dirty="0">
                <a:hlinkClick r:id="rId2"/>
              </a:rPr>
              <a:t>https://www.kaggle.com/stefanoleone992/rotten-tomatoes-movies-and-critics-datasets/version/1</a:t>
            </a:r>
            <a:endParaRPr lang="en-GB" dirty="0"/>
          </a:p>
          <a:p>
            <a:r>
              <a:rPr lang="en-GB" dirty="0"/>
              <a:t>Rotten Tomatoes information</a:t>
            </a:r>
          </a:p>
          <a:p>
            <a:r>
              <a:rPr lang="en-GB" dirty="0">
                <a:hlinkClick r:id="rId2"/>
              </a:rPr>
              <a:t>https://www.rottentomatoes.com/about#whatisthetomatometer</a:t>
            </a:r>
            <a:endParaRPr lang="en-GB" dirty="0"/>
          </a:p>
          <a:p>
            <a:r>
              <a:rPr lang="en-GB" dirty="0"/>
              <a:t>Why was 2015 so bad?</a:t>
            </a:r>
          </a:p>
          <a:p>
            <a:r>
              <a:rPr lang="en-GB" dirty="0">
                <a:hlinkClick r:id="rId3"/>
              </a:rPr>
              <a:t> https://www.movieinsider.com/movies/-/2015</a:t>
            </a:r>
            <a:endParaRPr lang="en-GB" dirty="0"/>
          </a:p>
        </p:txBody>
      </p:sp>
    </p:spTree>
    <p:extLst>
      <p:ext uri="{BB962C8B-B14F-4D97-AF65-F5344CB8AC3E}">
        <p14:creationId xmlns:p14="http://schemas.microsoft.com/office/powerpoint/2010/main" val="60512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A67B-6EAE-45DE-BDB5-CB8502D3B1FF}"/>
              </a:ext>
            </a:extLst>
          </p:cNvPr>
          <p:cNvSpPr>
            <a:spLocks noGrp="1"/>
          </p:cNvSpPr>
          <p:nvPr>
            <p:ph type="title"/>
          </p:nvPr>
        </p:nvSpPr>
        <p:spPr>
          <a:xfrm>
            <a:off x="838200" y="365125"/>
            <a:ext cx="10515600" cy="5629275"/>
          </a:xfrm>
        </p:spPr>
        <p:txBody>
          <a:bodyPr/>
          <a:lstStyle/>
          <a:p>
            <a:pPr algn="ctr"/>
            <a:r>
              <a:rPr lang="en-US" dirty="0"/>
              <a:t>THANK YOU</a:t>
            </a:r>
          </a:p>
        </p:txBody>
      </p:sp>
    </p:spTree>
    <p:extLst>
      <p:ext uri="{BB962C8B-B14F-4D97-AF65-F5344CB8AC3E}">
        <p14:creationId xmlns:p14="http://schemas.microsoft.com/office/powerpoint/2010/main" val="143523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0203-7569-4ACE-8082-3176EA02A6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5F829A1-DC82-4D03-B2FD-AC5699C8E83E}"/>
              </a:ext>
            </a:extLst>
          </p:cNvPr>
          <p:cNvSpPr>
            <a:spLocks noGrp="1"/>
          </p:cNvSpPr>
          <p:nvPr>
            <p:ph idx="1"/>
          </p:nvPr>
        </p:nvSpPr>
        <p:spPr/>
        <p:txBody>
          <a:bodyPr>
            <a:normAutofit/>
          </a:bodyPr>
          <a:lstStyle/>
          <a:p>
            <a:pPr marL="0" indent="0">
              <a:buNone/>
            </a:pPr>
            <a:r>
              <a:rPr lang="en-US" dirty="0"/>
              <a:t>We choose the dataset from Rotten Tomatoes which is one of the most popular film websites, combines movie information, critic reviews and users reviews. </a:t>
            </a:r>
          </a:p>
          <a:p>
            <a:pPr marL="0" indent="0">
              <a:buNone/>
            </a:pPr>
            <a:r>
              <a:rPr lang="en-US" dirty="0"/>
              <a:t>Critics reviews categories:</a:t>
            </a:r>
          </a:p>
          <a:p>
            <a:pPr fontAlgn="base"/>
            <a:r>
              <a:rPr lang="en-US" dirty="0"/>
              <a:t>Certified fresh: at least 75% of critics reviews are positive and 5 reviews come from top critics</a:t>
            </a:r>
          </a:p>
          <a:p>
            <a:pPr fontAlgn="base"/>
            <a:r>
              <a:rPr lang="en-US" dirty="0"/>
              <a:t>Fresh: at least 60% of the critics reviews are positive</a:t>
            </a:r>
          </a:p>
          <a:p>
            <a:pPr fontAlgn="base"/>
            <a:r>
              <a:rPr lang="en-US" dirty="0"/>
              <a:t>Rotten: less than 60% of the critics reviews are positive</a:t>
            </a:r>
          </a:p>
          <a:p>
            <a:pPr marL="0" indent="0" fontAlgn="base">
              <a:buNone/>
            </a:pPr>
            <a:r>
              <a:rPr lang="en-US" dirty="0"/>
              <a:t>Users reviews categories:</a:t>
            </a:r>
          </a:p>
          <a:p>
            <a:pPr fontAlgn="base"/>
            <a:r>
              <a:rPr lang="en-US" dirty="0"/>
              <a:t>Upright: at least 60% of the users reviews are positive</a:t>
            </a:r>
          </a:p>
          <a:p>
            <a:pPr fontAlgn="base"/>
            <a:r>
              <a:rPr lang="en-US" dirty="0"/>
              <a:t>Spilled: less than 60% of the users reviews are positive</a:t>
            </a:r>
          </a:p>
          <a:p>
            <a:pPr marL="0" indent="0">
              <a:buNone/>
            </a:pPr>
            <a:endParaRPr lang="en-US" dirty="0"/>
          </a:p>
        </p:txBody>
      </p:sp>
    </p:spTree>
    <p:extLst>
      <p:ext uri="{BB962C8B-B14F-4D97-AF65-F5344CB8AC3E}">
        <p14:creationId xmlns:p14="http://schemas.microsoft.com/office/powerpoint/2010/main" val="1070694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FC69-2C59-4541-8854-AA12F0839A7D}"/>
              </a:ext>
            </a:extLst>
          </p:cNvPr>
          <p:cNvSpPr>
            <a:spLocks noGrp="1"/>
          </p:cNvSpPr>
          <p:nvPr>
            <p:ph type="title"/>
          </p:nvPr>
        </p:nvSpPr>
        <p:spPr/>
        <p:txBody>
          <a:bodyPr>
            <a:normAutofit/>
          </a:bodyPr>
          <a:lstStyle/>
          <a:p>
            <a:r>
              <a:rPr lang="en-US" dirty="0"/>
              <a:t>OBJECTIVE / MOTIVATION OF ANALYSIS</a:t>
            </a:r>
          </a:p>
        </p:txBody>
      </p:sp>
      <p:sp>
        <p:nvSpPr>
          <p:cNvPr id="3" name="Content Placeholder 2">
            <a:extLst>
              <a:ext uri="{FF2B5EF4-FFF2-40B4-BE49-F238E27FC236}">
                <a16:creationId xmlns:a16="http://schemas.microsoft.com/office/drawing/2014/main" id="{F5D29489-2BF2-470E-9A0D-F050D5D8C492}"/>
              </a:ext>
            </a:extLst>
          </p:cNvPr>
          <p:cNvSpPr>
            <a:spLocks noGrp="1"/>
          </p:cNvSpPr>
          <p:nvPr>
            <p:ph idx="1"/>
          </p:nvPr>
        </p:nvSpPr>
        <p:spPr/>
        <p:txBody>
          <a:bodyPr>
            <a:normAutofit/>
          </a:bodyPr>
          <a:lstStyle/>
          <a:p>
            <a:pPr marL="0" indent="0">
              <a:buNone/>
            </a:pPr>
            <a:r>
              <a:rPr lang="en-US" dirty="0"/>
              <a:t>The reason we chose this dataset is because we often see and hear in the media that films (and life in general) were “better” in the 60s and 70s. So we wanted to see how this reflects in the quality of cinema.</a:t>
            </a:r>
            <a:br>
              <a:rPr lang="en-US" dirty="0"/>
            </a:br>
            <a:endParaRPr lang="en-US" dirty="0"/>
          </a:p>
          <a:p>
            <a:r>
              <a:rPr lang="en-US" dirty="0"/>
              <a:t>Investigating the reliability and impact of critics compared to audience perception </a:t>
            </a:r>
          </a:p>
          <a:p>
            <a:r>
              <a:rPr lang="en-US" dirty="0"/>
              <a:t>Ratings throughout the decades </a:t>
            </a:r>
          </a:p>
          <a:p>
            <a:r>
              <a:rPr lang="en-US" dirty="0"/>
              <a:t>Tracking the speed of the industry from theatres to streaming </a:t>
            </a:r>
          </a:p>
        </p:txBody>
      </p:sp>
    </p:spTree>
    <p:extLst>
      <p:ext uri="{BB962C8B-B14F-4D97-AF65-F5344CB8AC3E}">
        <p14:creationId xmlns:p14="http://schemas.microsoft.com/office/powerpoint/2010/main" val="275991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B240-623B-443D-822A-134D73108382}"/>
              </a:ext>
            </a:extLst>
          </p:cNvPr>
          <p:cNvSpPr>
            <a:spLocks noGrp="1"/>
          </p:cNvSpPr>
          <p:nvPr>
            <p:ph type="title"/>
          </p:nvPr>
        </p:nvSpPr>
        <p:spPr/>
        <p:txBody>
          <a:bodyPr>
            <a:normAutofit/>
          </a:bodyPr>
          <a:lstStyle/>
          <a:p>
            <a:r>
              <a:rPr lang="en-US" dirty="0"/>
              <a:t>HOW DO WE DEFINE SUCCESS?</a:t>
            </a:r>
          </a:p>
        </p:txBody>
      </p:sp>
      <p:sp>
        <p:nvSpPr>
          <p:cNvPr id="3" name="Content Placeholder 2">
            <a:extLst>
              <a:ext uri="{FF2B5EF4-FFF2-40B4-BE49-F238E27FC236}">
                <a16:creationId xmlns:a16="http://schemas.microsoft.com/office/drawing/2014/main" id="{605C607E-29E6-44F3-BC3D-49D037F44103}"/>
              </a:ext>
            </a:extLst>
          </p:cNvPr>
          <p:cNvSpPr>
            <a:spLocks noGrp="1"/>
          </p:cNvSpPr>
          <p:nvPr>
            <p:ph idx="1"/>
          </p:nvPr>
        </p:nvSpPr>
        <p:spPr/>
        <p:txBody>
          <a:bodyPr>
            <a:normAutofit/>
          </a:bodyPr>
          <a:lstStyle/>
          <a:p>
            <a:pPr marL="0" indent="0">
              <a:buNone/>
            </a:pPr>
            <a:r>
              <a:rPr lang="en-US" dirty="0"/>
              <a:t>• Most popular genre?</a:t>
            </a:r>
          </a:p>
          <a:p>
            <a:pPr marL="0" indent="0">
              <a:buNone/>
            </a:pPr>
            <a:r>
              <a:rPr lang="en-US" dirty="0"/>
              <a:t>• Which decade could be considered the best and why?</a:t>
            </a:r>
          </a:p>
          <a:p>
            <a:pPr marL="0" indent="0">
              <a:buNone/>
            </a:pPr>
            <a:r>
              <a:rPr lang="en-US" dirty="0"/>
              <a:t>• Who are the dominant studios/writers/actors/directors?</a:t>
            </a:r>
          </a:p>
          <a:p>
            <a:pPr marL="0" indent="0">
              <a:buNone/>
            </a:pPr>
            <a:r>
              <a:rPr lang="en-US" dirty="0"/>
              <a:t>• Investigating the parity between critics and audience</a:t>
            </a:r>
          </a:p>
          <a:p>
            <a:pPr marL="0" indent="0">
              <a:buNone/>
            </a:pPr>
            <a:r>
              <a:rPr lang="en-US" dirty="0"/>
              <a:t>• Investigate history of streaming compared with theatre dates / i.e. speed of industry</a:t>
            </a:r>
          </a:p>
          <a:p>
            <a:pPr marL="0" indent="0">
              <a:buNone/>
            </a:pPr>
            <a:endParaRPr lang="en-US" dirty="0"/>
          </a:p>
        </p:txBody>
      </p:sp>
    </p:spTree>
    <p:extLst>
      <p:ext uri="{BB962C8B-B14F-4D97-AF65-F5344CB8AC3E}">
        <p14:creationId xmlns:p14="http://schemas.microsoft.com/office/powerpoint/2010/main" val="4915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BF14-213E-41BE-B772-8F8A91E71FC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5BAB161-3BBE-4110-857F-211FFC7354BC}"/>
              </a:ext>
            </a:extLst>
          </p:cNvPr>
          <p:cNvSpPr>
            <a:spLocks noGrp="1"/>
          </p:cNvSpPr>
          <p:nvPr>
            <p:ph idx="1"/>
          </p:nvPr>
        </p:nvSpPr>
        <p:spPr/>
        <p:txBody>
          <a:bodyPr>
            <a:normAutofit/>
          </a:bodyPr>
          <a:lstStyle/>
          <a:p>
            <a:pPr marL="0" indent="0">
              <a:buNone/>
            </a:pPr>
            <a:r>
              <a:rPr lang="en-US" dirty="0"/>
              <a:t>The original movie dataset includes 16,638 movies with  23 (Columns) attributes such as:</a:t>
            </a:r>
          </a:p>
          <a:p>
            <a:r>
              <a:rPr lang="en-US" dirty="0"/>
              <a:t>movie description</a:t>
            </a:r>
          </a:p>
          <a:p>
            <a:r>
              <a:rPr lang="en-US" dirty="0"/>
              <a:t>critic consensus</a:t>
            </a:r>
          </a:p>
          <a:p>
            <a:r>
              <a:rPr lang="en-US" dirty="0"/>
              <a:t>Rating</a:t>
            </a:r>
          </a:p>
          <a:p>
            <a:r>
              <a:rPr lang="en-US" dirty="0"/>
              <a:t>Genre</a:t>
            </a:r>
          </a:p>
          <a:p>
            <a:r>
              <a:rPr lang="en-US" dirty="0"/>
              <a:t>Cast </a:t>
            </a:r>
          </a:p>
          <a:p>
            <a:r>
              <a:rPr lang="en-US" dirty="0"/>
              <a:t>Movies theater and streaming release dates</a:t>
            </a:r>
          </a:p>
          <a:p>
            <a:r>
              <a:rPr lang="en-US" dirty="0"/>
              <a:t>Rotten Tomatoes review scores.</a:t>
            </a:r>
          </a:p>
        </p:txBody>
      </p:sp>
    </p:spTree>
    <p:extLst>
      <p:ext uri="{BB962C8B-B14F-4D97-AF65-F5344CB8AC3E}">
        <p14:creationId xmlns:p14="http://schemas.microsoft.com/office/powerpoint/2010/main" val="90796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99D5-4B77-4394-A586-A8372D1935FC}"/>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9EC6B0D5-143C-4271-A983-062667C22A09}"/>
              </a:ext>
            </a:extLst>
          </p:cNvPr>
          <p:cNvSpPr>
            <a:spLocks noGrp="1"/>
          </p:cNvSpPr>
          <p:nvPr>
            <p:ph idx="1"/>
          </p:nvPr>
        </p:nvSpPr>
        <p:spPr/>
        <p:txBody>
          <a:bodyPr/>
          <a:lstStyle/>
          <a:p>
            <a:r>
              <a:rPr lang="en-US" dirty="0"/>
              <a:t>Basic inspection</a:t>
            </a:r>
          </a:p>
          <a:p>
            <a:r>
              <a:rPr lang="en-US" dirty="0"/>
              <a:t>Fill or remove null values </a:t>
            </a:r>
          </a:p>
          <a:p>
            <a:r>
              <a:rPr lang="en-US" dirty="0"/>
              <a:t>Identifying outliers and key points </a:t>
            </a:r>
          </a:p>
          <a:p>
            <a:r>
              <a:rPr lang="en-US" dirty="0"/>
              <a:t>Removing irrelevant attributes</a:t>
            </a:r>
          </a:p>
          <a:p>
            <a:r>
              <a:rPr lang="en-US" dirty="0"/>
              <a:t>Creating additional relevant columns</a:t>
            </a:r>
          </a:p>
          <a:p>
            <a:r>
              <a:rPr lang="en-US" dirty="0"/>
              <a:t>Choosing which visualization methods may be important</a:t>
            </a:r>
          </a:p>
        </p:txBody>
      </p:sp>
    </p:spTree>
    <p:extLst>
      <p:ext uri="{BB962C8B-B14F-4D97-AF65-F5344CB8AC3E}">
        <p14:creationId xmlns:p14="http://schemas.microsoft.com/office/powerpoint/2010/main" val="61077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BBD-F18E-4EC0-A58E-16CCBB078875}"/>
              </a:ext>
            </a:extLst>
          </p:cNvPr>
          <p:cNvSpPr>
            <a:spLocks noGrp="1"/>
          </p:cNvSpPr>
          <p:nvPr>
            <p:ph type="title"/>
          </p:nvPr>
        </p:nvSpPr>
        <p:spPr/>
        <p:txBody>
          <a:bodyPr>
            <a:normAutofit/>
          </a:bodyPr>
          <a:lstStyle/>
          <a:p>
            <a:r>
              <a:rPr lang="en-US" dirty="0"/>
              <a:t>ANALYSIS</a:t>
            </a:r>
          </a:p>
        </p:txBody>
      </p:sp>
      <p:pic>
        <p:nvPicPr>
          <p:cNvPr id="7" name="Content Placeholder 6">
            <a:extLst>
              <a:ext uri="{FF2B5EF4-FFF2-40B4-BE49-F238E27FC236}">
                <a16:creationId xmlns:a16="http://schemas.microsoft.com/office/drawing/2014/main" id="{8896B3D3-B415-4310-8547-77BC29A32090}"/>
              </a:ext>
            </a:extLst>
          </p:cNvPr>
          <p:cNvPicPr>
            <a:picLocks noGrp="1" noChangeAspect="1"/>
          </p:cNvPicPr>
          <p:nvPr>
            <p:ph idx="1"/>
          </p:nvPr>
        </p:nvPicPr>
        <p:blipFill>
          <a:blip r:embed="rId2"/>
          <a:stretch>
            <a:fillRect/>
          </a:stretch>
        </p:blipFill>
        <p:spPr>
          <a:xfrm>
            <a:off x="2011363" y="1876425"/>
            <a:ext cx="8229600" cy="3962400"/>
          </a:xfrm>
          <a:prstGeom prst="rect">
            <a:avLst/>
          </a:prstGeom>
        </p:spPr>
      </p:pic>
    </p:spTree>
    <p:extLst>
      <p:ext uri="{BB962C8B-B14F-4D97-AF65-F5344CB8AC3E}">
        <p14:creationId xmlns:p14="http://schemas.microsoft.com/office/powerpoint/2010/main" val="330758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8E0D-9CA9-43E0-95DA-6582226AAF14}"/>
              </a:ext>
            </a:extLst>
          </p:cNvPr>
          <p:cNvSpPr>
            <a:spLocks noGrp="1"/>
          </p:cNvSpPr>
          <p:nvPr>
            <p:ph type="title"/>
          </p:nvPr>
        </p:nvSpPr>
        <p:spPr/>
        <p:txBody>
          <a:bodyPr/>
          <a:lstStyle/>
          <a:p>
            <a:r>
              <a:rPr lang="en-US" dirty="0"/>
              <a:t>DOMINATING DIRECTORS ETC</a:t>
            </a:r>
          </a:p>
        </p:txBody>
      </p:sp>
      <p:pic>
        <p:nvPicPr>
          <p:cNvPr id="8" name="Content Placeholder 7">
            <a:extLst>
              <a:ext uri="{FF2B5EF4-FFF2-40B4-BE49-F238E27FC236}">
                <a16:creationId xmlns:a16="http://schemas.microsoft.com/office/drawing/2014/main" id="{55873E43-C8CB-4E49-B321-D154D108B175}"/>
              </a:ext>
            </a:extLst>
          </p:cNvPr>
          <p:cNvPicPr>
            <a:picLocks noGrp="1" noChangeAspect="1"/>
          </p:cNvPicPr>
          <p:nvPr>
            <p:ph idx="1"/>
          </p:nvPr>
        </p:nvPicPr>
        <p:blipFill>
          <a:blip r:embed="rId2"/>
          <a:stretch>
            <a:fillRect/>
          </a:stretch>
        </p:blipFill>
        <p:spPr>
          <a:xfrm>
            <a:off x="1012874" y="1955408"/>
            <a:ext cx="3334043" cy="4332849"/>
          </a:xfrm>
          <a:prstGeom prst="rect">
            <a:avLst/>
          </a:prstGeom>
        </p:spPr>
      </p:pic>
      <p:pic>
        <p:nvPicPr>
          <p:cNvPr id="5" name="Picture 4">
            <a:extLst>
              <a:ext uri="{FF2B5EF4-FFF2-40B4-BE49-F238E27FC236}">
                <a16:creationId xmlns:a16="http://schemas.microsoft.com/office/drawing/2014/main" id="{ED61FFF1-6684-4517-AB94-79631B257CE5}"/>
              </a:ext>
            </a:extLst>
          </p:cNvPr>
          <p:cNvPicPr>
            <a:picLocks noChangeAspect="1"/>
          </p:cNvPicPr>
          <p:nvPr/>
        </p:nvPicPr>
        <p:blipFill>
          <a:blip r:embed="rId3"/>
          <a:stretch>
            <a:fillRect/>
          </a:stretch>
        </p:blipFill>
        <p:spPr>
          <a:xfrm>
            <a:off x="4494628" y="1955406"/>
            <a:ext cx="3840480" cy="4332849"/>
          </a:xfrm>
          <a:prstGeom prst="rect">
            <a:avLst/>
          </a:prstGeom>
        </p:spPr>
      </p:pic>
      <p:pic>
        <p:nvPicPr>
          <p:cNvPr id="9" name="Picture 8">
            <a:extLst>
              <a:ext uri="{FF2B5EF4-FFF2-40B4-BE49-F238E27FC236}">
                <a16:creationId xmlns:a16="http://schemas.microsoft.com/office/drawing/2014/main" id="{31DE3B78-FC5F-43A7-87B4-0EF14288A378}"/>
              </a:ext>
            </a:extLst>
          </p:cNvPr>
          <p:cNvPicPr>
            <a:picLocks noChangeAspect="1"/>
          </p:cNvPicPr>
          <p:nvPr/>
        </p:nvPicPr>
        <p:blipFill>
          <a:blip r:embed="rId4"/>
          <a:stretch>
            <a:fillRect/>
          </a:stretch>
        </p:blipFill>
        <p:spPr>
          <a:xfrm>
            <a:off x="8482819" y="1955406"/>
            <a:ext cx="3334043" cy="4332849"/>
          </a:xfrm>
          <a:prstGeom prst="rect">
            <a:avLst/>
          </a:prstGeom>
        </p:spPr>
      </p:pic>
    </p:spTree>
    <p:extLst>
      <p:ext uri="{BB962C8B-B14F-4D97-AF65-F5344CB8AC3E}">
        <p14:creationId xmlns:p14="http://schemas.microsoft.com/office/powerpoint/2010/main" val="377318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6077-9825-4046-AB3C-AFA6439BA1AB}"/>
              </a:ext>
            </a:extLst>
          </p:cNvPr>
          <p:cNvSpPr>
            <a:spLocks noGrp="1"/>
          </p:cNvSpPr>
          <p:nvPr>
            <p:ph type="title"/>
          </p:nvPr>
        </p:nvSpPr>
        <p:spPr/>
        <p:txBody>
          <a:bodyPr/>
          <a:lstStyle/>
          <a:p>
            <a:r>
              <a:rPr lang="en-GB" dirty="0"/>
              <a:t>DEMAND FOR FILMS</a:t>
            </a:r>
          </a:p>
        </p:txBody>
      </p:sp>
      <p:pic>
        <p:nvPicPr>
          <p:cNvPr id="5" name="Content Placeholder 4">
            <a:extLst>
              <a:ext uri="{FF2B5EF4-FFF2-40B4-BE49-F238E27FC236}">
                <a16:creationId xmlns:a16="http://schemas.microsoft.com/office/drawing/2014/main" id="{84E99939-ECD4-4BDF-A07A-12C02EEEF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241" y="1825625"/>
            <a:ext cx="7927885" cy="4351338"/>
          </a:xfrm>
        </p:spPr>
      </p:pic>
      <p:sp>
        <p:nvSpPr>
          <p:cNvPr id="6" name="TextBox 5">
            <a:extLst>
              <a:ext uri="{FF2B5EF4-FFF2-40B4-BE49-F238E27FC236}">
                <a16:creationId xmlns:a16="http://schemas.microsoft.com/office/drawing/2014/main" id="{79D50C2F-8CE9-4C31-A001-D29B92958F09}"/>
              </a:ext>
            </a:extLst>
          </p:cNvPr>
          <p:cNvSpPr txBox="1"/>
          <p:nvPr/>
        </p:nvSpPr>
        <p:spPr>
          <a:xfrm>
            <a:off x="9144127" y="2423604"/>
            <a:ext cx="2523618" cy="1477328"/>
          </a:xfrm>
          <a:prstGeom prst="rect">
            <a:avLst/>
          </a:prstGeom>
          <a:noFill/>
        </p:spPr>
        <p:txBody>
          <a:bodyPr wrap="square" rtlCol="0">
            <a:spAutoFit/>
          </a:bodyPr>
          <a:lstStyle/>
          <a:p>
            <a:r>
              <a:rPr lang="en-GB" dirty="0"/>
              <a:t>It is worth keeping in mind that the trends we see could be reflected by the exponential growth in viewership </a:t>
            </a:r>
          </a:p>
        </p:txBody>
      </p:sp>
    </p:spTree>
    <p:extLst>
      <p:ext uri="{BB962C8B-B14F-4D97-AF65-F5344CB8AC3E}">
        <p14:creationId xmlns:p14="http://schemas.microsoft.com/office/powerpoint/2010/main" val="26853563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1863</TotalTime>
  <Words>609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MOVIES REVIEWS AND TRENDS</vt:lpstr>
      <vt:lpstr>INTRODUCTION</vt:lpstr>
      <vt:lpstr>OBJECTIVE / MOTIVATION OF ANALYSIS</vt:lpstr>
      <vt:lpstr>HOW DO WE DEFINE SUCCESS?</vt:lpstr>
      <vt:lpstr>DATASET</vt:lpstr>
      <vt:lpstr>DATA PROCESSING</vt:lpstr>
      <vt:lpstr>ANALYSIS</vt:lpstr>
      <vt:lpstr>DOMINATING DIRECTORS ETC</vt:lpstr>
      <vt:lpstr>DEMAND FOR FILMS</vt:lpstr>
      <vt:lpstr>CRITICS RATINGS</vt:lpstr>
      <vt:lpstr>AUDIENCE RATINGS</vt:lpstr>
      <vt:lpstr>COMPARISON OF AUDIENCE AND CRITICS</vt:lpstr>
      <vt:lpstr>PAST TEN YEARS</vt:lpstr>
      <vt:lpstr>DELAY DURATION BETWEEN RELEASE AND STREAMING OVER THE PAST TEN YEARS</vt:lpstr>
      <vt:lpstr>AGE-CLASS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REVIES AND TRENDS</dc:title>
  <dc:creator>Alina Shrestha</dc:creator>
  <cp:lastModifiedBy>Alina Shrestha</cp:lastModifiedBy>
  <cp:revision>33</cp:revision>
  <dcterms:created xsi:type="dcterms:W3CDTF">2020-02-08T14:11:56Z</dcterms:created>
  <dcterms:modified xsi:type="dcterms:W3CDTF">2020-02-11T10:17:31Z</dcterms:modified>
</cp:coreProperties>
</file>