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font" Target="fonts/Roboto-regular.fntdata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d3b1dfa16_2_5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ad3b1dfa16_2_58:notes"/>
          <p:cNvSpPr/>
          <p:nvPr>
            <p:ph idx="2" type="sldImg"/>
          </p:nvPr>
        </p:nvSpPr>
        <p:spPr>
          <a:xfrm>
            <a:off x="381171" y="685791"/>
            <a:ext cx="609629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d45a19a28_0_1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ad45a19a28_0_16:notes"/>
          <p:cNvSpPr/>
          <p:nvPr>
            <p:ph idx="2" type="sldImg"/>
          </p:nvPr>
        </p:nvSpPr>
        <p:spPr>
          <a:xfrm>
            <a:off x="381171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d3b1dfa16_2_12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ad3b1dfa16_2_123:notes"/>
          <p:cNvSpPr/>
          <p:nvPr>
            <p:ph idx="2" type="sldImg"/>
          </p:nvPr>
        </p:nvSpPr>
        <p:spPr>
          <a:xfrm>
            <a:off x="381171" y="685791"/>
            <a:ext cx="609629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d45a19a28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ad45a19a28_0_0:notes"/>
          <p:cNvSpPr/>
          <p:nvPr>
            <p:ph idx="2" type="sldImg"/>
          </p:nvPr>
        </p:nvSpPr>
        <p:spPr>
          <a:xfrm>
            <a:off x="381171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d45a19a28_0_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ad45a19a28_0_10:notes"/>
          <p:cNvSpPr/>
          <p:nvPr>
            <p:ph idx="2" type="sldImg"/>
          </p:nvPr>
        </p:nvSpPr>
        <p:spPr>
          <a:xfrm>
            <a:off x="381171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d45a19a28_0_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ad45a19a28_0_5:notes"/>
          <p:cNvSpPr/>
          <p:nvPr>
            <p:ph idx="2" type="sldImg"/>
          </p:nvPr>
        </p:nvSpPr>
        <p:spPr>
          <a:xfrm>
            <a:off x="381171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d3b1dfa16_2_18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ad3b1dfa16_2_184:notes"/>
          <p:cNvSpPr/>
          <p:nvPr>
            <p:ph idx="2" type="sldImg"/>
          </p:nvPr>
        </p:nvSpPr>
        <p:spPr>
          <a:xfrm>
            <a:off x="381171" y="685791"/>
            <a:ext cx="609629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d3b1dfa16_0_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ad3b1dfa16_0_1:notes"/>
          <p:cNvSpPr/>
          <p:nvPr>
            <p:ph idx="2" type="sldImg"/>
          </p:nvPr>
        </p:nvSpPr>
        <p:spPr>
          <a:xfrm>
            <a:off x="381171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457200" y="205200"/>
            <a:ext cx="822924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3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2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4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2"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3"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4"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5"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6"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"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idx="1" type="subTitle"/>
          </p:nvPr>
        </p:nvSpPr>
        <p:spPr>
          <a:xfrm>
            <a:off x="457200" y="205200"/>
            <a:ext cx="822924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3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3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"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6"/>
          <p:cNvSpPr txBox="1"/>
          <p:nvPr>
            <p:ph idx="2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7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7"/>
          <p:cNvSpPr txBox="1"/>
          <p:nvPr>
            <p:ph idx="4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1"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2"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8"/>
          <p:cNvSpPr txBox="1"/>
          <p:nvPr>
            <p:ph idx="3"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4"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8"/>
          <p:cNvSpPr txBox="1"/>
          <p:nvPr>
            <p:ph idx="5"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6"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0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0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2"/>
          <p:cNvSpPr txBox="1"/>
          <p:nvPr>
            <p:ph idx="1"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>
            <p:ph idx="1" type="subTitle"/>
          </p:nvPr>
        </p:nvSpPr>
        <p:spPr>
          <a:xfrm>
            <a:off x="457200" y="205200"/>
            <a:ext cx="822924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6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6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6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7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7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7"/>
          <p:cNvSpPr txBox="1"/>
          <p:nvPr>
            <p:ph idx="3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8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8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8"/>
          <p:cNvSpPr txBox="1"/>
          <p:nvPr>
            <p:ph idx="3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 txBox="1"/>
          <p:nvPr>
            <p:ph idx="1"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9"/>
          <p:cNvSpPr txBox="1"/>
          <p:nvPr>
            <p:ph idx="2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0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0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0"/>
          <p:cNvSpPr txBox="1"/>
          <p:nvPr>
            <p:ph idx="4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1"/>
          <p:cNvSpPr txBox="1"/>
          <p:nvPr>
            <p:ph idx="1"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2"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 txBox="1"/>
          <p:nvPr>
            <p:ph idx="3"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1"/>
          <p:cNvSpPr txBox="1"/>
          <p:nvPr>
            <p:ph idx="4"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1"/>
          <p:cNvSpPr txBox="1"/>
          <p:nvPr>
            <p:ph idx="5"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1"/>
          <p:cNvSpPr txBox="1"/>
          <p:nvPr>
            <p:ph idx="6"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image" Target="../media/image2.jpg"/><Relationship Id="rId3" Type="http://schemas.openxmlformats.org/officeDocument/2006/relationships/image" Target="../media/image1.jp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image" Target="../media/image3.png"/><Relationship Id="rId2" Type="http://schemas.openxmlformats.org/officeDocument/2006/relationships/image" Target="../media/image2.jpg"/><Relationship Id="rId3" Type="http://schemas.openxmlformats.org/officeDocument/2006/relationships/image" Target="../media/image4.jpg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3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449640" y="4886190"/>
            <a:ext cx="372600" cy="15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00600"/>
            <a:ext cx="6857730" cy="34263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290520" y="4963140"/>
            <a:ext cx="642960" cy="15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7730" cy="514323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449640" y="4929120"/>
            <a:ext cx="372600" cy="15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95400" y="4988790"/>
            <a:ext cx="184320" cy="27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7730" cy="514323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/>
          <p:nvPr/>
        </p:nvSpPr>
        <p:spPr>
          <a:xfrm>
            <a:off x="449640" y="4886190"/>
            <a:ext cx="372600" cy="15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00600"/>
            <a:ext cx="6857730" cy="342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/>
          <p:nvPr/>
        </p:nvSpPr>
        <p:spPr>
          <a:xfrm>
            <a:off x="290520" y="4963140"/>
            <a:ext cx="642960" cy="15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7730" cy="514323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/>
          <p:nvPr/>
        </p:nvSpPr>
        <p:spPr>
          <a:xfrm>
            <a:off x="449640" y="4929120"/>
            <a:ext cx="372600" cy="15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449640" y="4929120"/>
            <a:ext cx="372600" cy="15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7730" cy="514323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/>
          <p:nvPr/>
        </p:nvSpPr>
        <p:spPr>
          <a:xfrm>
            <a:off x="449640" y="4886190"/>
            <a:ext cx="372600" cy="15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00600"/>
            <a:ext cx="6857730" cy="34263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9"/>
          <p:cNvSpPr/>
          <p:nvPr/>
        </p:nvSpPr>
        <p:spPr>
          <a:xfrm>
            <a:off x="290520" y="4963140"/>
            <a:ext cx="642960" cy="15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7730" cy="514323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9"/>
          <p:cNvSpPr/>
          <p:nvPr/>
        </p:nvSpPr>
        <p:spPr>
          <a:xfrm>
            <a:off x="449640" y="4929120"/>
            <a:ext cx="372600" cy="15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9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6" name="Google Shape;186;p39"/>
          <p:cNvSpPr txBox="1"/>
          <p:nvPr>
            <p:ph idx="1" type="body"/>
          </p:nvPr>
        </p:nvSpPr>
        <p:spPr>
          <a:xfrm>
            <a:off x="457200" y="1200150"/>
            <a:ext cx="403812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Google Shape;187;p39"/>
          <p:cNvSpPr txBox="1"/>
          <p:nvPr>
            <p:ph idx="2" type="body"/>
          </p:nvPr>
        </p:nvSpPr>
        <p:spPr>
          <a:xfrm>
            <a:off x="4648320" y="1200150"/>
            <a:ext cx="403812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2"/>
          <p:cNvSpPr/>
          <p:nvPr/>
        </p:nvSpPr>
        <p:spPr>
          <a:xfrm>
            <a:off x="288000" y="2721600"/>
            <a:ext cx="7668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Rocofit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2"/>
          <p:cNvSpPr/>
          <p:nvPr/>
        </p:nvSpPr>
        <p:spPr>
          <a:xfrm>
            <a:off x="404280" y="3321540"/>
            <a:ext cx="7371720" cy="62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team 32_bits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2"/>
          <p:cNvSpPr/>
          <p:nvPr/>
        </p:nvSpPr>
        <p:spPr>
          <a:xfrm>
            <a:off x="2666880" y="914490"/>
            <a:ext cx="1523520" cy="34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Ashutosh J.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Lead Vocalist &amp; Guitarist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Support Specialist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2"/>
          <p:cNvSpPr/>
          <p:nvPr/>
        </p:nvSpPr>
        <p:spPr>
          <a:xfrm>
            <a:off x="436200" y="4083625"/>
            <a:ext cx="77778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Github link of the project: https://github.com/abhi1998das/optum2 </a:t>
            </a:r>
            <a:endParaRPr b="0" i="0" sz="2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724001" cy="51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3"/>
          <p:cNvSpPr txBox="1"/>
          <p:nvPr/>
        </p:nvSpPr>
        <p:spPr>
          <a:xfrm>
            <a:off x="59225" y="199525"/>
            <a:ext cx="8897700" cy="4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Team Name: 32_bits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Team Member 1: Avigyan Das, Jadavpur University,4th year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Team Member 2: Subhadeep Gupta, Jadavpur University,4th year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Team Member 3:Arnab Kundu, Jadavpur University,4th year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0" name="Google Shape;250;p53"/>
          <p:cNvSpPr/>
          <p:nvPr/>
        </p:nvSpPr>
        <p:spPr>
          <a:xfrm>
            <a:off x="325350" y="2571750"/>
            <a:ext cx="77778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</a:rPr>
              <a:t>Github link of the project: https://github.com/abhi1998das/optum2 </a:t>
            </a:r>
            <a:endParaRPr b="0" i="0" sz="2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4"/>
          <p:cNvSpPr/>
          <p:nvPr/>
        </p:nvSpPr>
        <p:spPr>
          <a:xfrm>
            <a:off x="2396560" y="256845"/>
            <a:ext cx="65856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D8B00"/>
                </a:solidFill>
              </a:rPr>
              <a:t>Problems that we solve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4"/>
          <p:cNvSpPr txBox="1"/>
          <p:nvPr/>
        </p:nvSpPr>
        <p:spPr>
          <a:xfrm>
            <a:off x="2343875" y="1354250"/>
            <a:ext cx="6380700" cy="3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Track Daily food habits and health of a person and calculate the health score of a person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HIgher health score means the person is leading a healthy life,so insurance company can check the health score of a person to give them discount on health plans similarly for unhealthy person insurance company can increase price for their health plans.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In reverse every person would want to keep a good health score to get cheap deals which will both help them get cheaper health deals and stay healthy as well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The app also shows nearby specialist doctors.As well as narrows down possible ailments from the symptoms given by the patients and his/her previous data.And based on ailments gives suggestion on possible careplans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724001" cy="51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5"/>
          <p:cNvSpPr txBox="1"/>
          <p:nvPr/>
        </p:nvSpPr>
        <p:spPr>
          <a:xfrm>
            <a:off x="59225" y="199525"/>
            <a:ext cx="8897700" cy="4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Details about Doctors and Insurance providers</a:t>
            </a:r>
            <a:endParaRPr sz="2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We have made a dashboard 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user can search about doctors, other medical professionals and </a:t>
            </a:r>
            <a:r>
              <a:rPr lang="en" sz="2400">
                <a:solidFill>
                  <a:schemeClr val="lt1"/>
                </a:solidFill>
              </a:rPr>
              <a:t>Insurance providers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Get details about them and schedule an appoinment.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Search is allowed on basis of speciality,location, gender etc.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We have also made a page where we can view the </a:t>
            </a:r>
            <a:r>
              <a:rPr lang="en" sz="2400">
                <a:solidFill>
                  <a:schemeClr val="lt1"/>
                </a:solidFill>
              </a:rPr>
              <a:t>Insurance providers</a:t>
            </a:r>
            <a:r>
              <a:rPr lang="en" sz="2400">
                <a:solidFill>
                  <a:srgbClr val="FFFFFF"/>
                </a:solidFill>
              </a:rPr>
              <a:t> data and view and compare their coverage history and Quality of life score of its patients.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6"/>
          <p:cNvSpPr/>
          <p:nvPr/>
        </p:nvSpPr>
        <p:spPr>
          <a:xfrm>
            <a:off x="2396560" y="256845"/>
            <a:ext cx="65856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D8B00"/>
                </a:solidFill>
              </a:rPr>
              <a:t>Realtime vitals monitor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6"/>
          <p:cNvSpPr txBox="1"/>
          <p:nvPr/>
        </p:nvSpPr>
        <p:spPr>
          <a:xfrm>
            <a:off x="2396550" y="989700"/>
            <a:ext cx="6380700" cy="3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100"/>
          </a:p>
          <a:p>
            <a:pPr indent="-349250" lvl="0" marL="457200" rtl="0" algn="l"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/>
              <a:t>We are tracking heart rate,steps and blood pressure of the user.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/>
              <a:t>We will be also running an realtime unsupervised anomaly detection on the user vitals.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/>
              <a:t>The anomaly detection algorithm we are planning to use is Extended Isolation Forest.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/>
              <a:t>We will notify the user, and hospital if the user vitals show any anomaly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724001" cy="51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7"/>
          <p:cNvSpPr txBox="1"/>
          <p:nvPr/>
        </p:nvSpPr>
        <p:spPr>
          <a:xfrm>
            <a:off x="59225" y="199525"/>
            <a:ext cx="8724000" cy="4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Recommendation about CarePlans and the cost Insured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We have made some recommendations to the patients suffering from various ailments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We also provide a brief description about the care plan and some suggestion to lead a healthy life.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We also predict  a range of cost that is likely to be reimbursed by the insurance payer.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We also give a estimation about the total cost of an diagnosis.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The model we used for classification is Random Forest and for the cost prediction we used stacked model containing ridge regression and SVR  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7730" cy="514323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8"/>
          <p:cNvSpPr txBox="1"/>
          <p:nvPr/>
        </p:nvSpPr>
        <p:spPr>
          <a:xfrm>
            <a:off x="514750" y="821550"/>
            <a:ext cx="83436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Tech stack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1)React.js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2)Flask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3)My SQL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4)Python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5)Scikit learn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761352"/>
            <a:ext cx="9206226" cy="69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9"/>
          <p:cNvSpPr txBox="1"/>
          <p:nvPr/>
        </p:nvSpPr>
        <p:spPr>
          <a:xfrm>
            <a:off x="514750" y="821550"/>
            <a:ext cx="83436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Team 32_bits</a:t>
            </a:r>
            <a:endParaRPr sz="2000">
              <a:solidFill>
                <a:srgbClr val="666666"/>
              </a:solidFill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Campus - Jadavpur University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Arnab Kundu  (leader)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Subhadeep Gupta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Avigyan Das</a:t>
            </a:r>
            <a:endParaRPr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rgbClr val="F3F3F3"/>
                </a:solidFill>
              </a:rPr>
              <a:t>Github link of the project: https://github.com/abhi1998das/optum2 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77C8"/>
      </a:accent1>
      <a:accent2>
        <a:srgbClr val="ED8B00"/>
      </a:accent2>
      <a:accent3>
        <a:srgbClr val="A50050"/>
      </a:accent3>
      <a:accent4>
        <a:srgbClr val="B5BD00"/>
      </a:accent4>
      <a:accent5>
        <a:srgbClr val="A51890"/>
      </a:accent5>
      <a:accent6>
        <a:srgbClr val="F79646"/>
      </a:accent6>
      <a:hlink>
        <a:srgbClr val="0000B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77C8"/>
      </a:accent1>
      <a:accent2>
        <a:srgbClr val="ED8B00"/>
      </a:accent2>
      <a:accent3>
        <a:srgbClr val="A50050"/>
      </a:accent3>
      <a:accent4>
        <a:srgbClr val="B5BD00"/>
      </a:accent4>
      <a:accent5>
        <a:srgbClr val="A51890"/>
      </a:accent5>
      <a:accent6>
        <a:srgbClr val="F79646"/>
      </a:accent6>
      <a:hlink>
        <a:srgbClr val="0000B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77C8"/>
      </a:accent1>
      <a:accent2>
        <a:srgbClr val="ED8B00"/>
      </a:accent2>
      <a:accent3>
        <a:srgbClr val="A50050"/>
      </a:accent3>
      <a:accent4>
        <a:srgbClr val="B5BD00"/>
      </a:accent4>
      <a:accent5>
        <a:srgbClr val="A51890"/>
      </a:accent5>
      <a:accent6>
        <a:srgbClr val="F79646"/>
      </a:accent6>
      <a:hlink>
        <a:srgbClr val="0000B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