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80" r:id="rId2"/>
    <p:sldId id="256" r:id="rId3"/>
    <p:sldId id="257" r:id="rId4"/>
    <p:sldId id="258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inder singh" initials="ss" lastIdx="2" clrIdx="0">
    <p:extLst>
      <p:ext uri="{19B8F6BF-5375-455C-9EA6-DF929625EA0E}">
        <p15:presenceInfo xmlns:p15="http://schemas.microsoft.com/office/powerpoint/2012/main" userId="satinder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4865" autoAdjust="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3-18T17:41:54.743" idx="2">
    <p:pos x="10" y="10"/>
    <p:text>no body ask to us how this process repeat again and again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3EE2B-4D54-49A7-BCBF-3C3091B9458A}" type="doc">
      <dgm:prSet loTypeId="urn:microsoft.com/office/officeart/2005/8/layout/bProcess3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7B1AED9-235E-4D28-85D0-1F3754B0C02D}">
      <dgm:prSet phldrT="[Text]"/>
      <dgm:spPr/>
      <dgm:t>
        <a:bodyPr/>
        <a:lstStyle/>
        <a:p>
          <a:r>
            <a:rPr lang="en-US" dirty="0"/>
            <a:t>CREATE TEXT FILE</a:t>
          </a:r>
        </a:p>
      </dgm:t>
    </dgm:pt>
    <dgm:pt modelId="{78EFD412-499F-46C6-9A9C-B732C0D08D27}" type="parTrans" cxnId="{CF3E4A79-7AD0-46C2-9D3D-9A30C4EACEAB}">
      <dgm:prSet/>
      <dgm:spPr/>
      <dgm:t>
        <a:bodyPr/>
        <a:lstStyle/>
        <a:p>
          <a:endParaRPr lang="en-US"/>
        </a:p>
      </dgm:t>
    </dgm:pt>
    <dgm:pt modelId="{8E3CA2AF-EAA6-40FF-ACBE-A621428F36C8}" type="sibTrans" cxnId="{CF3E4A79-7AD0-46C2-9D3D-9A30C4EACEAB}">
      <dgm:prSet/>
      <dgm:spPr/>
      <dgm:t>
        <a:bodyPr/>
        <a:lstStyle/>
        <a:p>
          <a:endParaRPr lang="en-US"/>
        </a:p>
      </dgm:t>
    </dgm:pt>
    <dgm:pt modelId="{4FA2F1CB-1AE9-40E2-9516-1CBCB0129ACD}">
      <dgm:prSet phldrT="[Text]"/>
      <dgm:spPr/>
      <dgm:t>
        <a:bodyPr/>
        <a:lstStyle/>
        <a:p>
          <a:r>
            <a:rPr lang="en-US" dirty="0"/>
            <a:t>OPEN FILE ON FD</a:t>
          </a:r>
        </a:p>
      </dgm:t>
    </dgm:pt>
    <dgm:pt modelId="{C51F534D-B7FE-4840-8215-91A91D131348}" type="parTrans" cxnId="{4E0E4C0F-39B7-4EDD-83CF-F087AC405686}">
      <dgm:prSet/>
      <dgm:spPr/>
      <dgm:t>
        <a:bodyPr/>
        <a:lstStyle/>
        <a:p>
          <a:endParaRPr lang="en-US"/>
        </a:p>
      </dgm:t>
    </dgm:pt>
    <dgm:pt modelId="{25CC0DBF-8D07-4058-AB11-40E1E1C0619F}" type="sibTrans" cxnId="{4E0E4C0F-39B7-4EDD-83CF-F087AC405686}">
      <dgm:prSet/>
      <dgm:spPr/>
      <dgm:t>
        <a:bodyPr/>
        <a:lstStyle/>
        <a:p>
          <a:endParaRPr lang="en-US"/>
        </a:p>
      </dgm:t>
    </dgm:pt>
    <dgm:pt modelId="{58CCDC01-2AC4-4C9D-AFC7-AE33AA6A7387}">
      <dgm:prSet phldrT="[Text]"/>
      <dgm:spPr/>
      <dgm:t>
        <a:bodyPr/>
        <a:lstStyle/>
        <a:p>
          <a:r>
            <a:rPr lang="en-US" dirty="0"/>
            <a:t>READ TEXT FILE ON FD</a:t>
          </a:r>
        </a:p>
      </dgm:t>
    </dgm:pt>
    <dgm:pt modelId="{7B4C5A56-B569-4445-80BC-D6F69557F812}" type="parTrans" cxnId="{B3F2891B-4FA5-4771-91EC-557985E253C9}">
      <dgm:prSet/>
      <dgm:spPr/>
      <dgm:t>
        <a:bodyPr/>
        <a:lstStyle/>
        <a:p>
          <a:endParaRPr lang="en-US"/>
        </a:p>
      </dgm:t>
    </dgm:pt>
    <dgm:pt modelId="{78C57359-4F9C-433F-A98E-4671A5B24B25}" type="sibTrans" cxnId="{B3F2891B-4FA5-4771-91EC-557985E253C9}">
      <dgm:prSet/>
      <dgm:spPr/>
      <dgm:t>
        <a:bodyPr/>
        <a:lstStyle/>
        <a:p>
          <a:endParaRPr lang="en-US"/>
        </a:p>
      </dgm:t>
    </dgm:pt>
    <dgm:pt modelId="{6C57C59C-F0D0-4F53-9BD8-2979CD683E77}">
      <dgm:prSet phldrT="[Text]"/>
      <dgm:spPr/>
      <dgm:t>
        <a:bodyPr/>
        <a:lstStyle/>
        <a:p>
          <a:r>
            <a:rPr lang="en-US" dirty="0"/>
            <a:t>FIND UNIQUE CHARACTER</a:t>
          </a:r>
        </a:p>
      </dgm:t>
    </dgm:pt>
    <dgm:pt modelId="{E1488967-19F9-4265-9D6E-3D0B787D0655}" type="parTrans" cxnId="{5AD7FD13-985A-4706-9235-AAB7A61D02C1}">
      <dgm:prSet/>
      <dgm:spPr/>
      <dgm:t>
        <a:bodyPr/>
        <a:lstStyle/>
        <a:p>
          <a:endParaRPr lang="en-US"/>
        </a:p>
      </dgm:t>
    </dgm:pt>
    <dgm:pt modelId="{B33ED62F-FD79-4BC5-9213-A2348146057F}" type="sibTrans" cxnId="{5AD7FD13-985A-4706-9235-AAB7A61D02C1}">
      <dgm:prSet/>
      <dgm:spPr/>
      <dgm:t>
        <a:bodyPr/>
        <a:lstStyle/>
        <a:p>
          <a:endParaRPr lang="en-US"/>
        </a:p>
      </dgm:t>
    </dgm:pt>
    <dgm:pt modelId="{253E4AF7-9516-4AEB-B99A-C8C221E67399}">
      <dgm:prSet phldrT="[Text]"/>
      <dgm:spPr/>
      <dgm:t>
        <a:bodyPr/>
        <a:lstStyle/>
        <a:p>
          <a:r>
            <a:rPr lang="en-US" dirty="0"/>
            <a:t>COMPRESS  FILE  BY BIT SHIFTING</a:t>
          </a:r>
        </a:p>
      </dgm:t>
    </dgm:pt>
    <dgm:pt modelId="{DBD2476B-D7CC-4C9B-A7F6-8DF713AEBCF5}" type="parTrans" cxnId="{2648AA38-BEC9-4E6F-B097-FEA8AE3390F5}">
      <dgm:prSet/>
      <dgm:spPr/>
      <dgm:t>
        <a:bodyPr/>
        <a:lstStyle/>
        <a:p>
          <a:endParaRPr lang="en-US"/>
        </a:p>
      </dgm:t>
    </dgm:pt>
    <dgm:pt modelId="{1436DA05-D6FB-41FA-836D-7962E36398DD}" type="sibTrans" cxnId="{2648AA38-BEC9-4E6F-B097-FEA8AE3390F5}">
      <dgm:prSet/>
      <dgm:spPr/>
      <dgm:t>
        <a:bodyPr/>
        <a:lstStyle/>
        <a:p>
          <a:endParaRPr lang="en-US"/>
        </a:p>
      </dgm:t>
    </dgm:pt>
    <dgm:pt modelId="{908EC5B3-0612-4D64-99E4-E10CAF8CDFD8}" type="pres">
      <dgm:prSet presAssocID="{6613EE2B-4D54-49A7-BCBF-3C3091B9458A}" presName="Name0" presStyleCnt="0">
        <dgm:presLayoutVars>
          <dgm:dir/>
          <dgm:resizeHandles val="exact"/>
        </dgm:presLayoutVars>
      </dgm:prSet>
      <dgm:spPr/>
    </dgm:pt>
    <dgm:pt modelId="{84E65CF0-C6A5-49B5-9B6D-B0F7D86A9268}" type="pres">
      <dgm:prSet presAssocID="{07B1AED9-235E-4D28-85D0-1F3754B0C02D}" presName="node" presStyleLbl="node1" presStyleIdx="0" presStyleCnt="5" custLinFactNeighborX="914">
        <dgm:presLayoutVars>
          <dgm:bulletEnabled val="1"/>
        </dgm:presLayoutVars>
      </dgm:prSet>
      <dgm:spPr/>
    </dgm:pt>
    <dgm:pt modelId="{E3400FCE-58CC-48B6-806B-DDF200BCAE26}" type="pres">
      <dgm:prSet presAssocID="{8E3CA2AF-EAA6-40FF-ACBE-A621428F36C8}" presName="sibTrans" presStyleLbl="sibTrans1D1" presStyleIdx="0" presStyleCnt="4"/>
      <dgm:spPr/>
    </dgm:pt>
    <dgm:pt modelId="{842C16CB-D5FF-4CB8-89F5-377E2B4C37A5}" type="pres">
      <dgm:prSet presAssocID="{8E3CA2AF-EAA6-40FF-ACBE-A621428F36C8}" presName="connectorText" presStyleLbl="sibTrans1D1" presStyleIdx="0" presStyleCnt="4"/>
      <dgm:spPr/>
    </dgm:pt>
    <dgm:pt modelId="{37759CC1-6853-4D54-B400-DDE0676EB278}" type="pres">
      <dgm:prSet presAssocID="{4FA2F1CB-1AE9-40E2-9516-1CBCB0129ACD}" presName="node" presStyleLbl="node1" presStyleIdx="1" presStyleCnt="5">
        <dgm:presLayoutVars>
          <dgm:bulletEnabled val="1"/>
        </dgm:presLayoutVars>
      </dgm:prSet>
      <dgm:spPr/>
    </dgm:pt>
    <dgm:pt modelId="{8BF2D9A8-7592-401D-A278-12C5DB220DC2}" type="pres">
      <dgm:prSet presAssocID="{25CC0DBF-8D07-4058-AB11-40E1E1C0619F}" presName="sibTrans" presStyleLbl="sibTrans1D1" presStyleIdx="1" presStyleCnt="4"/>
      <dgm:spPr/>
    </dgm:pt>
    <dgm:pt modelId="{741A5BAD-2669-4B93-9FAC-25C220F9B8B9}" type="pres">
      <dgm:prSet presAssocID="{25CC0DBF-8D07-4058-AB11-40E1E1C0619F}" presName="connectorText" presStyleLbl="sibTrans1D1" presStyleIdx="1" presStyleCnt="4"/>
      <dgm:spPr/>
    </dgm:pt>
    <dgm:pt modelId="{38EBA70F-E1DD-4A49-92C1-4E5E36E7594D}" type="pres">
      <dgm:prSet presAssocID="{58CCDC01-2AC4-4C9D-AFC7-AE33AA6A7387}" presName="node" presStyleLbl="node1" presStyleIdx="2" presStyleCnt="5">
        <dgm:presLayoutVars>
          <dgm:bulletEnabled val="1"/>
        </dgm:presLayoutVars>
      </dgm:prSet>
      <dgm:spPr/>
    </dgm:pt>
    <dgm:pt modelId="{7245B095-32E5-47C7-B973-DC45CE558F46}" type="pres">
      <dgm:prSet presAssocID="{78C57359-4F9C-433F-A98E-4671A5B24B25}" presName="sibTrans" presStyleLbl="sibTrans1D1" presStyleIdx="2" presStyleCnt="4"/>
      <dgm:spPr/>
    </dgm:pt>
    <dgm:pt modelId="{EA4BA854-FD34-4F7C-93FD-C0E4901946B1}" type="pres">
      <dgm:prSet presAssocID="{78C57359-4F9C-433F-A98E-4671A5B24B25}" presName="connectorText" presStyleLbl="sibTrans1D1" presStyleIdx="2" presStyleCnt="4"/>
      <dgm:spPr/>
    </dgm:pt>
    <dgm:pt modelId="{55C695C4-4791-466C-AF3B-5B959F4677A9}" type="pres">
      <dgm:prSet presAssocID="{6C57C59C-F0D0-4F53-9BD8-2979CD683E77}" presName="node" presStyleLbl="node1" presStyleIdx="3" presStyleCnt="5">
        <dgm:presLayoutVars>
          <dgm:bulletEnabled val="1"/>
        </dgm:presLayoutVars>
      </dgm:prSet>
      <dgm:spPr/>
    </dgm:pt>
    <dgm:pt modelId="{D97C116D-2E93-4705-99B9-21E83784B6E6}" type="pres">
      <dgm:prSet presAssocID="{B33ED62F-FD79-4BC5-9213-A2348146057F}" presName="sibTrans" presStyleLbl="sibTrans1D1" presStyleIdx="3" presStyleCnt="4"/>
      <dgm:spPr/>
    </dgm:pt>
    <dgm:pt modelId="{2290B945-6935-4C38-9DE6-0ECEF5C4B764}" type="pres">
      <dgm:prSet presAssocID="{B33ED62F-FD79-4BC5-9213-A2348146057F}" presName="connectorText" presStyleLbl="sibTrans1D1" presStyleIdx="3" presStyleCnt="4"/>
      <dgm:spPr/>
    </dgm:pt>
    <dgm:pt modelId="{95304036-D3FE-461F-AD30-C173AB0478FD}" type="pres">
      <dgm:prSet presAssocID="{253E4AF7-9516-4AEB-B99A-C8C221E67399}" presName="node" presStyleLbl="node1" presStyleIdx="4" presStyleCnt="5">
        <dgm:presLayoutVars>
          <dgm:bulletEnabled val="1"/>
        </dgm:presLayoutVars>
      </dgm:prSet>
      <dgm:spPr/>
    </dgm:pt>
  </dgm:ptLst>
  <dgm:cxnLst>
    <dgm:cxn modelId="{925F610D-F9D9-4602-84D5-4F60D9A40303}" type="presOf" srcId="{8E3CA2AF-EAA6-40FF-ACBE-A621428F36C8}" destId="{E3400FCE-58CC-48B6-806B-DDF200BCAE26}" srcOrd="0" destOrd="0" presId="urn:microsoft.com/office/officeart/2005/8/layout/bProcess3"/>
    <dgm:cxn modelId="{4E0E4C0F-39B7-4EDD-83CF-F087AC405686}" srcId="{6613EE2B-4D54-49A7-BCBF-3C3091B9458A}" destId="{4FA2F1CB-1AE9-40E2-9516-1CBCB0129ACD}" srcOrd="1" destOrd="0" parTransId="{C51F534D-B7FE-4840-8215-91A91D131348}" sibTransId="{25CC0DBF-8D07-4058-AB11-40E1E1C0619F}"/>
    <dgm:cxn modelId="{5AD7FD13-985A-4706-9235-AAB7A61D02C1}" srcId="{6613EE2B-4D54-49A7-BCBF-3C3091B9458A}" destId="{6C57C59C-F0D0-4F53-9BD8-2979CD683E77}" srcOrd="3" destOrd="0" parTransId="{E1488967-19F9-4265-9D6E-3D0B787D0655}" sibTransId="{B33ED62F-FD79-4BC5-9213-A2348146057F}"/>
    <dgm:cxn modelId="{0A50BE15-D1C9-474F-AF44-94A8551EBD61}" type="presOf" srcId="{6C57C59C-F0D0-4F53-9BD8-2979CD683E77}" destId="{55C695C4-4791-466C-AF3B-5B959F4677A9}" srcOrd="0" destOrd="0" presId="urn:microsoft.com/office/officeart/2005/8/layout/bProcess3"/>
    <dgm:cxn modelId="{B3F2891B-4FA5-4771-91EC-557985E253C9}" srcId="{6613EE2B-4D54-49A7-BCBF-3C3091B9458A}" destId="{58CCDC01-2AC4-4C9D-AFC7-AE33AA6A7387}" srcOrd="2" destOrd="0" parTransId="{7B4C5A56-B569-4445-80BC-D6F69557F812}" sibTransId="{78C57359-4F9C-433F-A98E-4671A5B24B25}"/>
    <dgm:cxn modelId="{F3E4332E-74F3-4971-84B2-856725C42668}" type="presOf" srcId="{253E4AF7-9516-4AEB-B99A-C8C221E67399}" destId="{95304036-D3FE-461F-AD30-C173AB0478FD}" srcOrd="0" destOrd="0" presId="urn:microsoft.com/office/officeart/2005/8/layout/bProcess3"/>
    <dgm:cxn modelId="{2648AA38-BEC9-4E6F-B097-FEA8AE3390F5}" srcId="{6613EE2B-4D54-49A7-BCBF-3C3091B9458A}" destId="{253E4AF7-9516-4AEB-B99A-C8C221E67399}" srcOrd="4" destOrd="0" parTransId="{DBD2476B-D7CC-4C9B-A7F6-8DF713AEBCF5}" sibTransId="{1436DA05-D6FB-41FA-836D-7962E36398DD}"/>
    <dgm:cxn modelId="{C2001540-7BB2-4102-88C5-16138B302BB1}" type="presOf" srcId="{78C57359-4F9C-433F-A98E-4671A5B24B25}" destId="{EA4BA854-FD34-4F7C-93FD-C0E4901946B1}" srcOrd="1" destOrd="0" presId="urn:microsoft.com/office/officeart/2005/8/layout/bProcess3"/>
    <dgm:cxn modelId="{E3067C67-CC8E-49FE-941C-86C8C3C831B8}" type="presOf" srcId="{B33ED62F-FD79-4BC5-9213-A2348146057F}" destId="{2290B945-6935-4C38-9DE6-0ECEF5C4B764}" srcOrd="1" destOrd="0" presId="urn:microsoft.com/office/officeart/2005/8/layout/bProcess3"/>
    <dgm:cxn modelId="{CF3E4A79-7AD0-46C2-9D3D-9A30C4EACEAB}" srcId="{6613EE2B-4D54-49A7-BCBF-3C3091B9458A}" destId="{07B1AED9-235E-4D28-85D0-1F3754B0C02D}" srcOrd="0" destOrd="0" parTransId="{78EFD412-499F-46C6-9A9C-B732C0D08D27}" sibTransId="{8E3CA2AF-EAA6-40FF-ACBE-A621428F36C8}"/>
    <dgm:cxn modelId="{8A14C859-7A76-415F-8BC7-2638A3BC6D79}" type="presOf" srcId="{25CC0DBF-8D07-4058-AB11-40E1E1C0619F}" destId="{8BF2D9A8-7592-401D-A278-12C5DB220DC2}" srcOrd="0" destOrd="0" presId="urn:microsoft.com/office/officeart/2005/8/layout/bProcess3"/>
    <dgm:cxn modelId="{33D98C7A-83BF-4EF0-AFCB-3B25AA692C7F}" type="presOf" srcId="{6613EE2B-4D54-49A7-BCBF-3C3091B9458A}" destId="{908EC5B3-0612-4D64-99E4-E10CAF8CDFD8}" srcOrd="0" destOrd="0" presId="urn:microsoft.com/office/officeart/2005/8/layout/bProcess3"/>
    <dgm:cxn modelId="{D4CDAF86-BF73-43E6-BDE1-CCF607A84773}" type="presOf" srcId="{8E3CA2AF-EAA6-40FF-ACBE-A621428F36C8}" destId="{842C16CB-D5FF-4CB8-89F5-377E2B4C37A5}" srcOrd="1" destOrd="0" presId="urn:microsoft.com/office/officeart/2005/8/layout/bProcess3"/>
    <dgm:cxn modelId="{47EC7997-7F6F-4703-B549-AE19E7C2C6B7}" type="presOf" srcId="{B33ED62F-FD79-4BC5-9213-A2348146057F}" destId="{D97C116D-2E93-4705-99B9-21E83784B6E6}" srcOrd="0" destOrd="0" presId="urn:microsoft.com/office/officeart/2005/8/layout/bProcess3"/>
    <dgm:cxn modelId="{5F7BB9A1-C458-436D-A34C-C6CAF3896E8F}" type="presOf" srcId="{4FA2F1CB-1AE9-40E2-9516-1CBCB0129ACD}" destId="{37759CC1-6853-4D54-B400-DDE0676EB278}" srcOrd="0" destOrd="0" presId="urn:microsoft.com/office/officeart/2005/8/layout/bProcess3"/>
    <dgm:cxn modelId="{58A959B9-C648-425F-8CFB-F96885EA49A5}" type="presOf" srcId="{78C57359-4F9C-433F-A98E-4671A5B24B25}" destId="{7245B095-32E5-47C7-B973-DC45CE558F46}" srcOrd="0" destOrd="0" presId="urn:microsoft.com/office/officeart/2005/8/layout/bProcess3"/>
    <dgm:cxn modelId="{3E8DE7C4-E3CA-4F5A-8B28-A07D72712B81}" type="presOf" srcId="{58CCDC01-2AC4-4C9D-AFC7-AE33AA6A7387}" destId="{38EBA70F-E1DD-4A49-92C1-4E5E36E7594D}" srcOrd="0" destOrd="0" presId="urn:microsoft.com/office/officeart/2005/8/layout/bProcess3"/>
    <dgm:cxn modelId="{A4419CE0-4D83-4753-B1D5-D761DCD80B61}" type="presOf" srcId="{07B1AED9-235E-4D28-85D0-1F3754B0C02D}" destId="{84E65CF0-C6A5-49B5-9B6D-B0F7D86A9268}" srcOrd="0" destOrd="0" presId="urn:microsoft.com/office/officeart/2005/8/layout/bProcess3"/>
    <dgm:cxn modelId="{8FB0D7E1-E92D-40EC-B0B3-E3AF273CFC96}" type="presOf" srcId="{25CC0DBF-8D07-4058-AB11-40E1E1C0619F}" destId="{741A5BAD-2669-4B93-9FAC-25C220F9B8B9}" srcOrd="1" destOrd="0" presId="urn:microsoft.com/office/officeart/2005/8/layout/bProcess3"/>
    <dgm:cxn modelId="{86E6F268-F23E-4BFD-B413-B7640AFB53AF}" type="presParOf" srcId="{908EC5B3-0612-4D64-99E4-E10CAF8CDFD8}" destId="{84E65CF0-C6A5-49B5-9B6D-B0F7D86A9268}" srcOrd="0" destOrd="0" presId="urn:microsoft.com/office/officeart/2005/8/layout/bProcess3"/>
    <dgm:cxn modelId="{5E5DABB2-62BA-42E6-ADE9-4B7B1A1A6A2B}" type="presParOf" srcId="{908EC5B3-0612-4D64-99E4-E10CAF8CDFD8}" destId="{E3400FCE-58CC-48B6-806B-DDF200BCAE26}" srcOrd="1" destOrd="0" presId="urn:microsoft.com/office/officeart/2005/8/layout/bProcess3"/>
    <dgm:cxn modelId="{D39C2931-50BB-4183-BC2C-E623DDEF1975}" type="presParOf" srcId="{E3400FCE-58CC-48B6-806B-DDF200BCAE26}" destId="{842C16CB-D5FF-4CB8-89F5-377E2B4C37A5}" srcOrd="0" destOrd="0" presId="urn:microsoft.com/office/officeart/2005/8/layout/bProcess3"/>
    <dgm:cxn modelId="{C8A2C60B-9F2B-40F4-A0E7-7DD809079916}" type="presParOf" srcId="{908EC5B3-0612-4D64-99E4-E10CAF8CDFD8}" destId="{37759CC1-6853-4D54-B400-DDE0676EB278}" srcOrd="2" destOrd="0" presId="urn:microsoft.com/office/officeart/2005/8/layout/bProcess3"/>
    <dgm:cxn modelId="{8ACCDC09-5C98-46B1-B648-FEA6A8FDEDB2}" type="presParOf" srcId="{908EC5B3-0612-4D64-99E4-E10CAF8CDFD8}" destId="{8BF2D9A8-7592-401D-A278-12C5DB220DC2}" srcOrd="3" destOrd="0" presId="urn:microsoft.com/office/officeart/2005/8/layout/bProcess3"/>
    <dgm:cxn modelId="{D252842C-EABC-48E1-ABB5-8C24C04B60ED}" type="presParOf" srcId="{8BF2D9A8-7592-401D-A278-12C5DB220DC2}" destId="{741A5BAD-2669-4B93-9FAC-25C220F9B8B9}" srcOrd="0" destOrd="0" presId="urn:microsoft.com/office/officeart/2005/8/layout/bProcess3"/>
    <dgm:cxn modelId="{3B106E8E-FD3B-4A75-A12E-70C26FC6D172}" type="presParOf" srcId="{908EC5B3-0612-4D64-99E4-E10CAF8CDFD8}" destId="{38EBA70F-E1DD-4A49-92C1-4E5E36E7594D}" srcOrd="4" destOrd="0" presId="urn:microsoft.com/office/officeart/2005/8/layout/bProcess3"/>
    <dgm:cxn modelId="{3A053F2C-6359-41D7-9A4B-62A1DA32DEE5}" type="presParOf" srcId="{908EC5B3-0612-4D64-99E4-E10CAF8CDFD8}" destId="{7245B095-32E5-47C7-B973-DC45CE558F46}" srcOrd="5" destOrd="0" presId="urn:microsoft.com/office/officeart/2005/8/layout/bProcess3"/>
    <dgm:cxn modelId="{22433F53-8106-4785-B4B3-151B7B0D3850}" type="presParOf" srcId="{7245B095-32E5-47C7-B973-DC45CE558F46}" destId="{EA4BA854-FD34-4F7C-93FD-C0E4901946B1}" srcOrd="0" destOrd="0" presId="urn:microsoft.com/office/officeart/2005/8/layout/bProcess3"/>
    <dgm:cxn modelId="{15856B98-6682-43A1-9276-FD5C12ED69CD}" type="presParOf" srcId="{908EC5B3-0612-4D64-99E4-E10CAF8CDFD8}" destId="{55C695C4-4791-466C-AF3B-5B959F4677A9}" srcOrd="6" destOrd="0" presId="urn:microsoft.com/office/officeart/2005/8/layout/bProcess3"/>
    <dgm:cxn modelId="{DE23F1CC-719A-4B14-BB45-14DF1DE63E9D}" type="presParOf" srcId="{908EC5B3-0612-4D64-99E4-E10CAF8CDFD8}" destId="{D97C116D-2E93-4705-99B9-21E83784B6E6}" srcOrd="7" destOrd="0" presId="urn:microsoft.com/office/officeart/2005/8/layout/bProcess3"/>
    <dgm:cxn modelId="{60090BE1-4E2D-49B7-8B31-9C133CB7F318}" type="presParOf" srcId="{D97C116D-2E93-4705-99B9-21E83784B6E6}" destId="{2290B945-6935-4C38-9DE6-0ECEF5C4B764}" srcOrd="0" destOrd="0" presId="urn:microsoft.com/office/officeart/2005/8/layout/bProcess3"/>
    <dgm:cxn modelId="{D0933B84-6E6E-484A-BFEA-E5B68F704CCC}" type="presParOf" srcId="{908EC5B3-0612-4D64-99E4-E10CAF8CDFD8}" destId="{95304036-D3FE-461F-AD30-C173AB0478F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00FCE-58CC-48B6-806B-DDF200BCAE26}">
      <dsp:nvSpPr>
        <dsp:cNvPr id="0" name=""/>
        <dsp:cNvSpPr/>
      </dsp:nvSpPr>
      <dsp:spPr>
        <a:xfrm>
          <a:off x="3718588" y="801933"/>
          <a:ext cx="5923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369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9199" y="844410"/>
        <a:ext cx="31148" cy="6487"/>
      </dsp:txXfrm>
    </dsp:sp>
    <dsp:sp modelId="{84E65CF0-C6A5-49B5-9B6D-B0F7D86A9268}">
      <dsp:nvSpPr>
        <dsp:cNvPr id="0" name=""/>
        <dsp:cNvSpPr/>
      </dsp:nvSpPr>
      <dsp:spPr>
        <a:xfrm>
          <a:off x="899734" y="1457"/>
          <a:ext cx="2820654" cy="16923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 TEXT FILE</a:t>
          </a:r>
        </a:p>
      </dsp:txBody>
      <dsp:txXfrm>
        <a:off x="899734" y="1457"/>
        <a:ext cx="2820654" cy="1692392"/>
      </dsp:txXfrm>
    </dsp:sp>
    <dsp:sp modelId="{8BF2D9A8-7592-401D-A278-12C5DB220DC2}">
      <dsp:nvSpPr>
        <dsp:cNvPr id="0" name=""/>
        <dsp:cNvSpPr/>
      </dsp:nvSpPr>
      <dsp:spPr>
        <a:xfrm>
          <a:off x="7162213" y="801933"/>
          <a:ext cx="618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150" y="45720"/>
              </a:lnTo>
            </a:path>
          </a:pathLst>
        </a:custGeom>
        <a:noFill/>
        <a:ln w="9525" cap="rnd" cmpd="sng" algn="ctr">
          <a:solidFill>
            <a:schemeClr val="accent3">
              <a:hueOff val="3749681"/>
              <a:satOff val="730"/>
              <a:lumOff val="3922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5069" y="844410"/>
        <a:ext cx="32437" cy="6487"/>
      </dsp:txXfrm>
    </dsp:sp>
    <dsp:sp modelId="{37759CC1-6853-4D54-B400-DDE0676EB278}">
      <dsp:nvSpPr>
        <dsp:cNvPr id="0" name=""/>
        <dsp:cNvSpPr/>
      </dsp:nvSpPr>
      <dsp:spPr>
        <a:xfrm>
          <a:off x="4343358" y="1457"/>
          <a:ext cx="2820654" cy="1692392"/>
        </a:xfrm>
        <a:prstGeom prst="rect">
          <a:avLst/>
        </a:prstGeom>
        <a:solidFill>
          <a:schemeClr val="accent3">
            <a:hueOff val="2812261"/>
            <a:satOff val="547"/>
            <a:lumOff val="294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OPEN FILE ON FD</a:t>
          </a:r>
        </a:p>
      </dsp:txBody>
      <dsp:txXfrm>
        <a:off x="4343358" y="1457"/>
        <a:ext cx="2820654" cy="1692392"/>
      </dsp:txXfrm>
    </dsp:sp>
    <dsp:sp modelId="{7245B095-32E5-47C7-B973-DC45CE558F46}">
      <dsp:nvSpPr>
        <dsp:cNvPr id="0" name=""/>
        <dsp:cNvSpPr/>
      </dsp:nvSpPr>
      <dsp:spPr>
        <a:xfrm>
          <a:off x="2284280" y="1692050"/>
          <a:ext cx="6938810" cy="618150"/>
        </a:xfrm>
        <a:custGeom>
          <a:avLst/>
          <a:gdLst/>
          <a:ahLst/>
          <a:cxnLst/>
          <a:rect l="0" t="0" r="0" b="0"/>
          <a:pathLst>
            <a:path>
              <a:moveTo>
                <a:pt x="6938810" y="0"/>
              </a:moveTo>
              <a:lnTo>
                <a:pt x="6938810" y="326175"/>
              </a:lnTo>
              <a:lnTo>
                <a:pt x="0" y="326175"/>
              </a:lnTo>
              <a:lnTo>
                <a:pt x="0" y="618150"/>
              </a:lnTo>
            </a:path>
          </a:pathLst>
        </a:custGeom>
        <a:noFill/>
        <a:ln w="9525" cap="rnd" cmpd="sng" algn="ctr">
          <a:solidFill>
            <a:schemeClr val="accent3">
              <a:hueOff val="7499362"/>
              <a:satOff val="1459"/>
              <a:lumOff val="7843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9459" y="1997881"/>
        <a:ext cx="348453" cy="6487"/>
      </dsp:txXfrm>
    </dsp:sp>
    <dsp:sp modelId="{38EBA70F-E1DD-4A49-92C1-4E5E36E7594D}">
      <dsp:nvSpPr>
        <dsp:cNvPr id="0" name=""/>
        <dsp:cNvSpPr/>
      </dsp:nvSpPr>
      <dsp:spPr>
        <a:xfrm>
          <a:off x="7812763" y="1457"/>
          <a:ext cx="2820654" cy="1692392"/>
        </a:xfrm>
        <a:prstGeom prst="rect">
          <a:avLst/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READ TEXT FILE ON FD</a:t>
          </a:r>
        </a:p>
      </dsp:txBody>
      <dsp:txXfrm>
        <a:off x="7812763" y="1457"/>
        <a:ext cx="2820654" cy="1692392"/>
      </dsp:txXfrm>
    </dsp:sp>
    <dsp:sp modelId="{D97C116D-2E93-4705-99B9-21E83784B6E6}">
      <dsp:nvSpPr>
        <dsp:cNvPr id="0" name=""/>
        <dsp:cNvSpPr/>
      </dsp:nvSpPr>
      <dsp:spPr>
        <a:xfrm>
          <a:off x="3692808" y="3143077"/>
          <a:ext cx="618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8150" y="45720"/>
              </a:lnTo>
            </a:path>
          </a:pathLst>
        </a:custGeom>
        <a:noFill/>
        <a:ln w="9525" cap="rnd" cmpd="sng" algn="ctr">
          <a:solidFill>
            <a:schemeClr val="accent3">
              <a:hueOff val="11249043"/>
              <a:satOff val="2189"/>
              <a:lumOff val="11765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5664" y="3185553"/>
        <a:ext cx="32437" cy="6487"/>
      </dsp:txXfrm>
    </dsp:sp>
    <dsp:sp modelId="{55C695C4-4791-466C-AF3B-5B959F4677A9}">
      <dsp:nvSpPr>
        <dsp:cNvPr id="0" name=""/>
        <dsp:cNvSpPr/>
      </dsp:nvSpPr>
      <dsp:spPr>
        <a:xfrm>
          <a:off x="873953" y="2342600"/>
          <a:ext cx="2820654" cy="1692392"/>
        </a:xfrm>
        <a:prstGeom prst="rect">
          <a:avLst/>
        </a:prstGeom>
        <a:solidFill>
          <a:schemeClr val="accent3">
            <a:hueOff val="8436782"/>
            <a:satOff val="1642"/>
            <a:lumOff val="882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FIND UNIQUE CHARACTER</a:t>
          </a:r>
        </a:p>
      </dsp:txBody>
      <dsp:txXfrm>
        <a:off x="873953" y="2342600"/>
        <a:ext cx="2820654" cy="1692392"/>
      </dsp:txXfrm>
    </dsp:sp>
    <dsp:sp modelId="{95304036-D3FE-461F-AD30-C173AB0478FD}">
      <dsp:nvSpPr>
        <dsp:cNvPr id="0" name=""/>
        <dsp:cNvSpPr/>
      </dsp:nvSpPr>
      <dsp:spPr>
        <a:xfrm>
          <a:off x="4343358" y="2342600"/>
          <a:ext cx="2820654" cy="1692392"/>
        </a:xfrm>
        <a:prstGeom prst="rect">
          <a:avLst/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COMPRESS  FILE  BY BIT SHIFTING</a:t>
          </a:r>
        </a:p>
      </dsp:txBody>
      <dsp:txXfrm>
        <a:off x="4343358" y="2342600"/>
        <a:ext cx="2820654" cy="169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BE729-0342-4846-AA90-32AACB1B814F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98FE0-7D3F-45F9-AA7D-53277B0A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98FE0-7D3F-45F9-AA7D-53277B0A1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3AED861-5488-45CA-9F9D-8F4144175E1B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BCED-6BD6-4594-B1F1-85256BDCE2F4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5B20-435B-42BB-9BC9-F7D8F002D2E2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DD9B-D83C-4145-ACAD-3E075B3C1477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CB70-DD0D-4A10-AAC2-1A06BE159AB7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1A8-E328-4506-B307-CDC4C6A2EF46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4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2DB2-58BE-482D-995C-2BB798D4DCC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7B1C-9EEE-4368-A103-7F6D30A7E73B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2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B16B-5CC2-4EE2-9D86-BD52E05FA227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9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E6C-FB91-4AFC-A73B-9BA3E142F6CF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975A-C802-4DF0-9269-B6BBBD3A54EA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055A-6211-47CC-8558-8491F085E3A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4AA9-4117-4A72-A379-957627371E5D}" type="datetime1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1A9-C504-47AC-A2A5-0A4F5FB697DF}" type="datetime1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ECBB-7B0E-4642-8D02-E3EC1482DFF8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7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168B-51B4-4B39-8615-C8399EF755B0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6EACF4-BA2B-4300-9FEB-F10F020A032A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B499AA0-956E-43FC-86D3-C0165BDA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518" y="1060295"/>
            <a:ext cx="11204620" cy="3328058"/>
          </a:xfrm>
        </p:spPr>
        <p:txBody>
          <a:bodyPr/>
          <a:lstStyle/>
          <a:p>
            <a:pPr algn="ctr"/>
            <a:r>
              <a:rPr lang="en-US" sz="4500" dirty="0"/>
              <a:t>4 WEEKS INDUSTRIAL TRAINIG </a:t>
            </a:r>
            <a:br>
              <a:rPr lang="en-US" sz="4500" dirty="0"/>
            </a:br>
            <a:r>
              <a:rPr lang="en-US" sz="4500" dirty="0"/>
              <a:t>ON</a:t>
            </a:r>
            <a:br>
              <a:rPr lang="en-US" sz="4500" dirty="0"/>
            </a:br>
            <a:r>
              <a:rPr lang="en-US" sz="4500" dirty="0"/>
              <a:t>ALGORITHMS &amp;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152696" cy="1636300"/>
          </a:xfrm>
        </p:spPr>
        <p:txBody>
          <a:bodyPr>
            <a:normAutofit/>
          </a:bodyPr>
          <a:lstStyle/>
          <a:p>
            <a:r>
              <a:rPr lang="en-US" dirty="0"/>
              <a:t>SUBMITTED TO:                                                                                  SUBMITTED BY:</a:t>
            </a:r>
          </a:p>
          <a:p>
            <a:r>
              <a:rPr lang="en-US" dirty="0"/>
              <a:t>CSE COORDINATOR                                                                 	      Abhishek </a:t>
            </a:r>
            <a:r>
              <a:rPr lang="en-US" dirty="0" err="1"/>
              <a:t>ranjan</a:t>
            </a:r>
            <a:endParaRPr lang="en-US" dirty="0"/>
          </a:p>
          <a:p>
            <a:r>
              <a:rPr lang="en-US" dirty="0"/>
              <a:t>														      (sg15304)				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 Nov-17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2603499"/>
            <a:ext cx="11754117" cy="37905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find the unique index , compression is start.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compression unique index play main role , because there have file characters with master array index.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unique index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index is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so , firstly typecast it into char type for bit shifting.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type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index,”%d”,unique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0" y="3614332"/>
            <a:ext cx="10961558" cy="865707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6053493" y="-671932"/>
            <a:ext cx="436073" cy="10740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5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74" y="2551984"/>
            <a:ext cx="11037045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read file again in same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single-single character.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value in the unique index of first reading character.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of file is ‘S’ so value of s is in index 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 code of first character of file which is in 8 bits , because index is typecast in char data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diagram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lvl="8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OF S IN 8 BITS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06317"/>
              </p:ext>
            </p:extLst>
          </p:nvPr>
        </p:nvGraphicFramePr>
        <p:xfrm>
          <a:off x="3979574" y="4260134"/>
          <a:ext cx="509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5400000" flipH="1">
            <a:off x="6276246" y="2578159"/>
            <a:ext cx="391314" cy="4572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374" y="5589431"/>
            <a:ext cx="1156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again next character of file which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new code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like following: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0712"/>
              </p:ext>
            </p:extLst>
          </p:nvPr>
        </p:nvGraphicFramePr>
        <p:xfrm>
          <a:off x="4043962" y="6050342"/>
          <a:ext cx="5085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33" y="6427294"/>
            <a:ext cx="4584589" cy="402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04917" y="6643204"/>
            <a:ext cx="3799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CODE OF </a:t>
            </a:r>
            <a:r>
              <a:rPr lang="en-US" sz="1100" b="1" dirty="0">
                <a:solidFill>
                  <a:schemeClr val="accent3"/>
                </a:solidFill>
              </a:rPr>
              <a:t>h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 IN BINARAY FORMAT</a:t>
            </a:r>
          </a:p>
        </p:txBody>
      </p:sp>
    </p:spTree>
    <p:extLst>
      <p:ext uri="{BB962C8B-B14F-4D97-AF65-F5344CB8AC3E}">
        <p14:creationId xmlns:p14="http://schemas.microsoft.com/office/powerpoint/2010/main" val="348487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SHIFTING/ITERATIVE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93" y="2371681"/>
            <a:ext cx="11026204" cy="402238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first two characters of file. Which are following: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	                                                                        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s										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text file contains no. of repeating characters , but we also remove the this and get unique characters which are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10(0-9)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for bit shifting code length is necessary so we find the cl with these unique characters.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unique characters =10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, we know 2*2*2*2=16 &amp; 2*2*2=8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8&gt;Unique characters&lt;16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cl =4,means we can represent value of single-single character in 4 bits.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35929"/>
              </p:ext>
            </p:extLst>
          </p:nvPr>
        </p:nvGraphicFramePr>
        <p:xfrm>
          <a:off x="1584100" y="3140894"/>
          <a:ext cx="4055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5659"/>
              </p:ext>
            </p:extLst>
          </p:nvPr>
        </p:nvGraphicFramePr>
        <p:xfrm>
          <a:off x="6078828" y="3128015"/>
          <a:ext cx="406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3451538" y="1959189"/>
            <a:ext cx="283336" cy="36060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28" y="3620563"/>
            <a:ext cx="3621338" cy="3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0" y="2612712"/>
            <a:ext cx="11372045" cy="4245287"/>
          </a:xfrm>
        </p:spPr>
        <p:txBody>
          <a:bodyPr>
            <a:normAutofit/>
          </a:bodyPr>
          <a:lstStyle/>
          <a:p>
            <a:r>
              <a:rPr lang="en-US" dirty="0"/>
              <a:t>Now shift the last four bits of </a:t>
            </a:r>
            <a:r>
              <a:rPr lang="en-US" b="1" dirty="0"/>
              <a:t>s</a:t>
            </a:r>
            <a:r>
              <a:rPr lang="en-US" dirty="0"/>
              <a:t> to left.</a:t>
            </a:r>
          </a:p>
          <a:p>
            <a:r>
              <a:rPr lang="en-US" dirty="0"/>
              <a:t>                                                                   </a:t>
            </a:r>
          </a:p>
          <a:p>
            <a:r>
              <a:rPr lang="en-US" dirty="0"/>
              <a:t>                                                            value of </a:t>
            </a:r>
            <a:r>
              <a:rPr lang="en-US" b="1" dirty="0"/>
              <a:t>s</a:t>
            </a:r>
            <a:r>
              <a:rPr lang="en-US" dirty="0"/>
              <a:t> in 4 bits                padding of </a:t>
            </a:r>
            <a:r>
              <a:rPr lang="en-US" b="1" dirty="0"/>
              <a:t>s</a:t>
            </a:r>
          </a:p>
          <a:p>
            <a:r>
              <a:rPr lang="en-US" dirty="0"/>
              <a:t>Code of </a:t>
            </a:r>
            <a:r>
              <a:rPr lang="en-US" b="1" dirty="0"/>
              <a:t>h-</a:t>
            </a:r>
          </a:p>
          <a:p>
            <a:endParaRPr lang="en-US" dirty="0"/>
          </a:p>
          <a:p>
            <a:r>
              <a:rPr lang="en-US" dirty="0"/>
              <a:t>After shifting left and then right, the code of </a:t>
            </a:r>
            <a:r>
              <a:rPr lang="en-US" b="1" dirty="0"/>
              <a:t>h</a:t>
            </a:r>
            <a:r>
              <a:rPr lang="en-US" dirty="0"/>
              <a:t> representing in 4 bits:</a:t>
            </a:r>
          </a:p>
          <a:p>
            <a:r>
              <a:rPr lang="en-US" dirty="0"/>
              <a:t>  	                                                                                                                		 h                 </a:t>
            </a:r>
            <a:r>
              <a:rPr lang="en-US" sz="1200" dirty="0"/>
              <a:t>padding of h</a:t>
            </a:r>
          </a:p>
          <a:p>
            <a:r>
              <a:rPr lang="en-US" dirty="0"/>
              <a:t>After shifting both characters we do OR between both characters.</a:t>
            </a:r>
          </a:p>
          <a:p>
            <a:r>
              <a:rPr lang="en-US" dirty="0"/>
              <a:t>See diagram:</a:t>
            </a:r>
          </a:p>
          <a:p>
            <a:r>
              <a:rPr lang="en-US" dirty="0"/>
              <a:t>                                         </a:t>
            </a:r>
            <a:r>
              <a:rPr lang="en-US" sz="1100" b="1" dirty="0"/>
              <a:t>s</a:t>
            </a:r>
            <a:r>
              <a:rPr lang="en-US" sz="1100" dirty="0"/>
              <a:t>                                                     </a:t>
            </a:r>
            <a:r>
              <a:rPr lang="en-US" sz="1100" b="1" dirty="0"/>
              <a:t>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4813"/>
              </p:ext>
            </p:extLst>
          </p:nvPr>
        </p:nvGraphicFramePr>
        <p:xfrm>
          <a:off x="5756856" y="2603500"/>
          <a:ext cx="406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8653748" y="2169239"/>
            <a:ext cx="302654" cy="1888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207" y="2962143"/>
            <a:ext cx="1896020" cy="31701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17246"/>
              </p:ext>
            </p:extLst>
          </p:nvPr>
        </p:nvGraphicFramePr>
        <p:xfrm>
          <a:off x="2382590" y="3837153"/>
          <a:ext cx="406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83598"/>
              </p:ext>
            </p:extLst>
          </p:nvPr>
        </p:nvGraphicFramePr>
        <p:xfrm>
          <a:off x="9015209" y="4600405"/>
          <a:ext cx="3026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 rot="5400000">
            <a:off x="9687095" y="4408832"/>
            <a:ext cx="103031" cy="1227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938" y="4971245"/>
            <a:ext cx="1237595" cy="115834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3650"/>
              </p:ext>
            </p:extLst>
          </p:nvPr>
        </p:nvGraphicFramePr>
        <p:xfrm>
          <a:off x="3026534" y="5832578"/>
          <a:ext cx="406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Brace 13"/>
          <p:cNvSpPr/>
          <p:nvPr/>
        </p:nvSpPr>
        <p:spPr>
          <a:xfrm rot="5400000">
            <a:off x="3829317" y="5578397"/>
            <a:ext cx="326266" cy="1596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734" y="6198615"/>
            <a:ext cx="1609483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289447" cy="554881"/>
          </a:xfrm>
        </p:spPr>
        <p:txBody>
          <a:bodyPr/>
          <a:lstStyle/>
          <a:p>
            <a:r>
              <a:rPr lang="en-US" dirty="0"/>
              <a:t>WRITE COMPRESS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238233"/>
            <a:ext cx="11204809" cy="4619767"/>
          </a:xfrm>
        </p:spPr>
        <p:txBody>
          <a:bodyPr>
            <a:normAutofit/>
          </a:bodyPr>
          <a:lstStyle/>
          <a:p>
            <a:r>
              <a:rPr lang="en-US" dirty="0"/>
              <a:t>Now we have a new single byte which having  first two characters of file.</a:t>
            </a:r>
          </a:p>
          <a:p>
            <a:r>
              <a:rPr lang="en-US" dirty="0"/>
              <a:t>We can write this byte in a new file which name is compress file.</a:t>
            </a:r>
          </a:p>
          <a:p>
            <a:r>
              <a:rPr lang="en-US" dirty="0"/>
              <a:t>We are making  single-single byte again &amp; again when the TEXT FILE not reaches at end of file character.</a:t>
            </a:r>
          </a:p>
          <a:p>
            <a:r>
              <a:rPr lang="en-US" dirty="0"/>
              <a:t>Also store every new byte in Compress file.</a:t>
            </a:r>
          </a:p>
          <a:p>
            <a:r>
              <a:rPr lang="en-US" dirty="0"/>
              <a:t>Now see comparison between TEXT FILE &amp; COMPRESS FILE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TEXT FILE</a:t>
            </a:r>
          </a:p>
          <a:p>
            <a:endParaRPr lang="en-US" dirty="0"/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COMPRESS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66821"/>
              </p:ext>
            </p:extLst>
          </p:nvPr>
        </p:nvGraphicFramePr>
        <p:xfrm>
          <a:off x="1516845" y="4823788"/>
          <a:ext cx="8128012" cy="376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76981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89591"/>
              </p:ext>
            </p:extLst>
          </p:nvPr>
        </p:nvGraphicFramePr>
        <p:xfrm>
          <a:off x="1485033" y="6073253"/>
          <a:ext cx="8090791" cy="32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58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20807">
                <a:tc>
                  <a:txBody>
                    <a:bodyPr/>
                    <a:lstStyle/>
                    <a:p>
                      <a:r>
                        <a:rPr lang="en-US" sz="1200" dirty="0"/>
                        <a:t>^A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^C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^C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 rot="16200000" flipH="1">
            <a:off x="5374674" y="2652447"/>
            <a:ext cx="321971" cy="7817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58" y="5200770"/>
            <a:ext cx="7827942" cy="4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3" y="2429301"/>
            <a:ext cx="10294365" cy="44286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writing the compress file when we see characters , these are like as following: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nobody can read this file because characters of TEXT FILE are encrypted.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diagram shows a compressed file and   no. of character are only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original  file have 36 character that means we do successfully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compression.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4 bit compression because file contain only 10 distinct  characters if no. of distinct character 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and decreases then also possible 2,3,4,5,6,7,(bit) compression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84" y="3016482"/>
            <a:ext cx="8132769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64" y="2526226"/>
            <a:ext cx="11835535" cy="43317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compression if want to read original data of then we do decompression.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decompression we open the Compress file by open system command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read this file byte by byte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store the single-single byte in temp char type variable for shifting purpose.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byte structure of compressed file like following: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s+h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store the byte in temp variable shift 4 bit this to right  for get code of 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shift the temp variable first left and then right for get code of 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read next byte and do same process ,continue  the same process when the compress file not reach at end of file character.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553200"/>
            <a:ext cx="990599" cy="304799"/>
          </a:xfrm>
        </p:spPr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45557"/>
              </p:ext>
            </p:extLst>
          </p:nvPr>
        </p:nvGraphicFramePr>
        <p:xfrm>
          <a:off x="927275" y="4627044"/>
          <a:ext cx="5085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5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3244029" y="2741758"/>
            <a:ext cx="311985" cy="4790940"/>
          </a:xfrm>
          <a:prstGeom prst="rightBrace">
            <a:avLst>
              <a:gd name="adj1" fmla="val 8333"/>
              <a:gd name="adj2" fmla="val 46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are decompress but we just find the unique index (address)code of original data of file not characters.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,for read original file we need encryption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encryption key is master array which have the distinct characters.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decompress the code now we print the value of master array with this code.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90739" y="6425146"/>
            <a:ext cx="990599" cy="304799"/>
          </a:xfrm>
        </p:spPr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37599"/>
              </p:ext>
            </p:extLst>
          </p:nvPr>
        </p:nvGraphicFramePr>
        <p:xfrm>
          <a:off x="763638" y="4707256"/>
          <a:ext cx="10922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2399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15" y="5154093"/>
            <a:ext cx="8169348" cy="581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0" y="5735782"/>
            <a:ext cx="10961558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8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BF0C-1C2A-4957-9523-C95B4E0C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/>
              <a:t>DEPENDENCIES	</a:t>
            </a:r>
            <a:endParaRPr lang="en-US" dirty="0"/>
          </a:p>
        </p:txBody>
      </p:sp>
      <p:pic>
        <p:nvPicPr>
          <p:cNvPr id="7" name="Content Placeholder 6" descr="A picture containing living&#10;&#10;Description generated with high confidence">
            <a:extLst>
              <a:ext uri="{FF2B5EF4-FFF2-40B4-BE49-F238E27FC236}">
                <a16:creationId xmlns:a16="http://schemas.microsoft.com/office/drawing/2014/main" id="{BEE3E657-B9CB-4AF7-A053-AF2207932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5" y="3239938"/>
            <a:ext cx="6429879" cy="28091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7FE2-6A64-4DFE-94E3-5E636D74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0CF1-D583-4624-A8A2-05E51D1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499AA0-956E-43FC-86D3-C0165BDAE6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AB19-7E41-4B63-9093-7E9723E1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F1EF6C-BD8F-4B2F-B2C6-4B5BC00F8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13" y="2603500"/>
            <a:ext cx="8549787" cy="3416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707B-6C85-456E-996A-DE125894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82D38-8DEF-4BB3-9C7B-069B6BFF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158" y="141667"/>
            <a:ext cx="9697277" cy="4765184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Multiple Data Compression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&amp;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Decompression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also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Encryption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Using Iterative Techniques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AF7-DAEE-415A-9B21-F907AFABB031}" type="datetime1">
              <a:rPr lang="en-US" smtClean="0"/>
              <a:t>13-Nov-17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8014" y="1674304"/>
            <a:ext cx="8825658" cy="2677648"/>
          </a:xfrm>
        </p:spPr>
        <p:txBody>
          <a:bodyPr/>
          <a:lstStyle/>
          <a:p>
            <a:r>
              <a:rPr lang="en-US" sz="7200" dirty="0">
                <a:latin typeface="Harrington" panose="04040505050A02020702" pitchFamily="82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861-5488-45CA-9F9D-8F4144175E1B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NEED OF MDC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4" y="2505026"/>
            <a:ext cx="11577711" cy="4936784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Basic purpose of this project compress the data which have in text format. But we can compress any type of data if we know code format of that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type data. </a:t>
            </a:r>
            <a:r>
              <a:rPr lang="en-US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</a:t>
            </a:r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image , audio , video etc.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Iterative Technique is used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compression which is Latest and use for bit shifting.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 this project we can compress the data more than 50% 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reduce the bandwidth at desired level by this method.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data transmission is very smooth &amp; fast after compression.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main advantage of this project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.</a:t>
            </a:r>
          </a:p>
          <a:p>
            <a:pPr algn="just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Nobody can read your data without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 key.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price of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 key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Lakhs at industry level .</a:t>
            </a:r>
          </a:p>
          <a:p>
            <a:pPr algn="just"/>
            <a:endParaRPr lang="en-US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537E-4503-4D46-96B0-793B70A0153B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 COMPRESSION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082672"/>
              </p:ext>
            </p:extLst>
          </p:nvPr>
        </p:nvGraphicFramePr>
        <p:xfrm>
          <a:off x="-436098" y="2603499"/>
          <a:ext cx="11507372" cy="403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0E5-6DCB-4C56-B13E-02FE16368EFB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E65CF0-C6A5-49B5-9B6D-B0F7D86A9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graphicEl>
                                              <a:dgm id="{84E65CF0-C6A5-49B5-9B6D-B0F7D86A92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>
                                            <p:graphicEl>
                                              <a:dgm id="{84E65CF0-C6A5-49B5-9B6D-B0F7D86A9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">
                                            <p:graphicEl>
                                              <a:dgm id="{84E65CF0-C6A5-49B5-9B6D-B0F7D86A9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E65CF0-C6A5-49B5-9B6D-B0F7D86A9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E65CF0-C6A5-49B5-9B6D-B0F7D86A9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400FCE-58CC-48B6-806B-DDF200BC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4">
                                            <p:graphicEl>
                                              <a:dgm id="{E3400FCE-58CC-48B6-806B-DDF200BCAE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4">
                                            <p:graphicEl>
                                              <a:dgm id="{E3400FCE-58CC-48B6-806B-DDF200BC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4">
                                            <p:graphicEl>
                                              <a:dgm id="{E3400FCE-58CC-48B6-806B-DDF200BC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400FCE-58CC-48B6-806B-DDF200BC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400FCE-58CC-48B6-806B-DDF200BC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759CC1-6853-4D54-B400-DDE0676EB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>
                                            <p:graphicEl>
                                              <a:dgm id="{37759CC1-6853-4D54-B400-DDE0676EB2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4">
                                            <p:graphicEl>
                                              <a:dgm id="{37759CC1-6853-4D54-B400-DDE0676EB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4">
                                            <p:graphicEl>
                                              <a:dgm id="{37759CC1-6853-4D54-B400-DDE0676EB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759CC1-6853-4D54-B400-DDE0676EB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759CC1-6853-4D54-B400-DDE0676EB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F2D9A8-7592-401D-A278-12C5DB220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">
                                            <p:graphicEl>
                                              <a:dgm id="{8BF2D9A8-7592-401D-A278-12C5DB220D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4">
                                            <p:graphicEl>
                                              <a:dgm id="{8BF2D9A8-7592-401D-A278-12C5DB220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4">
                                            <p:graphicEl>
                                              <a:dgm id="{8BF2D9A8-7592-401D-A278-12C5DB220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F2D9A8-7592-401D-A278-12C5DB220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F2D9A8-7592-401D-A278-12C5DB220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EBA70F-E1DD-4A49-92C1-4E5E36E75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">
                                            <p:graphicEl>
                                              <a:dgm id="{38EBA70F-E1DD-4A49-92C1-4E5E36E759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">
                                            <p:graphicEl>
                                              <a:dgm id="{38EBA70F-E1DD-4A49-92C1-4E5E36E75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4">
                                            <p:graphicEl>
                                              <a:dgm id="{38EBA70F-E1DD-4A49-92C1-4E5E36E75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EBA70F-E1DD-4A49-92C1-4E5E36E75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EBA70F-E1DD-4A49-92C1-4E5E36E75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45B095-32E5-47C7-B973-DC45CE558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4">
                                            <p:graphicEl>
                                              <a:dgm id="{7245B095-32E5-47C7-B973-DC45CE558F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4">
                                            <p:graphicEl>
                                              <a:dgm id="{7245B095-32E5-47C7-B973-DC45CE558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4">
                                            <p:graphicEl>
                                              <a:dgm id="{7245B095-32E5-47C7-B973-DC45CE558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45B095-32E5-47C7-B973-DC45CE558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45B095-32E5-47C7-B973-DC45CE558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695C4-4791-466C-AF3B-5B959F46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">
                                            <p:graphicEl>
                                              <a:dgm id="{55C695C4-4791-466C-AF3B-5B959F467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4">
                                            <p:graphicEl>
                                              <a:dgm id="{55C695C4-4791-466C-AF3B-5B959F46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4">
                                            <p:graphicEl>
                                              <a:dgm id="{55C695C4-4791-466C-AF3B-5B959F46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695C4-4791-466C-AF3B-5B959F46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695C4-4791-466C-AF3B-5B959F46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C116D-2E93-4705-99B9-21E83784B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4">
                                            <p:graphicEl>
                                              <a:dgm id="{D97C116D-2E93-4705-99B9-21E83784B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4">
                                            <p:graphicEl>
                                              <a:dgm id="{D97C116D-2E93-4705-99B9-21E83784B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4">
                                            <p:graphicEl>
                                              <a:dgm id="{D97C116D-2E93-4705-99B9-21E83784B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C116D-2E93-4705-99B9-21E83784B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C116D-2E93-4705-99B9-21E83784B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304036-D3FE-461F-AD30-C173AB047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">
                                            <p:graphicEl>
                                              <a:dgm id="{95304036-D3FE-461F-AD30-C173AB0478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4">
                                            <p:graphicEl>
                                              <a:dgm id="{95304036-D3FE-461F-AD30-C173AB047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4">
                                            <p:graphicEl>
                                              <a:dgm id="{95304036-D3FE-461F-AD30-C173AB047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304036-D3FE-461F-AD30-C173AB047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304036-D3FE-461F-AD30-C173AB047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7" y="1295400"/>
            <a:ext cx="4121239" cy="1600200"/>
          </a:xfrm>
        </p:spPr>
        <p:txBody>
          <a:bodyPr/>
          <a:lstStyle/>
          <a:p>
            <a:r>
              <a:rPr lang="en-US" sz="4400" dirty="0"/>
              <a:t>WORKING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is source of project which have some texts 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contains different-different data type some are following:</a:t>
            </a:r>
          </a:p>
          <a:p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, int.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char type data means there have only characters and a single character have 8  bits.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data have 4 byte means 32 bit see the diagrams of char data or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data.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 &amp; integer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792" y="3230451"/>
            <a:ext cx="4413084" cy="16892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																															</a:t>
            </a:r>
            <a:r>
              <a:rPr lang="en-US" sz="4000" dirty="0"/>
              <a:t>         	                 1.			TEXT FILE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57637"/>
              </p:ext>
            </p:extLst>
          </p:nvPr>
        </p:nvGraphicFramePr>
        <p:xfrm>
          <a:off x="6207613" y="5137120"/>
          <a:ext cx="3913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7865236" y="3762241"/>
            <a:ext cx="574182" cy="39409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23125"/>
              </p:ext>
            </p:extLst>
          </p:nvPr>
        </p:nvGraphicFramePr>
        <p:xfrm>
          <a:off x="4966876" y="6019800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076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6D6-F283-4786-A2C7-A745394691EC}" type="datetime1">
              <a:rPr lang="en-US" smtClean="0"/>
              <a:t>13-Nov-17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  OPEN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2551985"/>
            <a:ext cx="11526591" cy="384207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making a text file then open this file in project.  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based on Embedded c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the there have use some  system calls or  c programming.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we use some header files which includes small additional operations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#include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operation. Every header file start from # which is predefined micro 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micro symbol is used for handshake with compiler.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make a open function &amp; for open file use open  system call.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(“file name ”, mode of file);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D6BD-5C6C-41D6-8FF5-0864A3FCC606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READ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95" y="2590621"/>
            <a:ext cx="10577699" cy="380343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open the file then we read the file character by character with index of characters.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is used for read operation: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,&amp;buffer/pointer , no. of byte);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parameters which are using in this read function are following:</a:t>
            </a:r>
          </a:p>
          <a:p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---file descriptor </a:t>
            </a:r>
          </a:p>
          <a:p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Buffer---Array(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/char)</a:t>
            </a:r>
          </a:p>
          <a:p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----point &amp; hold the address of any type of data.</a:t>
            </a:r>
          </a:p>
          <a:p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D804-9E4E-432C-ABF4-B1CD450E900F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FIND UNIQUE CHARACTERS OF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2220686"/>
            <a:ext cx="11797123" cy="46373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text file contains like following characters:</a:t>
            </a:r>
          </a:p>
          <a:p>
            <a:r>
              <a:rPr lang="en-US" dirty="0"/>
              <a:t>Text file----she sells sea shells on the sea shore.</a:t>
            </a:r>
          </a:p>
          <a:p>
            <a:r>
              <a:rPr lang="en-US" dirty="0"/>
              <a:t>There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dirty="0"/>
              <a:t> repeatable characters.</a:t>
            </a:r>
          </a:p>
          <a:p>
            <a:r>
              <a:rPr lang="en-US" dirty="0"/>
              <a:t>Remove the copy of repeating character and get unique characters.</a:t>
            </a:r>
          </a:p>
          <a:p>
            <a:r>
              <a:rPr lang="en-US" dirty="0"/>
              <a:t>When remove copy of repeating characters the source file like:                                         </a:t>
            </a:r>
            <a:r>
              <a:rPr lang="en-US" b="1" dirty="0"/>
              <a:t>FILE  BUFFER</a:t>
            </a:r>
          </a:p>
          <a:p>
            <a:r>
              <a:rPr lang="en-US" dirty="0"/>
              <a:t> s 	0                                                                                                                                    </a:t>
            </a:r>
          </a:p>
          <a:p>
            <a:r>
              <a:rPr lang="en-US" dirty="0"/>
              <a:t> h   	1</a:t>
            </a:r>
          </a:p>
          <a:p>
            <a:r>
              <a:rPr lang="en-US" dirty="0"/>
              <a:t> e 	2         					</a:t>
            </a:r>
            <a:r>
              <a:rPr lang="en-US" sz="2000" dirty="0"/>
              <a:t>comparing file characters with master array</a:t>
            </a:r>
            <a:endParaRPr lang="en-US" dirty="0"/>
          </a:p>
          <a:p>
            <a:r>
              <a:rPr lang="en-US" dirty="0"/>
              <a:t>/b 	3   	</a:t>
            </a:r>
          </a:p>
          <a:p>
            <a:r>
              <a:rPr lang="en-US" dirty="0"/>
              <a:t> l  	4           </a:t>
            </a:r>
          </a:p>
          <a:p>
            <a:r>
              <a:rPr lang="en-US" dirty="0"/>
              <a:t>a 	5                                                                                                                          </a:t>
            </a:r>
            <a:r>
              <a:rPr lang="en-US" b="1" dirty="0"/>
              <a:t>MASTER ARRAY</a:t>
            </a:r>
          </a:p>
          <a:p>
            <a:r>
              <a:rPr lang="en-US" dirty="0"/>
              <a:t>h 	6	Index of unique characters                     </a:t>
            </a:r>
            <a:r>
              <a:rPr lang="en-US" b="1" dirty="0">
                <a:solidFill>
                  <a:schemeClr val="accent3"/>
                </a:solidFill>
              </a:rPr>
              <a:t>if(FILE BUFFER != MASTER ARRAY)</a:t>
            </a:r>
          </a:p>
          <a:p>
            <a:r>
              <a:rPr lang="en-US" dirty="0"/>
              <a:t>o		7                                                                              </a:t>
            </a:r>
            <a:r>
              <a:rPr lang="en-US" b="1" dirty="0">
                <a:solidFill>
                  <a:srgbClr val="00B050"/>
                </a:solidFill>
              </a:rPr>
              <a:t>MASTER ARRAY=FILE BUFFER</a:t>
            </a:r>
          </a:p>
          <a:p>
            <a:r>
              <a:rPr lang="en-US" dirty="0"/>
              <a:t>n 	8                                                    0             1             2                   3               4                5               6                   7             8                  9</a:t>
            </a:r>
          </a:p>
          <a:p>
            <a:r>
              <a:rPr lang="en-US" dirty="0"/>
              <a:t>r 		9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8EC-7031-4B75-B248-057D4CFF41E3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/>
              <a:t>8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554479" y="3762103"/>
            <a:ext cx="404949" cy="2631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78787"/>
              </p:ext>
            </p:extLst>
          </p:nvPr>
        </p:nvGraphicFramePr>
        <p:xfrm>
          <a:off x="3540024" y="3762103"/>
          <a:ext cx="85300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054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38721"/>
              </p:ext>
            </p:extLst>
          </p:nvPr>
        </p:nvGraphicFramePr>
        <p:xfrm>
          <a:off x="4519750" y="4462416"/>
          <a:ext cx="66709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urved Right Arrow 15"/>
          <p:cNvSpPr/>
          <p:nvPr/>
        </p:nvSpPr>
        <p:spPr>
          <a:xfrm>
            <a:off x="2429691" y="3826225"/>
            <a:ext cx="1084218" cy="1007031"/>
          </a:xfrm>
          <a:prstGeom prst="curvedRightArrow">
            <a:avLst>
              <a:gd name="adj1" fmla="val 2137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513909" y="4402183"/>
            <a:ext cx="927461" cy="43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4757"/>
              </p:ext>
            </p:extLst>
          </p:nvPr>
        </p:nvGraphicFramePr>
        <p:xfrm>
          <a:off x="3513537" y="63364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2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FIND UNIQUE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6" y="2274633"/>
            <a:ext cx="5643153" cy="49040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BUFFER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055A-6211-47CC-8558-8491F085E3A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13-Nov-17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9AA0-956E-43FC-86D3-C0165BDAE69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6672415"/>
              </p:ext>
            </p:extLst>
          </p:nvPr>
        </p:nvGraphicFramePr>
        <p:xfrm>
          <a:off x="419867" y="2716572"/>
          <a:ext cx="10920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951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0" y="3359036"/>
            <a:ext cx="4825159" cy="57626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MASTER ARRAY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72498"/>
              </p:ext>
            </p:extLst>
          </p:nvPr>
        </p:nvGraphicFramePr>
        <p:xfrm>
          <a:off x="371503" y="3898015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0724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2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340417" y="2828493"/>
            <a:ext cx="602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47652" y="3935298"/>
            <a:ext cx="537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1816" y="4704739"/>
            <a:ext cx="690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If(value of file buffer==value of master array)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Unique value=master array Index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27150"/>
              </p:ext>
            </p:extLst>
          </p:nvPr>
        </p:nvGraphicFramePr>
        <p:xfrm>
          <a:off x="418006" y="5652381"/>
          <a:ext cx="1092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952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289857" y="5793897"/>
            <a:ext cx="8402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Value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index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006" y="5120237"/>
            <a:ext cx="24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INDEX</a:t>
            </a:r>
          </a:p>
        </p:txBody>
      </p:sp>
    </p:spTree>
    <p:extLst>
      <p:ext uri="{BB962C8B-B14F-4D97-AF65-F5344CB8AC3E}">
        <p14:creationId xmlns:p14="http://schemas.microsoft.com/office/powerpoint/2010/main" val="2348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20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1091</TotalTime>
  <Words>1532</Words>
  <Application>Microsoft Office PowerPoint</Application>
  <PresentationFormat>Widescreen</PresentationFormat>
  <Paragraphs>620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Harrington</vt:lpstr>
      <vt:lpstr>Tahoma</vt:lpstr>
      <vt:lpstr>Times New Roman</vt:lpstr>
      <vt:lpstr>Wingdings 3</vt:lpstr>
      <vt:lpstr>Ion Boardroom</vt:lpstr>
      <vt:lpstr>4 WEEKS INDUSTRIAL TRAINIG  ON ALGORITHMS &amp; LINUX</vt:lpstr>
      <vt:lpstr>Multiple Data Compression  &amp;  Decompression  also  Encryption  Using Iterative Techniques</vt:lpstr>
      <vt:lpstr>       NEED OF MDC</vt:lpstr>
      <vt:lpstr>BLOCK DIAGRAM OF  COMPRESSION</vt:lpstr>
      <vt:lpstr>WORKING PROCESS</vt:lpstr>
      <vt:lpstr>2.    OPEN FILE</vt:lpstr>
      <vt:lpstr>3. READ TEXT FILE</vt:lpstr>
      <vt:lpstr>4. FIND UNIQUE CHARACTERS OF FILE</vt:lpstr>
      <vt:lpstr>5. FIND UNIQUE INDEX</vt:lpstr>
      <vt:lpstr>6. COMPRESSION</vt:lpstr>
      <vt:lpstr>START COMPRESSION</vt:lpstr>
      <vt:lpstr>BIT SHIFTING/ITERATIVE TECHNIQUE</vt:lpstr>
      <vt:lpstr>PowerPoint Presentation</vt:lpstr>
      <vt:lpstr>WRITE COMPRESS FILE</vt:lpstr>
      <vt:lpstr>ENCRYPTION CODE</vt:lpstr>
      <vt:lpstr>DECOMPRESSION</vt:lpstr>
      <vt:lpstr>Encryption key</vt:lpstr>
      <vt:lpstr>DEPENDENCIES </vt:lpstr>
      <vt:lpstr>GENERAL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Data Compression  &amp;  Decompression  also  Encryption  Using Iterative Techniques</dc:title>
  <dc:creator>satinder singh</dc:creator>
  <cp:lastModifiedBy>Abhishek Ranjan</cp:lastModifiedBy>
  <cp:revision>77</cp:revision>
  <dcterms:created xsi:type="dcterms:W3CDTF">2014-03-17T22:25:34Z</dcterms:created>
  <dcterms:modified xsi:type="dcterms:W3CDTF">2017-11-13T09:53:11Z</dcterms:modified>
</cp:coreProperties>
</file>