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3" r:id="rId1"/>
    <p:sldMasterId id="2147484135" r:id="rId2"/>
    <p:sldMasterId id="2147484276" r:id="rId3"/>
  </p:sldMasterIdLst>
  <p:notesMasterIdLst>
    <p:notesMasterId r:id="rId14"/>
  </p:notesMasterIdLst>
  <p:sldIdLst>
    <p:sldId id="805" r:id="rId4"/>
    <p:sldId id="869" r:id="rId5"/>
    <p:sldId id="870" r:id="rId6"/>
    <p:sldId id="875" r:id="rId7"/>
    <p:sldId id="871" r:id="rId8"/>
    <p:sldId id="873" r:id="rId9"/>
    <p:sldId id="874" r:id="rId10"/>
    <p:sldId id="872" r:id="rId11"/>
    <p:sldId id="877" r:id="rId12"/>
    <p:sldId id="83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K" initials="R" lastIdx="2" clrIdx="0"/>
  <p:cmAuthor id="1" name="narah" initials="n" lastIdx="1" clrIdx="1">
    <p:extLst>
      <p:ext uri="{19B8F6BF-5375-455C-9EA6-DF929625EA0E}">
        <p15:presenceInfo xmlns:p15="http://schemas.microsoft.com/office/powerpoint/2012/main" userId="nara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3F91"/>
    <a:srgbClr val="FF9E01"/>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01" autoAdjust="0"/>
    <p:restoredTop sz="87312" autoAdjust="0"/>
  </p:normalViewPr>
  <p:slideViewPr>
    <p:cSldViewPr>
      <p:cViewPr varScale="1">
        <p:scale>
          <a:sx n="69" d="100"/>
          <a:sy n="69" d="100"/>
        </p:scale>
        <p:origin x="67" y="192"/>
      </p:cViewPr>
      <p:guideLst>
        <p:guide orient="horz" pos="2160"/>
        <p:guide pos="3840"/>
      </p:guideLst>
    </p:cSldViewPr>
  </p:slideViewPr>
  <p:outlineViewPr>
    <p:cViewPr>
      <p:scale>
        <a:sx n="33" d="100"/>
        <a:sy n="33" d="100"/>
      </p:scale>
      <p:origin x="0" y="-8410"/>
    </p:cViewPr>
  </p:outlineViewPr>
  <p:notesTextViewPr>
    <p:cViewPr>
      <p:scale>
        <a:sx n="100" d="100"/>
        <a:sy n="100" d="100"/>
      </p:scale>
      <p:origin x="0" y="0"/>
    </p:cViewPr>
  </p:notesTextViewPr>
  <p:sorterViewPr>
    <p:cViewPr varScale="1">
      <p:scale>
        <a:sx n="1" d="1"/>
        <a:sy n="1" d="1"/>
      </p:scale>
      <p:origin x="0" y="-38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CC1562-CDD6-4FCC-B50C-41B23E4BD618}" type="datetimeFigureOut">
              <a:rPr lang="en-US" smtClean="0"/>
              <a:pPr/>
              <a:t>11/28/2021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CCA289-BBB7-4944-B98B-A5A109783242}" type="slidenum">
              <a:rPr lang="en-IN" smtClean="0"/>
              <a:pPr/>
              <a:t>‹#›</a:t>
            </a:fld>
            <a:endParaRPr lang="en-IN"/>
          </a:p>
        </p:txBody>
      </p:sp>
    </p:spTree>
    <p:extLst>
      <p:ext uri="{BB962C8B-B14F-4D97-AF65-F5344CB8AC3E}">
        <p14:creationId xmlns:p14="http://schemas.microsoft.com/office/powerpoint/2010/main" val="423693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CCA289-BBB7-4944-B98B-A5A109783242}" type="slidenum">
              <a:rPr lang="en-IN" smtClean="0"/>
              <a:pPr/>
              <a:t>2</a:t>
            </a:fld>
            <a:endParaRPr lang="en-IN"/>
          </a:p>
        </p:txBody>
      </p:sp>
    </p:spTree>
    <p:extLst>
      <p:ext uri="{BB962C8B-B14F-4D97-AF65-F5344CB8AC3E}">
        <p14:creationId xmlns:p14="http://schemas.microsoft.com/office/powerpoint/2010/main" val="1092570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CCA289-BBB7-4944-B98B-A5A109783242}" type="slidenum">
              <a:rPr lang="en-IN" smtClean="0"/>
              <a:pPr/>
              <a:t>3</a:t>
            </a:fld>
            <a:endParaRPr lang="en-IN"/>
          </a:p>
        </p:txBody>
      </p:sp>
    </p:spTree>
    <p:extLst>
      <p:ext uri="{BB962C8B-B14F-4D97-AF65-F5344CB8AC3E}">
        <p14:creationId xmlns:p14="http://schemas.microsoft.com/office/powerpoint/2010/main" val="3411273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CCA289-BBB7-4944-B98B-A5A109783242}" type="slidenum">
              <a:rPr lang="en-IN" smtClean="0"/>
              <a:pPr/>
              <a:t>4</a:t>
            </a:fld>
            <a:endParaRPr lang="en-IN"/>
          </a:p>
        </p:txBody>
      </p:sp>
    </p:spTree>
    <p:extLst>
      <p:ext uri="{BB962C8B-B14F-4D97-AF65-F5344CB8AC3E}">
        <p14:creationId xmlns:p14="http://schemas.microsoft.com/office/powerpoint/2010/main" val="66134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CCA289-BBB7-4944-B98B-A5A109783242}" type="slidenum">
              <a:rPr lang="en-IN" smtClean="0"/>
              <a:pPr/>
              <a:t>5</a:t>
            </a:fld>
            <a:endParaRPr lang="en-IN"/>
          </a:p>
        </p:txBody>
      </p:sp>
    </p:spTree>
    <p:extLst>
      <p:ext uri="{BB962C8B-B14F-4D97-AF65-F5344CB8AC3E}">
        <p14:creationId xmlns:p14="http://schemas.microsoft.com/office/powerpoint/2010/main" val="90536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CCA289-BBB7-4944-B98B-A5A109783242}" type="slidenum">
              <a:rPr lang="en-IN" smtClean="0"/>
              <a:pPr/>
              <a:t>6</a:t>
            </a:fld>
            <a:endParaRPr lang="en-IN"/>
          </a:p>
        </p:txBody>
      </p:sp>
    </p:spTree>
    <p:extLst>
      <p:ext uri="{BB962C8B-B14F-4D97-AF65-F5344CB8AC3E}">
        <p14:creationId xmlns:p14="http://schemas.microsoft.com/office/powerpoint/2010/main" val="2417247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CCA289-BBB7-4944-B98B-A5A109783242}" type="slidenum">
              <a:rPr lang="en-IN" smtClean="0"/>
              <a:pPr/>
              <a:t>7</a:t>
            </a:fld>
            <a:endParaRPr lang="en-IN"/>
          </a:p>
        </p:txBody>
      </p:sp>
    </p:spTree>
    <p:extLst>
      <p:ext uri="{BB962C8B-B14F-4D97-AF65-F5344CB8AC3E}">
        <p14:creationId xmlns:p14="http://schemas.microsoft.com/office/powerpoint/2010/main" val="3677408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CCA289-BBB7-4944-B98B-A5A109783242}" type="slidenum">
              <a:rPr lang="en-IN" smtClean="0"/>
              <a:pPr/>
              <a:t>8</a:t>
            </a:fld>
            <a:endParaRPr lang="en-IN"/>
          </a:p>
        </p:txBody>
      </p:sp>
    </p:spTree>
    <p:extLst>
      <p:ext uri="{BB962C8B-B14F-4D97-AF65-F5344CB8AC3E}">
        <p14:creationId xmlns:p14="http://schemas.microsoft.com/office/powerpoint/2010/main" val="2491727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CCA289-BBB7-4944-B98B-A5A109783242}" type="slidenum">
              <a:rPr lang="en-IN" smtClean="0"/>
              <a:pPr/>
              <a:t>9</a:t>
            </a:fld>
            <a:endParaRPr lang="en-IN"/>
          </a:p>
        </p:txBody>
      </p:sp>
    </p:spTree>
    <p:extLst>
      <p:ext uri="{BB962C8B-B14F-4D97-AF65-F5344CB8AC3E}">
        <p14:creationId xmlns:p14="http://schemas.microsoft.com/office/powerpoint/2010/main" val="2200319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6839342-8F3C-4B4C-B9CF-C9507357A678}"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071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8DB128-1B22-4985-A29B-2D22B6DB8419}"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273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031427-0A00-446A-A6D6-A5240CF36153}"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416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213882B-4F3E-9848-938B-CF44F520DB38}" type="datetimeFigureOut">
              <a:rPr lang="en-US" smtClean="0"/>
              <a:t>11/28/2021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F0A854-FCAA-F34E-85D3-F4A96E2A6AD6}" type="slidenum">
              <a:rPr lang="en-GB" smtClean="0"/>
              <a:t>‹#›</a:t>
            </a:fld>
            <a:endParaRPr lang="en-GB"/>
          </a:p>
        </p:txBody>
      </p:sp>
    </p:spTree>
    <p:extLst>
      <p:ext uri="{BB962C8B-B14F-4D97-AF65-F5344CB8AC3E}">
        <p14:creationId xmlns:p14="http://schemas.microsoft.com/office/powerpoint/2010/main" val="392658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213882B-4F3E-9848-938B-CF44F520DB38}" type="datetimeFigureOut">
              <a:rPr lang="en-US" smtClean="0"/>
              <a:t>11/28/2021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F0A854-FCAA-F34E-85D3-F4A96E2A6AD6}" type="slidenum">
              <a:rPr lang="en-GB" smtClean="0"/>
              <a:t>‹#›</a:t>
            </a:fld>
            <a:endParaRPr lang="en-GB"/>
          </a:p>
        </p:txBody>
      </p:sp>
    </p:spTree>
    <p:extLst>
      <p:ext uri="{BB962C8B-B14F-4D97-AF65-F5344CB8AC3E}">
        <p14:creationId xmlns:p14="http://schemas.microsoft.com/office/powerpoint/2010/main" val="157970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3882B-4F3E-9848-938B-CF44F520DB38}" type="datetimeFigureOut">
              <a:rPr lang="en-US" smtClean="0"/>
              <a:t>11/28/2021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F0A854-FCAA-F34E-85D3-F4A96E2A6AD6}" type="slidenum">
              <a:rPr lang="en-GB" smtClean="0"/>
              <a:t>‹#›</a:t>
            </a:fld>
            <a:endParaRPr lang="en-GB"/>
          </a:p>
        </p:txBody>
      </p:sp>
    </p:spTree>
    <p:extLst>
      <p:ext uri="{BB962C8B-B14F-4D97-AF65-F5344CB8AC3E}">
        <p14:creationId xmlns:p14="http://schemas.microsoft.com/office/powerpoint/2010/main" val="2895971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13882B-4F3E-9848-938B-CF44F520DB38}" type="datetimeFigureOut">
              <a:rPr lang="en-US" smtClean="0"/>
              <a:t>11/28/2021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F0A854-FCAA-F34E-85D3-F4A96E2A6AD6}" type="slidenum">
              <a:rPr lang="en-GB" smtClean="0"/>
              <a:t>‹#›</a:t>
            </a:fld>
            <a:endParaRPr lang="en-GB"/>
          </a:p>
        </p:txBody>
      </p:sp>
    </p:spTree>
    <p:extLst>
      <p:ext uri="{BB962C8B-B14F-4D97-AF65-F5344CB8AC3E}">
        <p14:creationId xmlns:p14="http://schemas.microsoft.com/office/powerpoint/2010/main" val="27790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213882B-4F3E-9848-938B-CF44F520DB38}" type="datetimeFigureOut">
              <a:rPr lang="en-US" smtClean="0"/>
              <a:t>11/28/2021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6F0A854-FCAA-F34E-85D3-F4A96E2A6AD6}" type="slidenum">
              <a:rPr lang="en-GB" smtClean="0"/>
              <a:t>‹#›</a:t>
            </a:fld>
            <a:endParaRPr lang="en-GB"/>
          </a:p>
        </p:txBody>
      </p:sp>
    </p:spTree>
    <p:extLst>
      <p:ext uri="{BB962C8B-B14F-4D97-AF65-F5344CB8AC3E}">
        <p14:creationId xmlns:p14="http://schemas.microsoft.com/office/powerpoint/2010/main" val="2376176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213882B-4F3E-9848-938B-CF44F520DB38}" type="datetimeFigureOut">
              <a:rPr lang="en-US" smtClean="0"/>
              <a:t>11/28/2021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6F0A854-FCAA-F34E-85D3-F4A96E2A6AD6}" type="slidenum">
              <a:rPr lang="en-GB" smtClean="0"/>
              <a:t>‹#›</a:t>
            </a:fld>
            <a:endParaRPr lang="en-GB"/>
          </a:p>
        </p:txBody>
      </p:sp>
    </p:spTree>
    <p:extLst>
      <p:ext uri="{BB962C8B-B14F-4D97-AF65-F5344CB8AC3E}">
        <p14:creationId xmlns:p14="http://schemas.microsoft.com/office/powerpoint/2010/main" val="24182730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3882B-4F3E-9848-938B-CF44F520DB38}" type="datetimeFigureOut">
              <a:rPr lang="en-US" smtClean="0"/>
              <a:t>11/28/2021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6F0A854-FCAA-F34E-85D3-F4A96E2A6AD6}" type="slidenum">
              <a:rPr lang="en-GB" smtClean="0"/>
              <a:t>‹#›</a:t>
            </a:fld>
            <a:endParaRPr lang="en-GB"/>
          </a:p>
        </p:txBody>
      </p:sp>
    </p:spTree>
    <p:extLst>
      <p:ext uri="{BB962C8B-B14F-4D97-AF65-F5344CB8AC3E}">
        <p14:creationId xmlns:p14="http://schemas.microsoft.com/office/powerpoint/2010/main" val="2785716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13882B-4F3E-9848-938B-CF44F520DB38}" type="datetimeFigureOut">
              <a:rPr lang="en-US" smtClean="0"/>
              <a:t>11/28/2021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F0A854-FCAA-F34E-85D3-F4A96E2A6AD6}" type="slidenum">
              <a:rPr lang="en-GB" smtClean="0"/>
              <a:t>‹#›</a:t>
            </a:fld>
            <a:endParaRPr lang="en-GB"/>
          </a:p>
        </p:txBody>
      </p:sp>
    </p:spTree>
    <p:extLst>
      <p:ext uri="{BB962C8B-B14F-4D97-AF65-F5344CB8AC3E}">
        <p14:creationId xmlns:p14="http://schemas.microsoft.com/office/powerpoint/2010/main" val="22463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792162"/>
          </a:xfrm>
        </p:spPr>
        <p:txBody>
          <a:bodyPr>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304800" y="1143000"/>
            <a:ext cx="11582400" cy="5029200"/>
          </a:xfrm>
        </p:spPr>
        <p:txBody>
          <a:bodyPr>
            <a:normAutofit/>
          </a:bodyPr>
          <a:lstStyle>
            <a:lvl1pPr>
              <a:defRPr sz="2800"/>
            </a:lvl1pPr>
            <a:lvl2pPr>
              <a:defRPr sz="2400">
                <a:solidFill>
                  <a:srgbClr val="C00000"/>
                </a:solidFill>
              </a:defRPr>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B154D11-9869-454E-B66A-CA44248FE862}"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2491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13882B-4F3E-9848-938B-CF44F520DB38}" type="datetimeFigureOut">
              <a:rPr lang="en-US" smtClean="0"/>
              <a:t>11/28/2021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F0A854-FCAA-F34E-85D3-F4A96E2A6AD6}" type="slidenum">
              <a:rPr lang="en-GB" smtClean="0"/>
              <a:t>‹#›</a:t>
            </a:fld>
            <a:endParaRPr lang="en-GB"/>
          </a:p>
        </p:txBody>
      </p:sp>
    </p:spTree>
    <p:extLst>
      <p:ext uri="{BB962C8B-B14F-4D97-AF65-F5344CB8AC3E}">
        <p14:creationId xmlns:p14="http://schemas.microsoft.com/office/powerpoint/2010/main" val="2806067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213882B-4F3E-9848-938B-CF44F520DB38}" type="datetimeFigureOut">
              <a:rPr lang="en-US" smtClean="0"/>
              <a:t>11/28/2021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F0A854-FCAA-F34E-85D3-F4A96E2A6AD6}" type="slidenum">
              <a:rPr lang="en-GB" smtClean="0"/>
              <a:t>‹#›</a:t>
            </a:fld>
            <a:endParaRPr lang="en-GB"/>
          </a:p>
        </p:txBody>
      </p:sp>
    </p:spTree>
    <p:extLst>
      <p:ext uri="{BB962C8B-B14F-4D97-AF65-F5344CB8AC3E}">
        <p14:creationId xmlns:p14="http://schemas.microsoft.com/office/powerpoint/2010/main" val="306867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213882B-4F3E-9848-938B-CF44F520DB38}" type="datetimeFigureOut">
              <a:rPr lang="en-US" smtClean="0"/>
              <a:t>11/28/2021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F0A854-FCAA-F34E-85D3-F4A96E2A6AD6}" type="slidenum">
              <a:rPr lang="en-GB" smtClean="0"/>
              <a:t>‹#›</a:t>
            </a:fld>
            <a:endParaRPr lang="en-GB"/>
          </a:p>
        </p:txBody>
      </p:sp>
    </p:spTree>
    <p:extLst>
      <p:ext uri="{BB962C8B-B14F-4D97-AF65-F5344CB8AC3E}">
        <p14:creationId xmlns:p14="http://schemas.microsoft.com/office/powerpoint/2010/main" val="871973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0B9D66-6F34-A74F-B021-A03F235867B9}" type="datetimeFigureOut">
              <a:rPr lang="en-US" smtClean="0">
                <a:solidFill>
                  <a:prstClr val="black">
                    <a:tint val="75000"/>
                  </a:prstClr>
                </a:solidFill>
              </a:rPr>
              <a:pPr/>
              <a:t>11/28/2021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24C8B7-5877-944C-AFCF-512DBFEA6E2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78083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B9D66-6F34-A74F-B021-A03F235867B9}" type="datetimeFigureOut">
              <a:rPr lang="en-US" smtClean="0">
                <a:solidFill>
                  <a:prstClr val="black">
                    <a:tint val="75000"/>
                  </a:prstClr>
                </a:solidFill>
              </a:rPr>
              <a:pPr/>
              <a:t>11/28/2021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24C8B7-5877-944C-AFCF-512DBFEA6E2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6887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0B9D66-6F34-A74F-B021-A03F235867B9}" type="datetimeFigureOut">
              <a:rPr lang="en-US" smtClean="0">
                <a:solidFill>
                  <a:prstClr val="black">
                    <a:tint val="75000"/>
                  </a:prstClr>
                </a:solidFill>
              </a:rPr>
              <a:pPr/>
              <a:t>11/28/2021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24C8B7-5877-944C-AFCF-512DBFEA6E2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18684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0B9D66-6F34-A74F-B021-A03F235867B9}" type="datetimeFigureOut">
              <a:rPr lang="en-US" smtClean="0">
                <a:solidFill>
                  <a:prstClr val="black">
                    <a:tint val="75000"/>
                  </a:prstClr>
                </a:solidFill>
              </a:rPr>
              <a:pPr/>
              <a:t>11/28/2021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24C8B7-5877-944C-AFCF-512DBFEA6E2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4137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0B9D66-6F34-A74F-B021-A03F235867B9}" type="datetimeFigureOut">
              <a:rPr lang="en-US" smtClean="0">
                <a:solidFill>
                  <a:prstClr val="black">
                    <a:tint val="75000"/>
                  </a:prstClr>
                </a:solidFill>
              </a:rPr>
              <a:pPr/>
              <a:t>11/28/2021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24C8B7-5877-944C-AFCF-512DBFEA6E2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6690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0B9D66-6F34-A74F-B021-A03F235867B9}" type="datetimeFigureOut">
              <a:rPr lang="en-US" smtClean="0">
                <a:solidFill>
                  <a:prstClr val="black">
                    <a:tint val="75000"/>
                  </a:prstClr>
                </a:solidFill>
              </a:rPr>
              <a:pPr/>
              <a:t>11/28/2021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24C8B7-5877-944C-AFCF-512DBFEA6E2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85779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B9D66-6F34-A74F-B021-A03F235867B9}" type="datetimeFigureOut">
              <a:rPr lang="en-US" smtClean="0">
                <a:solidFill>
                  <a:prstClr val="black">
                    <a:tint val="75000"/>
                  </a:prstClr>
                </a:solidFill>
              </a:rPr>
              <a:pPr/>
              <a:t>11/28/2021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24C8B7-5877-944C-AFCF-512DBFEA6E2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613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07BD8-350F-4077-845A-F4DFA81E6310}" type="datetime1">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02845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0B9D66-6F34-A74F-B021-A03F235867B9}" type="datetimeFigureOut">
              <a:rPr lang="en-US" smtClean="0">
                <a:solidFill>
                  <a:prstClr val="black">
                    <a:tint val="75000"/>
                  </a:prstClr>
                </a:solidFill>
              </a:rPr>
              <a:pPr/>
              <a:t>11/28/2021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24C8B7-5877-944C-AFCF-512DBFEA6E2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868982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0B9D66-6F34-A74F-B021-A03F235867B9}" type="datetimeFigureOut">
              <a:rPr lang="en-US" smtClean="0">
                <a:solidFill>
                  <a:prstClr val="black">
                    <a:tint val="75000"/>
                  </a:prstClr>
                </a:solidFill>
              </a:rPr>
              <a:pPr/>
              <a:t>11/28/2021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24C8B7-5877-944C-AFCF-512DBFEA6E2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58676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B9D66-6F34-A74F-B021-A03F235867B9}" type="datetimeFigureOut">
              <a:rPr lang="en-US" smtClean="0">
                <a:solidFill>
                  <a:prstClr val="black">
                    <a:tint val="75000"/>
                  </a:prstClr>
                </a:solidFill>
              </a:rPr>
              <a:pPr/>
              <a:t>11/28/2021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24C8B7-5877-944C-AFCF-512DBFEA6E2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18597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B9D66-6F34-A74F-B021-A03F235867B9}" type="datetimeFigureOut">
              <a:rPr lang="en-US" smtClean="0">
                <a:solidFill>
                  <a:prstClr val="black">
                    <a:tint val="75000"/>
                  </a:prstClr>
                </a:solidFill>
              </a:rPr>
              <a:pPr/>
              <a:t>11/28/2021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24C8B7-5877-944C-AFCF-512DBFEA6E2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2712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C8D3BF-CAB5-4A7A-BAA6-5774A5E1260B}"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162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6B176D-B1EA-4629-BB75-49E734D40A56}" type="datetime1">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7044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84E5B7-ECF1-4C21-851F-00FE965DBB7C}" type="datetime1">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047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CDD2A-B0C3-43F5-B40D-391805CB94A3}" type="datetime1">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8009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C3EDEF-F8C2-459B-A8BD-82856E2717B3}"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505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715F24-0269-4CED-B48C-725BF6A7E6E3}" type="datetime1">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822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8AE41-DB5D-4458-88FF-8F38EA04DBFC}" type="datetime1">
              <a:rPr lang="en-US" smtClean="0"/>
              <a:t>11/28/2021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10600430"/>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12197069" cy="973667"/>
          </a:xfrm>
          <a:prstGeom prst="rect">
            <a:avLst/>
          </a:prstGeom>
          <a:solidFill>
            <a:srgbClr val="0145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2" name="Title Placeholder 1"/>
          <p:cNvSpPr>
            <a:spLocks noGrp="1"/>
          </p:cNvSpPr>
          <p:nvPr>
            <p:ph type="title"/>
          </p:nvPr>
        </p:nvSpPr>
        <p:spPr>
          <a:xfrm>
            <a:off x="180624" y="96839"/>
            <a:ext cx="9437509" cy="597428"/>
          </a:xfrm>
          <a:prstGeom prst="rect">
            <a:avLst/>
          </a:prstGeom>
        </p:spPr>
        <p:txBody>
          <a:bodyPr vert="horz" lIns="91440" tIns="45720" rIns="91440" bIns="45720" rtlCol="0" anchor="ctr">
            <a:normAutofit/>
          </a:bodyPr>
          <a:lstStyle/>
          <a:p>
            <a:r>
              <a:rPr lang="en-GB" dirty="0" err="1"/>
              <a:t>zc</a:t>
            </a:r>
            <a:endParaRPr lang="en-GB" dirty="0"/>
          </a:p>
        </p:txBody>
      </p:sp>
      <p:sp>
        <p:nvSpPr>
          <p:cNvPr id="3" name="Text Placeholder 2"/>
          <p:cNvSpPr>
            <a:spLocks noGrp="1"/>
          </p:cNvSpPr>
          <p:nvPr>
            <p:ph type="body" idx="1"/>
          </p:nvPr>
        </p:nvSpPr>
        <p:spPr>
          <a:xfrm>
            <a:off x="609600" y="973668"/>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3882B-4F3E-9848-938B-CF44F520DB38}" type="datetimeFigureOut">
              <a:rPr lang="en-US" smtClean="0"/>
              <a:t>11/28/2021</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F0A854-FCAA-F34E-85D3-F4A96E2A6AD6}" type="slidenum">
              <a:rPr lang="en-GB" smtClean="0"/>
              <a:t>‹#›</a:t>
            </a:fld>
            <a:endParaRPr lang="en-GB" dirty="0"/>
          </a:p>
        </p:txBody>
      </p:sp>
      <p:sp>
        <p:nvSpPr>
          <p:cNvPr id="8" name="Rectangle 7"/>
          <p:cNvSpPr/>
          <p:nvPr userDrawn="1"/>
        </p:nvSpPr>
        <p:spPr>
          <a:xfrm>
            <a:off x="0" y="927949"/>
            <a:ext cx="12192000" cy="45719"/>
          </a:xfrm>
          <a:prstGeom prst="rect">
            <a:avLst/>
          </a:prstGeom>
          <a:solidFill>
            <a:srgbClr val="EC4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pic>
        <p:nvPicPr>
          <p:cNvPr id="10" name="Picture 9"/>
          <p:cNvPicPr>
            <a:picLocks noChangeAspect="1"/>
          </p:cNvPicPr>
          <p:nvPr userDrawn="1"/>
        </p:nvPicPr>
        <p:blipFill>
          <a:blip r:embed="rId13"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976870" y="116947"/>
            <a:ext cx="884796" cy="629020"/>
          </a:xfrm>
          <a:prstGeom prst="rect">
            <a:avLst/>
          </a:prstGeom>
        </p:spPr>
      </p:pic>
    </p:spTree>
    <p:extLst>
      <p:ext uri="{BB962C8B-B14F-4D97-AF65-F5344CB8AC3E}">
        <p14:creationId xmlns:p14="http://schemas.microsoft.com/office/powerpoint/2010/main" val="2493868821"/>
      </p:ext>
    </p:extLst>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Lst>
  <p:txStyles>
    <p:titleStyle>
      <a:lvl1pPr algn="ctr" defTabSz="457200" rtl="0" eaLnBrk="1" latinLnBrk="0" hangingPunct="1">
        <a:spcBef>
          <a:spcPct val="0"/>
        </a:spcBef>
        <a:buNone/>
        <a:defRPr sz="3200" b="0" kern="1200">
          <a:solidFill>
            <a:schemeClr val="bg1"/>
          </a:solidFill>
          <a:latin typeface="Calibri" panose="020F0502020204030204" pitchFamily="34" charset="0"/>
          <a:ea typeface="+mj-ea"/>
          <a:cs typeface="Calibri" panose="020F0502020204030204" pitchFamily="34" charset="0"/>
        </a:defRPr>
      </a:lvl1pPr>
    </p:titleStyle>
    <p:bodyStyle>
      <a:lvl1pPr marL="342900" indent="-342900" algn="l" defTabSz="457200" rtl="0" eaLnBrk="1" latinLnBrk="0" hangingPunct="1">
        <a:spcBef>
          <a:spcPct val="20000"/>
        </a:spcBef>
        <a:buFont typeface="Arial"/>
        <a:buChar char="•"/>
        <a:defRPr sz="3200" kern="1200">
          <a:solidFill>
            <a:srgbClr val="FFFFFF"/>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FFFFFF"/>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FFFFF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27082248"/>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karenvis.nic.in/Content/KarnatakaProfile_7022.asp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A73148C-54A2-45D2-B596-5CDB7A6C42C8}"/>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t="7996" b="17004"/>
          <a:stretch/>
        </p:blipFill>
        <p:spPr bwMode="auto">
          <a:xfrm>
            <a:off x="19" y="0"/>
            <a:ext cx="12492023" cy="6858000"/>
          </a:xfrm>
          <a:prstGeom prst="rect">
            <a:avLst/>
          </a:prstGeom>
          <a:noFill/>
        </p:spPr>
      </p:pic>
      <p:sp>
        <p:nvSpPr>
          <p:cNvPr id="3" name="TextBox 2">
            <a:extLst>
              <a:ext uri="{FF2B5EF4-FFF2-40B4-BE49-F238E27FC236}">
                <a16:creationId xmlns:a16="http://schemas.microsoft.com/office/drawing/2014/main" id="{CE82BBE5-90D0-48EF-BD4D-E4149FB35EC9}"/>
              </a:ext>
            </a:extLst>
          </p:cNvPr>
          <p:cNvSpPr txBox="1"/>
          <p:nvPr/>
        </p:nvSpPr>
        <p:spPr>
          <a:xfrm>
            <a:off x="2876262" y="238653"/>
            <a:ext cx="8763000" cy="1938992"/>
          </a:xfrm>
          <a:prstGeom prst="rect">
            <a:avLst/>
          </a:prstGeom>
          <a:noFill/>
        </p:spPr>
        <p:txBody>
          <a:bodyPr wrap="square" lIns="91440" tIns="45720" rIns="91440" bIns="45720" rtlCol="0" anchor="t">
            <a:spAutoFit/>
          </a:bodyPr>
          <a:lstStyle/>
          <a:p>
            <a:pPr algn="ctr"/>
            <a:r>
              <a:rPr lang="en-US" sz="6000" b="1" dirty="0">
                <a:solidFill>
                  <a:srgbClr val="FFFF00"/>
                </a:solidFill>
                <a:cs typeface="Calibri"/>
              </a:rPr>
              <a:t>COVID-19 Modelling with the SEIRV Model</a:t>
            </a:r>
            <a:endParaRPr lang="en-US" sz="6000" b="1" dirty="0">
              <a:solidFill>
                <a:srgbClr val="FFFF00"/>
              </a:solidFill>
            </a:endParaRPr>
          </a:p>
        </p:txBody>
      </p:sp>
      <p:pic>
        <p:nvPicPr>
          <p:cNvPr id="4" name="Picture 6">
            <a:extLst>
              <a:ext uri="{FF2B5EF4-FFF2-40B4-BE49-F238E27FC236}">
                <a16:creationId xmlns:a16="http://schemas.microsoft.com/office/drawing/2014/main" id="{20ED82AB-A5A0-43B3-961E-06BCB21704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351" y="490323"/>
            <a:ext cx="1524000" cy="144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5750A445-3735-4667-9682-0D7934858640}"/>
              </a:ext>
            </a:extLst>
          </p:cNvPr>
          <p:cNvSpPr txBox="1"/>
          <p:nvPr/>
        </p:nvSpPr>
        <p:spPr>
          <a:xfrm>
            <a:off x="514351" y="5029200"/>
            <a:ext cx="5219699" cy="1323439"/>
          </a:xfrm>
          <a:prstGeom prst="rect">
            <a:avLst/>
          </a:prstGeom>
          <a:noFill/>
        </p:spPr>
        <p:txBody>
          <a:bodyPr wrap="square" lIns="91440" tIns="45720" rIns="91440" bIns="45720" rtlCol="0" anchor="t">
            <a:spAutoFit/>
          </a:bodyPr>
          <a:lstStyle/>
          <a:p>
            <a:r>
              <a:rPr lang="en-US" sz="2000" b="1" dirty="0">
                <a:solidFill>
                  <a:srgbClr val="FFFF00"/>
                </a:solidFill>
                <a:cs typeface="Calibri"/>
              </a:rPr>
              <a:t>Team: </a:t>
            </a:r>
            <a:r>
              <a:rPr lang="en-US" sz="2000" dirty="0">
                <a:solidFill>
                  <a:srgbClr val="FFFF00"/>
                </a:solidFill>
                <a:cs typeface="Calibri"/>
              </a:rPr>
              <a:t>TBD</a:t>
            </a:r>
          </a:p>
          <a:p>
            <a:r>
              <a:rPr lang="en-US" sz="2000" b="1" dirty="0">
                <a:solidFill>
                  <a:srgbClr val="FFFF00"/>
                </a:solidFill>
                <a:cs typeface="Calibri"/>
              </a:rPr>
              <a:t>Members: </a:t>
            </a:r>
            <a:r>
              <a:rPr lang="en-US" sz="2000" dirty="0">
                <a:solidFill>
                  <a:srgbClr val="FFFF00"/>
                </a:solidFill>
                <a:cs typeface="Calibri"/>
              </a:rPr>
              <a:t>Abhishek Ranjan, </a:t>
            </a:r>
            <a:r>
              <a:rPr lang="en-US" sz="2000" dirty="0" err="1">
                <a:solidFill>
                  <a:srgbClr val="FFFF00"/>
                </a:solidFill>
                <a:cs typeface="Calibri"/>
              </a:rPr>
              <a:t>Mohd</a:t>
            </a:r>
            <a:r>
              <a:rPr lang="en-US" sz="2000" dirty="0">
                <a:solidFill>
                  <a:srgbClr val="FFFF00"/>
                </a:solidFill>
                <a:cs typeface="Calibri"/>
              </a:rPr>
              <a:t>. Zaid, </a:t>
            </a:r>
            <a:r>
              <a:rPr lang="en-US" sz="2000" dirty="0" err="1">
                <a:solidFill>
                  <a:srgbClr val="FFFF00"/>
                </a:solidFill>
                <a:cs typeface="Calibri"/>
              </a:rPr>
              <a:t>Mahabir</a:t>
            </a:r>
            <a:r>
              <a:rPr lang="en-US" sz="2000" dirty="0">
                <a:solidFill>
                  <a:srgbClr val="FFFF00"/>
                </a:solidFill>
                <a:cs typeface="Calibri"/>
              </a:rPr>
              <a:t> </a:t>
            </a:r>
            <a:r>
              <a:rPr lang="en-US" sz="2000" dirty="0" err="1">
                <a:solidFill>
                  <a:srgbClr val="FFFF00"/>
                </a:solidFill>
                <a:cs typeface="Calibri"/>
              </a:rPr>
              <a:t>Sibam</a:t>
            </a:r>
            <a:r>
              <a:rPr lang="en-US" sz="2000" dirty="0">
                <a:solidFill>
                  <a:srgbClr val="FFFF00"/>
                </a:solidFill>
                <a:cs typeface="Calibri"/>
              </a:rPr>
              <a:t> Prasad Senapati, Aditya Kumar</a:t>
            </a:r>
          </a:p>
          <a:p>
            <a:r>
              <a:rPr lang="en-US" sz="2000" b="1" dirty="0">
                <a:solidFill>
                  <a:srgbClr val="FFFF00"/>
                </a:solidFill>
                <a:cs typeface="Calibri"/>
              </a:rPr>
              <a:t>Presenter: </a:t>
            </a:r>
            <a:r>
              <a:rPr lang="en-US" sz="2000" dirty="0">
                <a:solidFill>
                  <a:srgbClr val="FFFF00"/>
                </a:solidFill>
                <a:cs typeface="Calibri"/>
              </a:rPr>
              <a:t>Abhishek Ranjan</a:t>
            </a:r>
            <a:endParaRPr lang="en-US" sz="2000" dirty="0">
              <a:solidFill>
                <a:srgbClr val="000000"/>
              </a:solidFill>
              <a:cs typeface="Calibri"/>
            </a:endParaRPr>
          </a:p>
        </p:txBody>
      </p:sp>
      <p:sp>
        <p:nvSpPr>
          <p:cNvPr id="6" name="TextBox 5">
            <a:extLst>
              <a:ext uri="{FF2B5EF4-FFF2-40B4-BE49-F238E27FC236}">
                <a16:creationId xmlns:a16="http://schemas.microsoft.com/office/drawing/2014/main" id="{7B854B08-6906-443B-BCD4-A7347AB84220}"/>
              </a:ext>
            </a:extLst>
          </p:cNvPr>
          <p:cNvSpPr txBox="1"/>
          <p:nvPr/>
        </p:nvSpPr>
        <p:spPr>
          <a:xfrm>
            <a:off x="8839200" y="5703111"/>
            <a:ext cx="2943819" cy="707886"/>
          </a:xfrm>
          <a:prstGeom prst="rect">
            <a:avLst/>
          </a:prstGeom>
          <a:noFill/>
        </p:spPr>
        <p:txBody>
          <a:bodyPr wrap="none" rtlCol="0">
            <a:spAutoFit/>
          </a:bodyPr>
          <a:lstStyle/>
          <a:p>
            <a:r>
              <a:rPr lang="en-US" sz="2000" b="1" dirty="0">
                <a:solidFill>
                  <a:srgbClr val="FFFF00"/>
                </a:solidFill>
                <a:cs typeface="Calibri"/>
              </a:rPr>
              <a:t>Indian Institute of Science</a:t>
            </a:r>
          </a:p>
          <a:p>
            <a:endParaRPr lang="en-US" sz="2000" dirty="0"/>
          </a:p>
        </p:txBody>
      </p:sp>
    </p:spTree>
    <p:extLst>
      <p:ext uri="{BB962C8B-B14F-4D97-AF65-F5344CB8AC3E}">
        <p14:creationId xmlns:p14="http://schemas.microsoft.com/office/powerpoint/2010/main" val="3213066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A73148C-54A2-45D2-B596-5CDB7A6C42C8}"/>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t="7996" b="17004"/>
          <a:stretch/>
        </p:blipFill>
        <p:spPr bwMode="auto">
          <a:xfrm>
            <a:off x="20" y="-7434"/>
            <a:ext cx="12191980" cy="6857990"/>
          </a:xfrm>
          <a:prstGeom prst="rect">
            <a:avLst/>
          </a:prstGeom>
          <a:noFill/>
        </p:spPr>
      </p:pic>
      <p:sp>
        <p:nvSpPr>
          <p:cNvPr id="4" name="TextBox 3">
            <a:extLst>
              <a:ext uri="{FF2B5EF4-FFF2-40B4-BE49-F238E27FC236}">
                <a16:creationId xmlns:a16="http://schemas.microsoft.com/office/drawing/2014/main" id="{BF84495C-7CA1-48A2-AB43-9FD3D7162B2E}"/>
              </a:ext>
            </a:extLst>
          </p:cNvPr>
          <p:cNvSpPr txBox="1"/>
          <p:nvPr/>
        </p:nvSpPr>
        <p:spPr>
          <a:xfrm>
            <a:off x="274340" y="5428488"/>
            <a:ext cx="11536660" cy="923330"/>
          </a:xfrm>
          <a:prstGeom prst="rect">
            <a:avLst/>
          </a:prstGeom>
          <a:noFill/>
        </p:spPr>
        <p:txBody>
          <a:bodyPr wrap="square" rtlCol="0">
            <a:spAutoFit/>
          </a:bodyPr>
          <a:lstStyle/>
          <a:p>
            <a:pPr algn="ctr"/>
            <a:r>
              <a:rPr lang="en-US" sz="5400" b="1" dirty="0">
                <a:solidFill>
                  <a:srgbClr val="FFFF00"/>
                </a:solidFill>
              </a:rPr>
              <a:t>Thank you</a:t>
            </a:r>
          </a:p>
        </p:txBody>
      </p:sp>
    </p:spTree>
    <p:extLst>
      <p:ext uri="{BB962C8B-B14F-4D97-AF65-F5344CB8AC3E}">
        <p14:creationId xmlns:p14="http://schemas.microsoft.com/office/powerpoint/2010/main" val="43009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BDCD-7E6C-4B9F-8359-E7492316C3C3}"/>
              </a:ext>
            </a:extLst>
          </p:cNvPr>
          <p:cNvSpPr>
            <a:spLocks noGrp="1"/>
          </p:cNvSpPr>
          <p:nvPr>
            <p:ph type="title"/>
          </p:nvPr>
        </p:nvSpPr>
        <p:spPr>
          <a:xfrm>
            <a:off x="152400" y="152400"/>
            <a:ext cx="9437509" cy="597428"/>
          </a:xfrm>
        </p:spPr>
        <p:txBody>
          <a:bodyPr/>
          <a:lstStyle/>
          <a:p>
            <a:pPr>
              <a:lnSpc>
                <a:spcPct val="90000"/>
              </a:lnSpc>
              <a:spcBef>
                <a:spcPct val="0"/>
              </a:spcBef>
              <a:spcAft>
                <a:spcPts val="600"/>
              </a:spcAft>
            </a:pPr>
            <a:r>
              <a:rPr lang="en-US" dirty="0">
                <a:ea typeface="+mn-lt"/>
                <a:cs typeface="+mn-lt"/>
              </a:rPr>
              <a:t>Description of Scope</a:t>
            </a:r>
            <a:endParaRPr lang="en-US" dirty="0">
              <a:solidFill>
                <a:schemeClr val="bg1"/>
              </a:solidFill>
              <a:ea typeface="+mn-lt"/>
              <a:cs typeface="+mn-lt"/>
            </a:endParaRPr>
          </a:p>
        </p:txBody>
      </p:sp>
      <p:sp>
        <p:nvSpPr>
          <p:cNvPr id="3" name="Content Placeholder 2">
            <a:extLst>
              <a:ext uri="{FF2B5EF4-FFF2-40B4-BE49-F238E27FC236}">
                <a16:creationId xmlns:a16="http://schemas.microsoft.com/office/drawing/2014/main" id="{6472F35C-1767-48C6-B208-45A7877089F3}"/>
              </a:ext>
            </a:extLst>
          </p:cNvPr>
          <p:cNvSpPr>
            <a:spLocks noGrp="1"/>
          </p:cNvSpPr>
          <p:nvPr>
            <p:ph idx="1"/>
          </p:nvPr>
        </p:nvSpPr>
        <p:spPr>
          <a:xfrm>
            <a:off x="609600" y="1447800"/>
            <a:ext cx="7848600" cy="4525963"/>
          </a:xfrm>
        </p:spPr>
        <p:txBody>
          <a:bodyPr>
            <a:normAutofit fontScale="92500" lnSpcReduction="10000"/>
          </a:bodyPr>
          <a:lstStyle/>
          <a:p>
            <a:pPr marL="0" indent="0">
              <a:buNone/>
            </a:pPr>
            <a:r>
              <a:rPr lang="en-IN" sz="2000" dirty="0">
                <a:solidFill>
                  <a:schemeClr val="tx1"/>
                </a:solidFill>
              </a:rPr>
              <a:t>The aim of this project was to model the evolution of COVID-19 infections across 38 district units in Karnataka, taking into consideration the phenomenon of immunity waning over time and the movement of population between the different units.</a:t>
            </a:r>
          </a:p>
          <a:p>
            <a:pPr>
              <a:buFont typeface="Wingdings" panose="05000000000000000000" pitchFamily="2" charset="2"/>
              <a:buChar char="q"/>
            </a:pPr>
            <a:r>
              <a:rPr lang="en-IN" sz="2000" dirty="0">
                <a:solidFill>
                  <a:schemeClr val="tx1"/>
                </a:solidFill>
              </a:rPr>
              <a:t>We extended the SEIR model used in the assignment to work with all 38 units simultaneously, while also considering the following:</a:t>
            </a:r>
          </a:p>
          <a:p>
            <a:pPr lvl="1">
              <a:buFont typeface="Wingdings" panose="05000000000000000000" pitchFamily="2" charset="2"/>
              <a:buChar char="Ø"/>
            </a:pPr>
            <a:r>
              <a:rPr lang="en-IN" sz="1600" dirty="0">
                <a:solidFill>
                  <a:schemeClr val="tx1"/>
                </a:solidFill>
              </a:rPr>
              <a:t>Immunity waning in the recovered population.</a:t>
            </a:r>
          </a:p>
          <a:p>
            <a:pPr lvl="1">
              <a:buFont typeface="Wingdings" panose="05000000000000000000" pitchFamily="2" charset="2"/>
              <a:buChar char="Ø"/>
            </a:pPr>
            <a:r>
              <a:rPr lang="en-IN" sz="1600" dirty="0">
                <a:solidFill>
                  <a:schemeClr val="tx1"/>
                </a:solidFill>
              </a:rPr>
              <a:t>Mobility of population between different units.</a:t>
            </a:r>
          </a:p>
          <a:p>
            <a:pPr>
              <a:buFont typeface="Wingdings" panose="05000000000000000000" pitchFamily="2" charset="2"/>
              <a:buChar char="q"/>
            </a:pPr>
            <a:r>
              <a:rPr lang="en-IN" sz="2000" dirty="0">
                <a:solidFill>
                  <a:schemeClr val="tx1"/>
                </a:solidFill>
              </a:rPr>
              <a:t>We calibrated the extended model over various time periods, making the model learn different patterns of evolution over the course of the pandemic.</a:t>
            </a:r>
          </a:p>
          <a:p>
            <a:pPr>
              <a:buFont typeface="Wingdings" panose="05000000000000000000" pitchFamily="2" charset="2"/>
              <a:buChar char="q"/>
            </a:pPr>
            <a:r>
              <a:rPr lang="en-IN" sz="2000" dirty="0">
                <a:solidFill>
                  <a:schemeClr val="tx1"/>
                </a:solidFill>
              </a:rPr>
              <a:t>Another aim of the project was to get the predictions for the number of active cases in the future, extending into 2022. Such predictions would be useful for management and mitigation agencies for planning ahead.</a:t>
            </a:r>
          </a:p>
        </p:txBody>
      </p:sp>
      <p:pic>
        <p:nvPicPr>
          <p:cNvPr id="7" name="Picture 6" descr="Map&#10;&#10;Description automatically generated">
            <a:extLst>
              <a:ext uri="{FF2B5EF4-FFF2-40B4-BE49-F238E27FC236}">
                <a16:creationId xmlns:a16="http://schemas.microsoft.com/office/drawing/2014/main" id="{84FD2AE5-6E06-4293-AB7F-A8B391B2F2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9286" y="1389469"/>
            <a:ext cx="3123114" cy="4419600"/>
          </a:xfrm>
          <a:prstGeom prst="rect">
            <a:avLst/>
          </a:prstGeom>
        </p:spPr>
      </p:pic>
      <p:sp>
        <p:nvSpPr>
          <p:cNvPr id="8" name="TextBox 7">
            <a:extLst>
              <a:ext uri="{FF2B5EF4-FFF2-40B4-BE49-F238E27FC236}">
                <a16:creationId xmlns:a16="http://schemas.microsoft.com/office/drawing/2014/main" id="{1A81F143-6E8D-4DCC-BBFF-D9ECAD99B04D}"/>
              </a:ext>
            </a:extLst>
          </p:cNvPr>
          <p:cNvSpPr txBox="1"/>
          <p:nvPr/>
        </p:nvSpPr>
        <p:spPr>
          <a:xfrm flipH="1">
            <a:off x="8580118" y="6096000"/>
            <a:ext cx="3307081" cy="276999"/>
          </a:xfrm>
          <a:prstGeom prst="rect">
            <a:avLst/>
          </a:prstGeom>
          <a:noFill/>
        </p:spPr>
        <p:txBody>
          <a:bodyPr wrap="square" rtlCol="0">
            <a:spAutoFit/>
          </a:bodyPr>
          <a:lstStyle/>
          <a:p>
            <a:pPr algn="ctr"/>
            <a:r>
              <a:rPr lang="en-US" sz="1200" dirty="0"/>
              <a:t>Image credit: </a:t>
            </a:r>
            <a:r>
              <a:rPr lang="en-US" sz="1200" dirty="0">
                <a:hlinkClick r:id="rId4"/>
              </a:rPr>
              <a:t>ENVIS Center</a:t>
            </a:r>
            <a:endParaRPr lang="en-US" sz="1200" dirty="0"/>
          </a:p>
        </p:txBody>
      </p:sp>
    </p:spTree>
    <p:extLst>
      <p:ext uri="{BB962C8B-B14F-4D97-AF65-F5344CB8AC3E}">
        <p14:creationId xmlns:p14="http://schemas.microsoft.com/office/powerpoint/2010/main" val="143603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BDCD-7E6C-4B9F-8359-E7492316C3C3}"/>
              </a:ext>
            </a:extLst>
          </p:cNvPr>
          <p:cNvSpPr>
            <a:spLocks noGrp="1"/>
          </p:cNvSpPr>
          <p:nvPr>
            <p:ph type="title"/>
          </p:nvPr>
        </p:nvSpPr>
        <p:spPr>
          <a:xfrm>
            <a:off x="152400" y="152400"/>
            <a:ext cx="9437509" cy="597428"/>
          </a:xfrm>
        </p:spPr>
        <p:txBody>
          <a:bodyPr/>
          <a:lstStyle/>
          <a:p>
            <a:pPr>
              <a:lnSpc>
                <a:spcPct val="90000"/>
              </a:lnSpc>
              <a:spcBef>
                <a:spcPct val="0"/>
              </a:spcBef>
              <a:spcAft>
                <a:spcPts val="600"/>
              </a:spcAft>
            </a:pPr>
            <a:r>
              <a:rPr lang="en-US" sz="3200" dirty="0">
                <a:solidFill>
                  <a:schemeClr val="bg1"/>
                </a:solidFill>
                <a:ea typeface="+mn-lt"/>
                <a:cs typeface="+mn-lt"/>
              </a:rPr>
              <a:t>Methodology – SEIRV Model</a:t>
            </a:r>
            <a:endParaRPr lang="en-US" dirty="0">
              <a:solidFill>
                <a:schemeClr val="bg1"/>
              </a:solidFill>
              <a:ea typeface="+mn-lt"/>
              <a:cs typeface="+mn-lt"/>
            </a:endParaRPr>
          </a:p>
        </p:txBody>
      </p:sp>
      <p:sp>
        <p:nvSpPr>
          <p:cNvPr id="4" name="Content Placeholder 2">
            <a:extLst>
              <a:ext uri="{FF2B5EF4-FFF2-40B4-BE49-F238E27FC236}">
                <a16:creationId xmlns:a16="http://schemas.microsoft.com/office/drawing/2014/main" id="{DC9E35C3-504C-47A3-8A73-5CB123A752A3}"/>
              </a:ext>
            </a:extLst>
          </p:cNvPr>
          <p:cNvSpPr>
            <a:spLocks noGrp="1"/>
          </p:cNvSpPr>
          <p:nvPr>
            <p:ph idx="1"/>
          </p:nvPr>
        </p:nvSpPr>
        <p:spPr>
          <a:xfrm>
            <a:off x="609600" y="1447800"/>
            <a:ext cx="10972800" cy="4525963"/>
          </a:xfrm>
        </p:spPr>
        <p:txBody>
          <a:bodyPr>
            <a:normAutofit/>
          </a:bodyPr>
          <a:lstStyle/>
          <a:p>
            <a:pPr>
              <a:buFont typeface="Wingdings" panose="05000000000000000000" pitchFamily="2" charset="2"/>
              <a:buChar char="q"/>
            </a:pPr>
            <a:r>
              <a:rPr lang="en-IN" sz="2000" dirty="0">
                <a:solidFill>
                  <a:schemeClr val="tx1"/>
                </a:solidFill>
              </a:rPr>
              <a:t>We did the data </a:t>
            </a:r>
            <a:r>
              <a:rPr lang="en-IN" sz="2000" dirty="0" err="1">
                <a:solidFill>
                  <a:schemeClr val="tx1"/>
                </a:solidFill>
              </a:rPr>
              <a:t>preprocessing</a:t>
            </a:r>
            <a:r>
              <a:rPr lang="en-IN" sz="2000" dirty="0">
                <a:solidFill>
                  <a:schemeClr val="tx1"/>
                </a:solidFill>
              </a:rPr>
              <a:t> to get it in the desired format:</a:t>
            </a:r>
          </a:p>
          <a:p>
            <a:pPr lvl="1">
              <a:buFont typeface="Wingdings" panose="05000000000000000000" pitchFamily="2" charset="2"/>
              <a:buChar char="Ø"/>
            </a:pPr>
            <a:r>
              <a:rPr lang="en-IN" sz="1600" dirty="0">
                <a:solidFill>
                  <a:schemeClr val="tx1"/>
                </a:solidFill>
              </a:rPr>
              <a:t>We used the Pandas library in Python 3.</a:t>
            </a:r>
          </a:p>
          <a:p>
            <a:pPr lvl="1">
              <a:buFont typeface="Wingdings" panose="05000000000000000000" pitchFamily="2" charset="2"/>
              <a:buChar char="Ø"/>
            </a:pPr>
            <a:r>
              <a:rPr lang="en-IN" sz="1600" dirty="0">
                <a:solidFill>
                  <a:schemeClr val="tx1"/>
                </a:solidFill>
              </a:rPr>
              <a:t>Standardized the names for all the units.</a:t>
            </a:r>
          </a:p>
          <a:p>
            <a:pPr lvl="1">
              <a:buFont typeface="Wingdings" panose="05000000000000000000" pitchFamily="2" charset="2"/>
              <a:buChar char="Ø"/>
            </a:pPr>
            <a:r>
              <a:rPr lang="en-IN" sz="1600" dirty="0">
                <a:solidFill>
                  <a:schemeClr val="tx1"/>
                </a:solidFill>
              </a:rPr>
              <a:t>Distributed the test data of Karnataka into all the different units weighted by populations.</a:t>
            </a:r>
          </a:p>
          <a:p>
            <a:pPr lvl="1">
              <a:buFont typeface="Wingdings" panose="05000000000000000000" pitchFamily="2" charset="2"/>
              <a:buChar char="Ø"/>
            </a:pPr>
            <a:r>
              <a:rPr lang="en-IN" sz="1600" dirty="0">
                <a:solidFill>
                  <a:schemeClr val="tx1"/>
                </a:solidFill>
              </a:rPr>
              <a:t>Distributed the vaccination and </a:t>
            </a:r>
            <a:r>
              <a:rPr lang="en-IN" sz="1600" dirty="0" err="1">
                <a:solidFill>
                  <a:schemeClr val="tx1"/>
                </a:solidFill>
              </a:rPr>
              <a:t>Sero</a:t>
            </a:r>
            <a:r>
              <a:rPr lang="en-IN" sz="1600" dirty="0">
                <a:solidFill>
                  <a:schemeClr val="tx1"/>
                </a:solidFill>
              </a:rPr>
              <a:t> Survey round 2 data of Bengaluru Urban unit into different subunits.</a:t>
            </a:r>
          </a:p>
          <a:p>
            <a:pPr lvl="1">
              <a:buFont typeface="Wingdings" panose="05000000000000000000" pitchFamily="2" charset="2"/>
              <a:buChar char="Ø"/>
            </a:pPr>
            <a:r>
              <a:rPr lang="en-IN" sz="1600" dirty="0">
                <a:solidFill>
                  <a:schemeClr val="tx1"/>
                </a:solidFill>
              </a:rPr>
              <a:t>Now in order to get the susceptible population, split the number of active infections into exposed and infected population in a 1:9 ratio.</a:t>
            </a:r>
          </a:p>
          <a:p>
            <a:pPr lvl="1">
              <a:buFont typeface="Wingdings" panose="05000000000000000000" pitchFamily="2" charset="2"/>
              <a:buChar char="Ø"/>
            </a:pPr>
            <a:r>
              <a:rPr lang="en-IN" sz="1600" dirty="0">
                <a:solidFill>
                  <a:schemeClr val="tx1"/>
                </a:solidFill>
              </a:rPr>
              <a:t>In order to counter the high variance across the days of the week, we took 7 days running averages on the time series data.</a:t>
            </a:r>
          </a:p>
          <a:p>
            <a:pPr>
              <a:buFont typeface="Wingdings" panose="05000000000000000000" pitchFamily="2" charset="2"/>
              <a:buChar char="q"/>
            </a:pPr>
            <a:r>
              <a:rPr lang="en-IN" sz="2000" dirty="0">
                <a:solidFill>
                  <a:schemeClr val="tx1"/>
                </a:solidFill>
              </a:rPr>
              <a:t>Implemented the traditional SEIRV model:</a:t>
            </a:r>
          </a:p>
          <a:p>
            <a:pPr lvl="1">
              <a:buFont typeface="Wingdings" panose="05000000000000000000" pitchFamily="2" charset="2"/>
              <a:buChar char="Ø"/>
            </a:pPr>
            <a:r>
              <a:rPr lang="en-IN" sz="1600" dirty="0">
                <a:solidFill>
                  <a:schemeClr val="tx1"/>
                </a:solidFill>
              </a:rPr>
              <a:t>We implemented the given difference equations in the </a:t>
            </a:r>
            <a:r>
              <a:rPr lang="en-IN" sz="1600" dirty="0" err="1">
                <a:solidFill>
                  <a:schemeClr val="tx1"/>
                </a:solidFill>
              </a:rPr>
              <a:t>Next_Instant_Values</a:t>
            </a:r>
            <a:r>
              <a:rPr lang="en-IN" sz="1600" dirty="0">
                <a:solidFill>
                  <a:schemeClr val="tx1"/>
                </a:solidFill>
              </a:rPr>
              <a:t>() function, which returns the next state (S, E, I, R, V values) for the next day given the SEIRV values for the present day.</a:t>
            </a:r>
          </a:p>
          <a:p>
            <a:pPr lvl="1">
              <a:buFont typeface="Wingdings" panose="05000000000000000000" pitchFamily="2" charset="2"/>
              <a:buChar char="Ø"/>
            </a:pPr>
            <a:r>
              <a:rPr lang="en-IN" sz="1600" dirty="0">
                <a:solidFill>
                  <a:schemeClr val="tx1"/>
                </a:solidFill>
              </a:rPr>
              <a:t>This function can be called multiple times to calculate the evolution of the model. It is used in this way by the loss functions, which generate SEIRV values over a time period.</a:t>
            </a:r>
          </a:p>
          <a:p>
            <a:pPr marL="457200" lvl="1" indent="0">
              <a:buNone/>
            </a:pPr>
            <a:endParaRPr lang="en-IN" sz="1600" dirty="0">
              <a:solidFill>
                <a:schemeClr val="tx1"/>
              </a:solidFill>
            </a:endParaRPr>
          </a:p>
          <a:p>
            <a:endParaRPr lang="en-IN" sz="2000" dirty="0">
              <a:solidFill>
                <a:schemeClr val="tx1"/>
              </a:solidFill>
            </a:endParaRPr>
          </a:p>
          <a:p>
            <a:pPr lvl="1"/>
            <a:endParaRPr lang="en-IN" sz="1600" dirty="0">
              <a:solidFill>
                <a:schemeClr val="tx1"/>
              </a:solidFill>
            </a:endParaRPr>
          </a:p>
        </p:txBody>
      </p:sp>
    </p:spTree>
    <p:extLst>
      <p:ext uri="{BB962C8B-B14F-4D97-AF65-F5344CB8AC3E}">
        <p14:creationId xmlns:p14="http://schemas.microsoft.com/office/powerpoint/2010/main" val="244509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BDCD-7E6C-4B9F-8359-E7492316C3C3}"/>
              </a:ext>
            </a:extLst>
          </p:cNvPr>
          <p:cNvSpPr>
            <a:spLocks noGrp="1"/>
          </p:cNvSpPr>
          <p:nvPr>
            <p:ph type="title"/>
          </p:nvPr>
        </p:nvSpPr>
        <p:spPr>
          <a:xfrm>
            <a:off x="152400" y="152400"/>
            <a:ext cx="9437509" cy="597428"/>
          </a:xfrm>
        </p:spPr>
        <p:txBody>
          <a:bodyPr/>
          <a:lstStyle/>
          <a:p>
            <a:pPr>
              <a:lnSpc>
                <a:spcPct val="90000"/>
              </a:lnSpc>
              <a:spcBef>
                <a:spcPct val="0"/>
              </a:spcBef>
              <a:spcAft>
                <a:spcPts val="600"/>
              </a:spcAft>
            </a:pPr>
            <a:r>
              <a:rPr lang="en-US" sz="3200" dirty="0">
                <a:solidFill>
                  <a:schemeClr val="bg1"/>
                </a:solidFill>
                <a:ea typeface="+mn-lt"/>
                <a:cs typeface="+mn-lt"/>
              </a:rPr>
              <a:t>Methodology – </a:t>
            </a:r>
            <a:r>
              <a:rPr lang="en-US" dirty="0">
                <a:ea typeface="+mn-lt"/>
                <a:cs typeface="+mn-lt"/>
              </a:rPr>
              <a:t>Parameter Optimization</a:t>
            </a:r>
            <a:endParaRPr lang="en-US" dirty="0">
              <a:solidFill>
                <a:schemeClr val="bg1"/>
              </a:solidFill>
              <a:ea typeface="+mn-lt"/>
              <a:cs typeface="+mn-lt"/>
            </a:endParaRPr>
          </a:p>
        </p:txBody>
      </p:sp>
      <p:sp>
        <p:nvSpPr>
          <p:cNvPr id="4" name="Content Placeholder 2">
            <a:extLst>
              <a:ext uri="{FF2B5EF4-FFF2-40B4-BE49-F238E27FC236}">
                <a16:creationId xmlns:a16="http://schemas.microsoft.com/office/drawing/2014/main" id="{DC9E35C3-504C-47A3-8A73-5CB123A752A3}"/>
              </a:ext>
            </a:extLst>
          </p:cNvPr>
          <p:cNvSpPr>
            <a:spLocks noGrp="1"/>
          </p:cNvSpPr>
          <p:nvPr>
            <p:ph idx="1"/>
          </p:nvPr>
        </p:nvSpPr>
        <p:spPr>
          <a:xfrm>
            <a:off x="609600" y="1447800"/>
            <a:ext cx="10972800" cy="4525963"/>
          </a:xfrm>
        </p:spPr>
        <p:txBody>
          <a:bodyPr>
            <a:normAutofit/>
          </a:bodyPr>
          <a:lstStyle/>
          <a:p>
            <a:pPr>
              <a:buFont typeface="Wingdings" panose="05000000000000000000" pitchFamily="2" charset="2"/>
              <a:buChar char="q"/>
            </a:pPr>
            <a:r>
              <a:rPr lang="en-IN" sz="2000" dirty="0">
                <a:solidFill>
                  <a:schemeClr val="tx1"/>
                </a:solidFill>
              </a:rPr>
              <a:t>Loss functions:</a:t>
            </a:r>
          </a:p>
          <a:p>
            <a:pPr lvl="1">
              <a:buFont typeface="Wingdings" panose="05000000000000000000" pitchFamily="2" charset="2"/>
              <a:buChar char="Ø"/>
            </a:pPr>
            <a:r>
              <a:rPr lang="en-IN" sz="1600" dirty="0">
                <a:solidFill>
                  <a:schemeClr val="tx1"/>
                </a:solidFill>
              </a:rPr>
              <a:t>We had loss functions for each the tasks. Each of them returns the maximum calculated loss among 38 units.</a:t>
            </a:r>
          </a:p>
          <a:p>
            <a:pPr lvl="1">
              <a:buFont typeface="Wingdings" panose="05000000000000000000" pitchFamily="2" charset="2"/>
              <a:buChar char="Ø"/>
            </a:pPr>
            <a:r>
              <a:rPr lang="en-IN" sz="1600" dirty="0">
                <a:solidFill>
                  <a:schemeClr val="tx1"/>
                </a:solidFill>
              </a:rPr>
              <a:t>The first loss function takes the parameters (beta, scale and shape) and initial model state (S0, E0, I0, R0, V0) values as input and returns relative difference between the predicted value and actual reported number of cases on 1</a:t>
            </a:r>
            <a:r>
              <a:rPr lang="en-IN" sz="1600" baseline="30000" dirty="0">
                <a:solidFill>
                  <a:schemeClr val="tx1"/>
                </a:solidFill>
              </a:rPr>
              <a:t>st</a:t>
            </a:r>
            <a:r>
              <a:rPr lang="en-IN" sz="1600" dirty="0">
                <a:solidFill>
                  <a:schemeClr val="tx1"/>
                </a:solidFill>
              </a:rPr>
              <a:t> Nov’ 2020.</a:t>
            </a:r>
          </a:p>
          <a:p>
            <a:pPr lvl="1">
              <a:buFont typeface="Wingdings" panose="05000000000000000000" pitchFamily="2" charset="2"/>
              <a:buChar char="Ø"/>
            </a:pPr>
            <a:r>
              <a:rPr lang="en-IN" sz="1600" dirty="0">
                <a:solidFill>
                  <a:schemeClr val="tx1"/>
                </a:solidFill>
              </a:rPr>
              <a:t>The second loss function is similar. But it instead calculates the per-day mean squared error between the predicted number of cases and the actual reported values.</a:t>
            </a:r>
          </a:p>
          <a:p>
            <a:pPr lvl="1">
              <a:buFont typeface="Wingdings" panose="05000000000000000000" pitchFamily="2" charset="2"/>
              <a:buChar char="Ø"/>
            </a:pPr>
            <a:r>
              <a:rPr lang="en-IN" sz="1600" dirty="0">
                <a:solidFill>
                  <a:schemeClr val="tx1"/>
                </a:solidFill>
              </a:rPr>
              <a:t>For the third and fourth task, the above two losses were reused jointly for calibration.</a:t>
            </a:r>
          </a:p>
          <a:p>
            <a:pPr>
              <a:buFont typeface="Wingdings" panose="05000000000000000000" pitchFamily="2" charset="2"/>
              <a:buChar char="q"/>
            </a:pPr>
            <a:r>
              <a:rPr lang="en-IN" sz="2000" dirty="0">
                <a:solidFill>
                  <a:schemeClr val="tx1"/>
                </a:solidFill>
              </a:rPr>
              <a:t>Optimization method:</a:t>
            </a:r>
          </a:p>
          <a:p>
            <a:pPr lvl="1">
              <a:buFont typeface="Wingdings" panose="05000000000000000000" pitchFamily="2" charset="2"/>
              <a:buChar char="Ø"/>
            </a:pPr>
            <a:r>
              <a:rPr lang="en-IN" sz="1600" dirty="0">
                <a:solidFill>
                  <a:schemeClr val="tx1"/>
                </a:solidFill>
              </a:rPr>
              <a:t>We first implemented the naïve gradient descent (used in the assignment). This did not work out very well. We found that it took a lot of time and was unable to converge in a reasonable time.</a:t>
            </a:r>
          </a:p>
          <a:p>
            <a:pPr lvl="1">
              <a:buFont typeface="Wingdings" panose="05000000000000000000" pitchFamily="2" charset="2"/>
              <a:buChar char="Ø"/>
            </a:pPr>
            <a:r>
              <a:rPr lang="en-IN" sz="1600" dirty="0">
                <a:solidFill>
                  <a:schemeClr val="tx1"/>
                </a:solidFill>
              </a:rPr>
              <a:t>Going forward we switched to using the SciPy Optimization library (</a:t>
            </a:r>
            <a:r>
              <a:rPr lang="en-IN" sz="1600" dirty="0" err="1">
                <a:solidFill>
                  <a:schemeClr val="tx1"/>
                </a:solidFill>
              </a:rPr>
              <a:t>scipy.optimize</a:t>
            </a:r>
            <a:r>
              <a:rPr lang="en-IN" sz="1600" dirty="0">
                <a:solidFill>
                  <a:schemeClr val="tx1"/>
                </a:solidFill>
              </a:rPr>
              <a:t>) functions (minimize, brute) for the optimization. These turned out to work far better, and we were able get within the desired loss threshold.</a:t>
            </a:r>
          </a:p>
          <a:p>
            <a:pPr lvl="1">
              <a:buFont typeface="Wingdings" panose="05000000000000000000" pitchFamily="2" charset="2"/>
              <a:buChar char="Ø"/>
            </a:pPr>
            <a:r>
              <a:rPr lang="en-IN" sz="1600" dirty="0">
                <a:solidFill>
                  <a:schemeClr val="tx1"/>
                </a:solidFill>
              </a:rPr>
              <a:t>We mainly used the ‘minimize’ function from </a:t>
            </a:r>
            <a:r>
              <a:rPr lang="en-IN" sz="1600" dirty="0" err="1">
                <a:solidFill>
                  <a:schemeClr val="tx1"/>
                </a:solidFill>
              </a:rPr>
              <a:t>scipy.optimize</a:t>
            </a:r>
            <a:r>
              <a:rPr lang="en-IN" sz="1600" dirty="0">
                <a:solidFill>
                  <a:schemeClr val="tx1"/>
                </a:solidFill>
              </a:rPr>
              <a:t>, with the ‘</a:t>
            </a:r>
            <a:r>
              <a:rPr lang="en-IN" sz="1600" dirty="0" err="1">
                <a:solidFill>
                  <a:schemeClr val="tx1"/>
                </a:solidFill>
              </a:rPr>
              <a:t>Nelder</a:t>
            </a:r>
            <a:r>
              <a:rPr lang="en-IN" sz="1600" dirty="0">
                <a:solidFill>
                  <a:schemeClr val="tx1"/>
                </a:solidFill>
              </a:rPr>
              <a:t>-Mead’ method. For the third task, we had to switch to the ‘L-BFGS’ method as we were encountering negative contact rates as optimal parameters. </a:t>
            </a:r>
          </a:p>
        </p:txBody>
      </p:sp>
    </p:spTree>
    <p:extLst>
      <p:ext uri="{BB962C8B-B14F-4D97-AF65-F5344CB8AC3E}">
        <p14:creationId xmlns:p14="http://schemas.microsoft.com/office/powerpoint/2010/main" val="197223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BDCD-7E6C-4B9F-8359-E7492316C3C3}"/>
              </a:ext>
            </a:extLst>
          </p:cNvPr>
          <p:cNvSpPr>
            <a:spLocks noGrp="1"/>
          </p:cNvSpPr>
          <p:nvPr>
            <p:ph type="title"/>
          </p:nvPr>
        </p:nvSpPr>
        <p:spPr>
          <a:xfrm>
            <a:off x="152400" y="152400"/>
            <a:ext cx="9437509" cy="597428"/>
          </a:xfrm>
        </p:spPr>
        <p:txBody>
          <a:bodyPr/>
          <a:lstStyle/>
          <a:p>
            <a:pPr>
              <a:lnSpc>
                <a:spcPct val="90000"/>
              </a:lnSpc>
              <a:spcBef>
                <a:spcPct val="0"/>
              </a:spcBef>
              <a:spcAft>
                <a:spcPts val="600"/>
              </a:spcAft>
            </a:pPr>
            <a:r>
              <a:rPr lang="en-US">
                <a:ea typeface="+mn-lt"/>
                <a:cs typeface="+mn-lt"/>
              </a:rPr>
              <a:t>Description of Results – Task 1</a:t>
            </a:r>
            <a:endParaRPr lang="en-US" dirty="0">
              <a:solidFill>
                <a:schemeClr val="bg1"/>
              </a:solidFill>
              <a:ea typeface="+mn-lt"/>
              <a:cs typeface="+mn-lt"/>
            </a:endParaRPr>
          </a:p>
        </p:txBody>
      </p:sp>
      <p:sp>
        <p:nvSpPr>
          <p:cNvPr id="4" name="Content Placeholder 2">
            <a:extLst>
              <a:ext uri="{FF2B5EF4-FFF2-40B4-BE49-F238E27FC236}">
                <a16:creationId xmlns:a16="http://schemas.microsoft.com/office/drawing/2014/main" id="{C2E20C00-9E3C-4C34-ADE6-A8537C59ED67}"/>
              </a:ext>
            </a:extLst>
          </p:cNvPr>
          <p:cNvSpPr>
            <a:spLocks noGrp="1"/>
          </p:cNvSpPr>
          <p:nvPr>
            <p:ph idx="1"/>
          </p:nvPr>
        </p:nvSpPr>
        <p:spPr>
          <a:xfrm>
            <a:off x="609600" y="5376334"/>
            <a:ext cx="10972800" cy="948265"/>
          </a:xfrm>
        </p:spPr>
        <p:txBody>
          <a:bodyPr>
            <a:normAutofit fontScale="92500" lnSpcReduction="20000"/>
          </a:bodyPr>
          <a:lstStyle/>
          <a:p>
            <a:pPr marL="0" indent="0">
              <a:buNone/>
            </a:pPr>
            <a:r>
              <a:rPr lang="en-IN"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From the left figure, we can see that </a:t>
            </a:r>
            <a:r>
              <a:rPr lang="en-IN" sz="1800" dirty="0">
                <a:solidFill>
                  <a:schemeClr val="tx1"/>
                </a:solidFill>
                <a:effectLst/>
                <a:latin typeface="Times New Roman" panose="02020603050405020304" pitchFamily="18" charset="0"/>
                <a:ea typeface="Times New Roman" panose="02020603050405020304" pitchFamily="18" charset="0"/>
              </a:rPr>
              <a:t>predicted cases are almost the same as reported cases for the 1</a:t>
            </a:r>
            <a:r>
              <a:rPr lang="en-IN" sz="1800" baseline="30000" dirty="0">
                <a:solidFill>
                  <a:schemeClr val="tx1"/>
                </a:solidFill>
                <a:effectLst/>
                <a:latin typeface="Times New Roman" panose="02020603050405020304" pitchFamily="18" charset="0"/>
                <a:ea typeface="Times New Roman" panose="02020603050405020304" pitchFamily="18" charset="0"/>
              </a:rPr>
              <a:t>st</a:t>
            </a:r>
            <a:r>
              <a:rPr lang="en-IN" sz="1800" dirty="0">
                <a:solidFill>
                  <a:schemeClr val="tx1"/>
                </a:solidFill>
                <a:effectLst/>
                <a:latin typeface="Times New Roman" panose="02020603050405020304" pitchFamily="18" charset="0"/>
                <a:ea typeface="Times New Roman" panose="02020603050405020304" pitchFamily="18" charset="0"/>
              </a:rPr>
              <a:t> Nov’20. 2</a:t>
            </a:r>
            <a:r>
              <a:rPr lang="en-IN" sz="1800" baseline="30000" dirty="0">
                <a:solidFill>
                  <a:schemeClr val="tx1"/>
                </a:solidFill>
                <a:effectLst/>
                <a:latin typeface="Times New Roman" panose="02020603050405020304" pitchFamily="18" charset="0"/>
                <a:ea typeface="Times New Roman" panose="02020603050405020304" pitchFamily="18" charset="0"/>
              </a:rPr>
              <a:t>nd</a:t>
            </a:r>
            <a:r>
              <a:rPr lang="en-IN" sz="1800" dirty="0">
                <a:solidFill>
                  <a:schemeClr val="tx1"/>
                </a:solidFill>
                <a:effectLst/>
                <a:latin typeface="Times New Roman" panose="02020603050405020304" pitchFamily="18" charset="0"/>
                <a:ea typeface="Times New Roman" panose="02020603050405020304" pitchFamily="18" charset="0"/>
              </a:rPr>
              <a:t>  plot shows the general trend of the district Chikkamagaluru for the parameters S, E, I, R. we can see that the susceptible population, and infectious population, have a decreasing trend and recovered populations are increasing. This shows that pandemic is in decaying phase.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solidFill>
                <a:schemeClr val="tx1"/>
              </a:solidFill>
            </a:endParaRPr>
          </a:p>
        </p:txBody>
      </p:sp>
      <p:pic>
        <p:nvPicPr>
          <p:cNvPr id="7" name="Picture 6">
            <a:extLst>
              <a:ext uri="{FF2B5EF4-FFF2-40B4-BE49-F238E27FC236}">
                <a16:creationId xmlns:a16="http://schemas.microsoft.com/office/drawing/2014/main" id="{8DB20226-FB27-4935-9C57-AD3542B93462}"/>
              </a:ext>
            </a:extLst>
          </p:cNvPr>
          <p:cNvPicPr>
            <a:picLocks noChangeAspect="1"/>
          </p:cNvPicPr>
          <p:nvPr/>
        </p:nvPicPr>
        <p:blipFill rotWithShape="1">
          <a:blip r:embed="rId3">
            <a:extLst>
              <a:ext uri="{28A0092B-C50C-407E-A947-70E740481C1C}">
                <a14:useLocalDpi xmlns:a14="http://schemas.microsoft.com/office/drawing/2010/main" val="0"/>
              </a:ext>
            </a:extLst>
          </a:blip>
          <a:srcRect l="5211" t="3195" r="5395" b="3611"/>
          <a:stretch/>
        </p:blipFill>
        <p:spPr bwMode="auto">
          <a:xfrm>
            <a:off x="922020" y="1277548"/>
            <a:ext cx="4640580" cy="3541237"/>
          </a:xfrm>
          <a:prstGeom prst="rect">
            <a:avLst/>
          </a:prstGeom>
          <a:ln w="15875" cap="flat" cmpd="sng" algn="ctr">
            <a:solidFill>
              <a:srgbClr val="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
        <p:nvSpPr>
          <p:cNvPr id="14" name="TextBox 13">
            <a:extLst>
              <a:ext uri="{FF2B5EF4-FFF2-40B4-BE49-F238E27FC236}">
                <a16:creationId xmlns:a16="http://schemas.microsoft.com/office/drawing/2014/main" id="{A4E98996-9B8C-4BF4-9ACB-AD928507B0DA}"/>
              </a:ext>
            </a:extLst>
          </p:cNvPr>
          <p:cNvSpPr txBox="1"/>
          <p:nvPr/>
        </p:nvSpPr>
        <p:spPr>
          <a:xfrm flipH="1">
            <a:off x="860689" y="4904601"/>
            <a:ext cx="4718638" cy="276999"/>
          </a:xfrm>
          <a:prstGeom prst="rect">
            <a:avLst/>
          </a:prstGeom>
          <a:noFill/>
        </p:spPr>
        <p:txBody>
          <a:bodyPr wrap="square" rtlCol="0">
            <a:spAutoFit/>
          </a:bodyPr>
          <a:lstStyle/>
          <a:p>
            <a:pPr algn="ctr"/>
            <a:r>
              <a:rPr lang="en-US" sz="1200" b="1" dirty="0"/>
              <a:t>Figure 1 </a:t>
            </a:r>
            <a:r>
              <a:rPr lang="en-US" sz="1200" dirty="0"/>
              <a:t>plot for predicted and reported cases vs timestep</a:t>
            </a:r>
          </a:p>
        </p:txBody>
      </p:sp>
      <p:sp>
        <p:nvSpPr>
          <p:cNvPr id="15" name="TextBox 14">
            <a:extLst>
              <a:ext uri="{FF2B5EF4-FFF2-40B4-BE49-F238E27FC236}">
                <a16:creationId xmlns:a16="http://schemas.microsoft.com/office/drawing/2014/main" id="{9E11DE3D-E2DB-41DA-9856-ED4DAD05FD5B}"/>
              </a:ext>
            </a:extLst>
          </p:cNvPr>
          <p:cNvSpPr txBox="1"/>
          <p:nvPr/>
        </p:nvSpPr>
        <p:spPr>
          <a:xfrm flipH="1">
            <a:off x="6562493" y="4904600"/>
            <a:ext cx="4718638" cy="276999"/>
          </a:xfrm>
          <a:prstGeom prst="rect">
            <a:avLst/>
          </a:prstGeom>
          <a:noFill/>
        </p:spPr>
        <p:txBody>
          <a:bodyPr wrap="square" rtlCol="0">
            <a:spAutoFit/>
          </a:bodyPr>
          <a:lstStyle/>
          <a:p>
            <a:pPr algn="ctr"/>
            <a:r>
              <a:rPr lang="en-US" sz="1200" b="1" dirty="0"/>
              <a:t>Figure 1 </a:t>
            </a:r>
            <a:r>
              <a:rPr lang="en-US" sz="1200" dirty="0"/>
              <a:t>plot of various parameters vs timestep</a:t>
            </a:r>
          </a:p>
        </p:txBody>
      </p:sp>
      <p:pic>
        <p:nvPicPr>
          <p:cNvPr id="16" name="Picture 15">
            <a:extLst>
              <a:ext uri="{FF2B5EF4-FFF2-40B4-BE49-F238E27FC236}">
                <a16:creationId xmlns:a16="http://schemas.microsoft.com/office/drawing/2014/main" id="{1D86900A-6805-45BE-A35E-6E67979A04D0}"/>
              </a:ext>
            </a:extLst>
          </p:cNvPr>
          <p:cNvPicPr>
            <a:picLocks noChangeAspect="1"/>
          </p:cNvPicPr>
          <p:nvPr/>
        </p:nvPicPr>
        <p:blipFill rotWithShape="1">
          <a:blip r:embed="rId4">
            <a:extLst>
              <a:ext uri="{28A0092B-C50C-407E-A947-70E740481C1C}">
                <a14:useLocalDpi xmlns:a14="http://schemas.microsoft.com/office/drawing/2010/main" val="0"/>
              </a:ext>
            </a:extLst>
          </a:blip>
          <a:srcRect l="1522" t="3473" r="7318" b="3333"/>
          <a:stretch/>
        </p:blipFill>
        <p:spPr bwMode="auto">
          <a:xfrm>
            <a:off x="6248399" y="1277547"/>
            <a:ext cx="5021581" cy="3541237"/>
          </a:xfrm>
          <a:prstGeom prst="rect">
            <a:avLst/>
          </a:prstGeom>
          <a:ln w="158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15255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BDCD-7E6C-4B9F-8359-E7492316C3C3}"/>
              </a:ext>
            </a:extLst>
          </p:cNvPr>
          <p:cNvSpPr>
            <a:spLocks noGrp="1"/>
          </p:cNvSpPr>
          <p:nvPr>
            <p:ph type="title"/>
          </p:nvPr>
        </p:nvSpPr>
        <p:spPr>
          <a:xfrm>
            <a:off x="152400" y="152400"/>
            <a:ext cx="9437509" cy="597428"/>
          </a:xfrm>
        </p:spPr>
        <p:txBody>
          <a:bodyPr/>
          <a:lstStyle/>
          <a:p>
            <a:pPr>
              <a:lnSpc>
                <a:spcPct val="90000"/>
              </a:lnSpc>
              <a:spcBef>
                <a:spcPct val="0"/>
              </a:spcBef>
              <a:spcAft>
                <a:spcPts val="600"/>
              </a:spcAft>
            </a:pPr>
            <a:r>
              <a:rPr lang="en-US" dirty="0">
                <a:ea typeface="+mn-lt"/>
                <a:cs typeface="+mn-lt"/>
              </a:rPr>
              <a:t>Description of Results – Task 2</a:t>
            </a:r>
            <a:endParaRPr lang="en-US" dirty="0">
              <a:solidFill>
                <a:schemeClr val="bg1"/>
              </a:solidFill>
              <a:ea typeface="+mn-lt"/>
              <a:cs typeface="+mn-lt"/>
            </a:endParaRPr>
          </a:p>
        </p:txBody>
      </p:sp>
      <p:sp>
        <p:nvSpPr>
          <p:cNvPr id="4" name="Content Placeholder 2">
            <a:extLst>
              <a:ext uri="{FF2B5EF4-FFF2-40B4-BE49-F238E27FC236}">
                <a16:creationId xmlns:a16="http://schemas.microsoft.com/office/drawing/2014/main" id="{C2E20C00-9E3C-4C34-ADE6-A8537C59ED67}"/>
              </a:ext>
            </a:extLst>
          </p:cNvPr>
          <p:cNvSpPr>
            <a:spLocks noGrp="1"/>
          </p:cNvSpPr>
          <p:nvPr>
            <p:ph idx="1"/>
          </p:nvPr>
        </p:nvSpPr>
        <p:spPr>
          <a:xfrm>
            <a:off x="6850566" y="1261110"/>
            <a:ext cx="4724400" cy="4955647"/>
          </a:xfrm>
        </p:spPr>
        <p:txBody>
          <a:bodyPr>
            <a:normAutofit/>
          </a:bodyPr>
          <a:lstStyle/>
          <a:p>
            <a:pPr marL="0" indent="0" algn="just">
              <a:buNone/>
            </a:pPr>
            <a:r>
              <a:rPr lang="en-IN"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For district Bidar, w</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 can observe that the initial predicted number of cases is very different from the actual reported number, but our model follows the general trend very well. However, in the figure 3, the predicted number of cases is almost same except during the initial days.</a:t>
            </a:r>
          </a:p>
          <a:p>
            <a:pPr marL="0" indent="0" algn="jus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For </a:t>
            </a:r>
            <a:r>
              <a:rPr lang="en-IN"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district </a:t>
            </a:r>
            <a:r>
              <a:rPr lang="en-IN"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Davanagere</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we can see that initially, for a brief number of days, the susceptible population is decreasing and the recovered population is increasing. When immunity waning starts, the recovered population starts decreasing, and the susceptible population increases, which is as expected. We can also see that the vaccinated population also increases as vaccination starts on 18</a:t>
            </a:r>
            <a:r>
              <a:rPr lang="en-IN" sz="1800"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Jan’2021.</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2000" dirty="0">
              <a:solidFill>
                <a:schemeClr val="tx1"/>
              </a:solidFill>
            </a:endParaRPr>
          </a:p>
        </p:txBody>
      </p:sp>
      <p:pic>
        <p:nvPicPr>
          <p:cNvPr id="6" name="Picture 5" title="Plot of predicted cases vs Expected cases">
            <a:extLst>
              <a:ext uri="{FF2B5EF4-FFF2-40B4-BE49-F238E27FC236}">
                <a16:creationId xmlns:a16="http://schemas.microsoft.com/office/drawing/2014/main" id="{EFDD2C14-262E-45D2-901F-85085F04EC28}"/>
              </a:ext>
            </a:extLst>
          </p:cNvPr>
          <p:cNvPicPr>
            <a:picLocks/>
          </p:cNvPicPr>
          <p:nvPr/>
        </p:nvPicPr>
        <p:blipFill>
          <a:blip r:embed="rId3">
            <a:extLst>
              <a:ext uri="{28A0092B-C50C-407E-A947-70E740481C1C}">
                <a14:useLocalDpi xmlns:a14="http://schemas.microsoft.com/office/drawing/2010/main" val="0"/>
              </a:ext>
            </a:extLst>
          </a:blip>
          <a:srcRect l="2047" t="3212" r="4095"/>
          <a:stretch>
            <a:fillRect/>
          </a:stretch>
        </p:blipFill>
        <p:spPr>
          <a:xfrm>
            <a:off x="598449" y="1261110"/>
            <a:ext cx="2716530" cy="2167890"/>
          </a:xfrm>
          <a:prstGeom prst="rect">
            <a:avLst/>
          </a:prstGeom>
          <a:ln w="15875"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title="general trend of S,E,I,R,V parameters for the given duration">
            <a:extLst>
              <a:ext uri="{FF2B5EF4-FFF2-40B4-BE49-F238E27FC236}">
                <a16:creationId xmlns:a16="http://schemas.microsoft.com/office/drawing/2014/main" id="{F4C9AC0C-97EE-429F-8BB1-47256893753E}"/>
              </a:ext>
            </a:extLst>
          </p:cNvPr>
          <p:cNvPicPr>
            <a:picLocks noChangeAspect="1"/>
          </p:cNvPicPr>
          <p:nvPr/>
        </p:nvPicPr>
        <p:blipFill>
          <a:blip r:embed="rId4">
            <a:extLst>
              <a:ext uri="{28A0092B-C50C-407E-A947-70E740481C1C}">
                <a14:useLocalDpi xmlns:a14="http://schemas.microsoft.com/office/drawing/2010/main" val="0"/>
              </a:ext>
            </a:extLst>
          </a:blip>
          <a:srcRect t="2620" r="5067"/>
          <a:stretch>
            <a:fillRect/>
          </a:stretch>
        </p:blipFill>
        <p:spPr>
          <a:xfrm>
            <a:off x="3581400" y="1261110"/>
            <a:ext cx="2754630" cy="2164080"/>
          </a:xfrm>
          <a:prstGeom prst="rect">
            <a:avLst/>
          </a:prstGeom>
          <a:ln w="15875"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title="plot of predicted cases vs expected cases ">
            <a:extLst>
              <a:ext uri="{FF2B5EF4-FFF2-40B4-BE49-F238E27FC236}">
                <a16:creationId xmlns:a16="http://schemas.microsoft.com/office/drawing/2014/main" id="{8CA8BD74-DF67-46D2-B00C-50CF5027CABB}"/>
              </a:ext>
            </a:extLst>
          </p:cNvPr>
          <p:cNvPicPr>
            <a:picLocks noChangeAspect="1"/>
          </p:cNvPicPr>
          <p:nvPr/>
        </p:nvPicPr>
        <p:blipFill>
          <a:blip r:embed="rId5">
            <a:extLst>
              <a:ext uri="{28A0092B-C50C-407E-A947-70E740481C1C}">
                <a14:useLocalDpi xmlns:a14="http://schemas.microsoft.com/office/drawing/2010/main" val="0"/>
              </a:ext>
            </a:extLst>
          </a:blip>
          <a:srcRect l="3642" t="5555" r="6291"/>
          <a:stretch>
            <a:fillRect/>
          </a:stretch>
        </p:blipFill>
        <p:spPr>
          <a:xfrm>
            <a:off x="552729" y="3948556"/>
            <a:ext cx="2762250" cy="2089785"/>
          </a:xfrm>
          <a:prstGeom prst="rect">
            <a:avLst/>
          </a:prstGeom>
          <a:ln w="15875"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title="gerenal trend of S,E,I, R,V parameters for the given duration.">
            <a:extLst>
              <a:ext uri="{FF2B5EF4-FFF2-40B4-BE49-F238E27FC236}">
                <a16:creationId xmlns:a16="http://schemas.microsoft.com/office/drawing/2014/main" id="{C52A00F8-2B4B-451E-9464-4AD4092B249B}"/>
              </a:ext>
            </a:extLst>
          </p:cNvPr>
          <p:cNvPicPr>
            <a:picLocks noChangeAspect="1"/>
          </p:cNvPicPr>
          <p:nvPr/>
        </p:nvPicPr>
        <p:blipFill>
          <a:blip r:embed="rId6">
            <a:extLst>
              <a:ext uri="{28A0092B-C50C-407E-A947-70E740481C1C}">
                <a14:useLocalDpi xmlns:a14="http://schemas.microsoft.com/office/drawing/2010/main" val="0"/>
              </a:ext>
            </a:extLst>
          </a:blip>
          <a:srcRect t="3703" r="6315"/>
          <a:stretch>
            <a:fillRect/>
          </a:stretch>
        </p:blipFill>
        <p:spPr>
          <a:xfrm>
            <a:off x="3576577" y="3949826"/>
            <a:ext cx="2724150" cy="2088515"/>
          </a:xfrm>
          <a:prstGeom prst="rect">
            <a:avLst/>
          </a:prstGeom>
          <a:ln w="15875"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EE176319-7DCA-4139-BD43-FA6DED4F9163}"/>
              </a:ext>
            </a:extLst>
          </p:cNvPr>
          <p:cNvSpPr txBox="1"/>
          <p:nvPr/>
        </p:nvSpPr>
        <p:spPr>
          <a:xfrm>
            <a:off x="528569" y="3471747"/>
            <a:ext cx="2900432" cy="253916"/>
          </a:xfrm>
          <a:prstGeom prst="rect">
            <a:avLst/>
          </a:prstGeom>
          <a:noFill/>
        </p:spPr>
        <p:txBody>
          <a:bodyPr wrap="square">
            <a:spAutoFit/>
          </a:bodyPr>
          <a:lstStyle/>
          <a:p>
            <a:r>
              <a:rPr lang="en-IN" sz="1050" b="1" dirty="0">
                <a:effectLst/>
                <a:latin typeface="Calibri" panose="020F0502020204030204" pitchFamily="34" charset="0"/>
                <a:ea typeface="Calibri" panose="020F0502020204030204" pitchFamily="34" charset="0"/>
                <a:cs typeface="Times New Roman" panose="02020603050405020304" pitchFamily="18" charset="0"/>
              </a:rPr>
              <a:t>Figure 1 </a:t>
            </a:r>
            <a:r>
              <a:rPr lang="en-IN" sz="1050" dirty="0">
                <a:effectLst/>
                <a:latin typeface="Calibri" panose="020F0502020204030204" pitchFamily="34" charset="0"/>
                <a:ea typeface="Calibri" panose="020F0502020204030204" pitchFamily="34" charset="0"/>
                <a:cs typeface="Times New Roman" panose="02020603050405020304" pitchFamily="18" charset="0"/>
              </a:rPr>
              <a:t>Plot of predicted cases vs reported cases </a:t>
            </a:r>
            <a:endParaRPr lang="en-US" sz="1050" dirty="0"/>
          </a:p>
        </p:txBody>
      </p:sp>
      <p:sp>
        <p:nvSpPr>
          <p:cNvPr id="14" name="TextBox 13">
            <a:extLst>
              <a:ext uri="{FF2B5EF4-FFF2-40B4-BE49-F238E27FC236}">
                <a16:creationId xmlns:a16="http://schemas.microsoft.com/office/drawing/2014/main" id="{01ADFFC5-8041-4EAE-9F90-F1FA542D8065}"/>
              </a:ext>
            </a:extLst>
          </p:cNvPr>
          <p:cNvSpPr txBox="1"/>
          <p:nvPr/>
        </p:nvSpPr>
        <p:spPr>
          <a:xfrm>
            <a:off x="3456879" y="3455114"/>
            <a:ext cx="2900432" cy="415498"/>
          </a:xfrm>
          <a:prstGeom prst="rect">
            <a:avLst/>
          </a:prstGeom>
          <a:noFill/>
        </p:spPr>
        <p:txBody>
          <a:bodyPr wrap="square">
            <a:spAutoFit/>
          </a:bodyPr>
          <a:lstStyle/>
          <a:p>
            <a:r>
              <a:rPr lang="en-IN" sz="1050" b="1" dirty="0">
                <a:effectLst/>
                <a:latin typeface="Calibri" panose="020F0502020204030204" pitchFamily="34" charset="0"/>
                <a:ea typeface="Calibri" panose="020F0502020204030204" pitchFamily="34" charset="0"/>
                <a:cs typeface="Times New Roman" panose="02020603050405020304" pitchFamily="18" charset="0"/>
              </a:rPr>
              <a:t>Figure 2 </a:t>
            </a:r>
            <a:r>
              <a:rPr lang="en-IN" sz="1050" dirty="0">
                <a:effectLst/>
                <a:latin typeface="Calibri" panose="020F0502020204030204" pitchFamily="34" charset="0"/>
                <a:ea typeface="Calibri" panose="020F0502020204030204" pitchFamily="34" charset="0"/>
                <a:cs typeface="Times New Roman" panose="02020603050405020304" pitchFamily="18" charset="0"/>
              </a:rPr>
              <a:t>parameters value of SEIRV model for the given duration</a:t>
            </a:r>
            <a:endParaRPr lang="en-US" sz="1050" dirty="0"/>
          </a:p>
        </p:txBody>
      </p:sp>
      <p:sp>
        <p:nvSpPr>
          <p:cNvPr id="15" name="TextBox 14">
            <a:extLst>
              <a:ext uri="{FF2B5EF4-FFF2-40B4-BE49-F238E27FC236}">
                <a16:creationId xmlns:a16="http://schemas.microsoft.com/office/drawing/2014/main" id="{C1AD6924-C78F-4204-BB02-29FA4287CB13}"/>
              </a:ext>
            </a:extLst>
          </p:cNvPr>
          <p:cNvSpPr txBox="1"/>
          <p:nvPr/>
        </p:nvSpPr>
        <p:spPr>
          <a:xfrm>
            <a:off x="436952" y="6071794"/>
            <a:ext cx="2900432" cy="253916"/>
          </a:xfrm>
          <a:prstGeom prst="rect">
            <a:avLst/>
          </a:prstGeom>
          <a:noFill/>
        </p:spPr>
        <p:txBody>
          <a:bodyPr wrap="square">
            <a:spAutoFit/>
          </a:bodyPr>
          <a:lstStyle/>
          <a:p>
            <a:r>
              <a:rPr lang="en-IN" sz="1050" b="1" dirty="0">
                <a:effectLst/>
                <a:latin typeface="Calibri" panose="020F0502020204030204" pitchFamily="34" charset="0"/>
                <a:ea typeface="Calibri" panose="020F0502020204030204" pitchFamily="34" charset="0"/>
                <a:cs typeface="Times New Roman" panose="02020603050405020304" pitchFamily="18" charset="0"/>
              </a:rPr>
              <a:t>Figure </a:t>
            </a:r>
            <a:r>
              <a:rPr lang="en-IN" sz="1050" b="1" dirty="0">
                <a:latin typeface="Calibri" panose="020F0502020204030204" pitchFamily="34" charset="0"/>
                <a:ea typeface="Calibri" panose="020F0502020204030204" pitchFamily="34" charset="0"/>
                <a:cs typeface="Times New Roman" panose="02020603050405020304" pitchFamily="18" charset="0"/>
              </a:rPr>
              <a:t>3</a:t>
            </a:r>
            <a:r>
              <a:rPr lang="en-IN" sz="1050" b="1"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a:effectLst/>
                <a:latin typeface="Calibri" panose="020F0502020204030204" pitchFamily="34" charset="0"/>
                <a:ea typeface="Calibri" panose="020F0502020204030204" pitchFamily="34" charset="0"/>
                <a:cs typeface="Times New Roman" panose="02020603050405020304" pitchFamily="18" charset="0"/>
              </a:rPr>
              <a:t>Plot of predicted cases vs reported cases </a:t>
            </a:r>
            <a:endParaRPr lang="en-US" sz="1050" dirty="0"/>
          </a:p>
        </p:txBody>
      </p:sp>
      <p:sp>
        <p:nvSpPr>
          <p:cNvPr id="19" name="TextBox 18">
            <a:extLst>
              <a:ext uri="{FF2B5EF4-FFF2-40B4-BE49-F238E27FC236}">
                <a16:creationId xmlns:a16="http://schemas.microsoft.com/office/drawing/2014/main" id="{3E67C2FE-042A-4F4F-8ECD-13CF51CEE79A}"/>
              </a:ext>
            </a:extLst>
          </p:cNvPr>
          <p:cNvSpPr txBox="1"/>
          <p:nvPr/>
        </p:nvSpPr>
        <p:spPr>
          <a:xfrm>
            <a:off x="3508918" y="6093101"/>
            <a:ext cx="2900432" cy="415498"/>
          </a:xfrm>
          <a:prstGeom prst="rect">
            <a:avLst/>
          </a:prstGeom>
          <a:noFill/>
        </p:spPr>
        <p:txBody>
          <a:bodyPr wrap="square">
            <a:spAutoFit/>
          </a:bodyPr>
          <a:lstStyle/>
          <a:p>
            <a:r>
              <a:rPr lang="en-IN" sz="1050" b="1" dirty="0">
                <a:effectLst/>
                <a:latin typeface="Calibri" panose="020F0502020204030204" pitchFamily="34" charset="0"/>
                <a:ea typeface="Calibri" panose="020F0502020204030204" pitchFamily="34" charset="0"/>
                <a:cs typeface="Times New Roman" panose="02020603050405020304" pitchFamily="18" charset="0"/>
              </a:rPr>
              <a:t>Figure 2 </a:t>
            </a:r>
            <a:r>
              <a:rPr lang="en-IN" sz="1050" dirty="0">
                <a:effectLst/>
                <a:latin typeface="Calibri" panose="020F0502020204030204" pitchFamily="34" charset="0"/>
                <a:ea typeface="Calibri" panose="020F0502020204030204" pitchFamily="34" charset="0"/>
                <a:cs typeface="Times New Roman" panose="02020603050405020304" pitchFamily="18" charset="0"/>
              </a:rPr>
              <a:t>parameters value of SEIRV model for the given duration</a:t>
            </a:r>
            <a:endParaRPr lang="en-US" sz="1050" dirty="0"/>
          </a:p>
        </p:txBody>
      </p:sp>
    </p:spTree>
    <p:extLst>
      <p:ext uri="{BB962C8B-B14F-4D97-AF65-F5344CB8AC3E}">
        <p14:creationId xmlns:p14="http://schemas.microsoft.com/office/powerpoint/2010/main" val="1078622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BDCD-7E6C-4B9F-8359-E7492316C3C3}"/>
              </a:ext>
            </a:extLst>
          </p:cNvPr>
          <p:cNvSpPr>
            <a:spLocks noGrp="1"/>
          </p:cNvSpPr>
          <p:nvPr>
            <p:ph type="title"/>
          </p:nvPr>
        </p:nvSpPr>
        <p:spPr>
          <a:xfrm>
            <a:off x="152400" y="152400"/>
            <a:ext cx="9437509" cy="597428"/>
          </a:xfrm>
        </p:spPr>
        <p:txBody>
          <a:bodyPr/>
          <a:lstStyle/>
          <a:p>
            <a:pPr>
              <a:lnSpc>
                <a:spcPct val="90000"/>
              </a:lnSpc>
              <a:spcBef>
                <a:spcPct val="0"/>
              </a:spcBef>
              <a:spcAft>
                <a:spcPts val="600"/>
              </a:spcAft>
            </a:pPr>
            <a:r>
              <a:rPr lang="en-US" dirty="0">
                <a:ea typeface="+mn-lt"/>
                <a:cs typeface="+mn-lt"/>
              </a:rPr>
              <a:t>Description of Results – Task 3</a:t>
            </a:r>
            <a:endParaRPr lang="en-US" dirty="0">
              <a:solidFill>
                <a:schemeClr val="bg1"/>
              </a:solidFill>
              <a:ea typeface="+mn-lt"/>
              <a:cs typeface="+mn-lt"/>
            </a:endParaRPr>
          </a:p>
        </p:txBody>
      </p:sp>
      <p:sp>
        <p:nvSpPr>
          <p:cNvPr id="4" name="Content Placeholder 2">
            <a:extLst>
              <a:ext uri="{FF2B5EF4-FFF2-40B4-BE49-F238E27FC236}">
                <a16:creationId xmlns:a16="http://schemas.microsoft.com/office/drawing/2014/main" id="{C2E20C00-9E3C-4C34-ADE6-A8537C59ED67}"/>
              </a:ext>
            </a:extLst>
          </p:cNvPr>
          <p:cNvSpPr>
            <a:spLocks noGrp="1"/>
          </p:cNvSpPr>
          <p:nvPr>
            <p:ph idx="1"/>
          </p:nvPr>
        </p:nvSpPr>
        <p:spPr>
          <a:xfrm>
            <a:off x="6644076" y="1230797"/>
            <a:ext cx="4724400" cy="4955647"/>
          </a:xfrm>
        </p:spPr>
        <p:txBody>
          <a:bodyPr>
            <a:normAutofit/>
          </a:bodyPr>
          <a:lstStyle/>
          <a:p>
            <a:pPr marL="0" indent="0" algn="jus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Figure 1 </a:t>
            </a:r>
            <a:r>
              <a:rPr lang="en-IN" sz="1800" dirty="0">
                <a:effectLst/>
                <a:latin typeface="Calibri" panose="020F0502020204030204" pitchFamily="34" charset="0"/>
                <a:ea typeface="Calibri" panose="020F0502020204030204" pitchFamily="34" charset="0"/>
                <a:cs typeface="Times New Roman" panose="02020603050405020304" pitchFamily="18" charset="0"/>
              </a:rPr>
              <a:t>Plot of predicted cases vs reported cases</a:t>
            </a:r>
            <a:endParaRPr lang="en-IN" sz="2000" dirty="0">
              <a:solidFill>
                <a:schemeClr val="tx1"/>
              </a:solidFill>
            </a:endParaRPr>
          </a:p>
        </p:txBody>
      </p:sp>
      <p:sp>
        <p:nvSpPr>
          <p:cNvPr id="13" name="TextBox 12">
            <a:extLst>
              <a:ext uri="{FF2B5EF4-FFF2-40B4-BE49-F238E27FC236}">
                <a16:creationId xmlns:a16="http://schemas.microsoft.com/office/drawing/2014/main" id="{EE176319-7DCA-4139-BD43-FA6DED4F9163}"/>
              </a:ext>
            </a:extLst>
          </p:cNvPr>
          <p:cNvSpPr txBox="1"/>
          <p:nvPr/>
        </p:nvSpPr>
        <p:spPr>
          <a:xfrm>
            <a:off x="322079" y="3441434"/>
            <a:ext cx="2900432" cy="253916"/>
          </a:xfrm>
          <a:prstGeom prst="rect">
            <a:avLst/>
          </a:prstGeom>
          <a:noFill/>
        </p:spPr>
        <p:txBody>
          <a:bodyPr wrap="square">
            <a:spAutoFit/>
          </a:bodyPr>
          <a:lstStyle/>
          <a:p>
            <a:r>
              <a:rPr lang="en-IN" sz="1050" b="1" dirty="0">
                <a:effectLst/>
                <a:latin typeface="Calibri" panose="020F0502020204030204" pitchFamily="34" charset="0"/>
                <a:ea typeface="Calibri" panose="020F0502020204030204" pitchFamily="34" charset="0"/>
                <a:cs typeface="Times New Roman" panose="02020603050405020304" pitchFamily="18" charset="0"/>
              </a:rPr>
              <a:t>Figure 1 </a:t>
            </a:r>
            <a:r>
              <a:rPr lang="en-IN" sz="1050" dirty="0">
                <a:effectLst/>
                <a:latin typeface="Calibri" panose="020F0502020204030204" pitchFamily="34" charset="0"/>
                <a:ea typeface="Calibri" panose="020F0502020204030204" pitchFamily="34" charset="0"/>
                <a:cs typeface="Times New Roman" panose="02020603050405020304" pitchFamily="18" charset="0"/>
              </a:rPr>
              <a:t>Plot of predicted cases vs reported cases </a:t>
            </a:r>
            <a:endParaRPr lang="en-US" sz="1050" dirty="0"/>
          </a:p>
        </p:txBody>
      </p:sp>
      <p:sp>
        <p:nvSpPr>
          <p:cNvPr id="14" name="TextBox 13">
            <a:extLst>
              <a:ext uri="{FF2B5EF4-FFF2-40B4-BE49-F238E27FC236}">
                <a16:creationId xmlns:a16="http://schemas.microsoft.com/office/drawing/2014/main" id="{01ADFFC5-8041-4EAE-9F90-F1FA542D8065}"/>
              </a:ext>
            </a:extLst>
          </p:cNvPr>
          <p:cNvSpPr txBox="1"/>
          <p:nvPr/>
        </p:nvSpPr>
        <p:spPr>
          <a:xfrm>
            <a:off x="3250389" y="3424801"/>
            <a:ext cx="2900432" cy="415498"/>
          </a:xfrm>
          <a:prstGeom prst="rect">
            <a:avLst/>
          </a:prstGeom>
          <a:noFill/>
        </p:spPr>
        <p:txBody>
          <a:bodyPr wrap="square">
            <a:spAutoFit/>
          </a:bodyPr>
          <a:lstStyle/>
          <a:p>
            <a:r>
              <a:rPr lang="en-IN" sz="1050" b="1" dirty="0">
                <a:effectLst/>
                <a:latin typeface="Calibri" panose="020F0502020204030204" pitchFamily="34" charset="0"/>
                <a:ea typeface="Calibri" panose="020F0502020204030204" pitchFamily="34" charset="0"/>
                <a:cs typeface="Times New Roman" panose="02020603050405020304" pitchFamily="18" charset="0"/>
              </a:rPr>
              <a:t>Figure 2 </a:t>
            </a:r>
            <a:r>
              <a:rPr lang="en-IN" sz="1050" dirty="0">
                <a:effectLst/>
                <a:latin typeface="Calibri" panose="020F0502020204030204" pitchFamily="34" charset="0"/>
                <a:ea typeface="Calibri" panose="020F0502020204030204" pitchFamily="34" charset="0"/>
                <a:cs typeface="Times New Roman" panose="02020603050405020304" pitchFamily="18" charset="0"/>
              </a:rPr>
              <a:t>parameters value of SEIRV model for the given duration</a:t>
            </a:r>
            <a:endParaRPr lang="en-US" sz="1050" dirty="0"/>
          </a:p>
        </p:txBody>
      </p:sp>
      <p:sp>
        <p:nvSpPr>
          <p:cNvPr id="15" name="TextBox 14">
            <a:extLst>
              <a:ext uri="{FF2B5EF4-FFF2-40B4-BE49-F238E27FC236}">
                <a16:creationId xmlns:a16="http://schemas.microsoft.com/office/drawing/2014/main" id="{C1AD6924-C78F-4204-BB02-29FA4287CB13}"/>
              </a:ext>
            </a:extLst>
          </p:cNvPr>
          <p:cNvSpPr txBox="1"/>
          <p:nvPr/>
        </p:nvSpPr>
        <p:spPr>
          <a:xfrm>
            <a:off x="230462" y="6041481"/>
            <a:ext cx="2900432" cy="253916"/>
          </a:xfrm>
          <a:prstGeom prst="rect">
            <a:avLst/>
          </a:prstGeom>
          <a:noFill/>
        </p:spPr>
        <p:txBody>
          <a:bodyPr wrap="square">
            <a:spAutoFit/>
          </a:bodyPr>
          <a:lstStyle/>
          <a:p>
            <a:r>
              <a:rPr lang="en-IN" sz="1050" b="1" dirty="0">
                <a:effectLst/>
                <a:latin typeface="Calibri" panose="020F0502020204030204" pitchFamily="34" charset="0"/>
                <a:ea typeface="Calibri" panose="020F0502020204030204" pitchFamily="34" charset="0"/>
                <a:cs typeface="Times New Roman" panose="02020603050405020304" pitchFamily="18" charset="0"/>
              </a:rPr>
              <a:t>Figure </a:t>
            </a:r>
            <a:r>
              <a:rPr lang="en-IN" sz="1050" b="1" dirty="0">
                <a:latin typeface="Calibri" panose="020F0502020204030204" pitchFamily="34" charset="0"/>
                <a:ea typeface="Calibri" panose="020F0502020204030204" pitchFamily="34" charset="0"/>
                <a:cs typeface="Times New Roman" panose="02020603050405020304" pitchFamily="18" charset="0"/>
              </a:rPr>
              <a:t>3</a:t>
            </a:r>
            <a:r>
              <a:rPr lang="en-IN" sz="1050" b="1" dirty="0">
                <a:effectLst/>
                <a:latin typeface="Calibri" panose="020F0502020204030204" pitchFamily="34" charset="0"/>
                <a:ea typeface="Calibri" panose="020F0502020204030204" pitchFamily="34" charset="0"/>
                <a:cs typeface="Times New Roman" panose="02020603050405020304" pitchFamily="18" charset="0"/>
              </a:rPr>
              <a:t> </a:t>
            </a:r>
            <a:r>
              <a:rPr lang="en-IN" sz="1050" dirty="0">
                <a:effectLst/>
                <a:latin typeface="Calibri" panose="020F0502020204030204" pitchFamily="34" charset="0"/>
                <a:ea typeface="Calibri" panose="020F0502020204030204" pitchFamily="34" charset="0"/>
                <a:cs typeface="Times New Roman" panose="02020603050405020304" pitchFamily="18" charset="0"/>
              </a:rPr>
              <a:t>Plot of predicted cases vs reported cases </a:t>
            </a:r>
            <a:endParaRPr lang="en-US" sz="1050" dirty="0"/>
          </a:p>
        </p:txBody>
      </p:sp>
      <p:sp>
        <p:nvSpPr>
          <p:cNvPr id="19" name="TextBox 18">
            <a:extLst>
              <a:ext uri="{FF2B5EF4-FFF2-40B4-BE49-F238E27FC236}">
                <a16:creationId xmlns:a16="http://schemas.microsoft.com/office/drawing/2014/main" id="{3E67C2FE-042A-4F4F-8ECD-13CF51CEE79A}"/>
              </a:ext>
            </a:extLst>
          </p:cNvPr>
          <p:cNvSpPr txBox="1"/>
          <p:nvPr/>
        </p:nvSpPr>
        <p:spPr>
          <a:xfrm>
            <a:off x="3302428" y="6062788"/>
            <a:ext cx="2900432" cy="415498"/>
          </a:xfrm>
          <a:prstGeom prst="rect">
            <a:avLst/>
          </a:prstGeom>
          <a:noFill/>
        </p:spPr>
        <p:txBody>
          <a:bodyPr wrap="square">
            <a:spAutoFit/>
          </a:bodyPr>
          <a:lstStyle/>
          <a:p>
            <a:r>
              <a:rPr lang="en-IN" sz="1050" b="1" dirty="0">
                <a:effectLst/>
                <a:latin typeface="Calibri" panose="020F0502020204030204" pitchFamily="34" charset="0"/>
                <a:ea typeface="Calibri" panose="020F0502020204030204" pitchFamily="34" charset="0"/>
                <a:cs typeface="Times New Roman" panose="02020603050405020304" pitchFamily="18" charset="0"/>
              </a:rPr>
              <a:t>Figure 4 </a:t>
            </a:r>
            <a:r>
              <a:rPr lang="en-IN" sz="1050" dirty="0">
                <a:effectLst/>
                <a:latin typeface="Calibri" panose="020F0502020204030204" pitchFamily="34" charset="0"/>
                <a:ea typeface="Calibri" panose="020F0502020204030204" pitchFamily="34" charset="0"/>
                <a:cs typeface="Times New Roman" panose="02020603050405020304" pitchFamily="18" charset="0"/>
              </a:rPr>
              <a:t>parameters value of SEIRV model for the given duration</a:t>
            </a:r>
            <a:endParaRPr lang="en-US" sz="1050" dirty="0"/>
          </a:p>
        </p:txBody>
      </p:sp>
      <p:pic>
        <p:nvPicPr>
          <p:cNvPr id="12" name="Picture 11" descr="Chart, line chart&#10;&#10;Description automatically generated">
            <a:extLst>
              <a:ext uri="{FF2B5EF4-FFF2-40B4-BE49-F238E27FC236}">
                <a16:creationId xmlns:a16="http://schemas.microsoft.com/office/drawing/2014/main" id="{FBC2C052-3E0E-4B41-BB85-DE7B6C950D78}"/>
              </a:ext>
            </a:extLst>
          </p:cNvPr>
          <p:cNvPicPr>
            <a:picLocks noChangeAspect="1"/>
          </p:cNvPicPr>
          <p:nvPr/>
        </p:nvPicPr>
        <p:blipFill rotWithShape="1">
          <a:blip r:embed="rId3">
            <a:extLst>
              <a:ext uri="{28A0092B-C50C-407E-A947-70E740481C1C}">
                <a14:useLocalDpi xmlns:a14="http://schemas.microsoft.com/office/drawing/2010/main" val="0"/>
              </a:ext>
            </a:extLst>
          </a:blip>
          <a:srcRect l="5515" t="4136" r="8284" b="5040"/>
          <a:stretch/>
        </p:blipFill>
        <p:spPr bwMode="auto">
          <a:xfrm>
            <a:off x="346239" y="1212608"/>
            <a:ext cx="2762927" cy="2143332"/>
          </a:xfrm>
          <a:prstGeom prst="rect">
            <a:avLst/>
          </a:prstGeom>
          <a:ln w="19050">
            <a:solidFill>
              <a:schemeClr val="tx1"/>
            </a:solid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pic>
        <p:nvPicPr>
          <p:cNvPr id="16" name="Picture 15" descr="Chart&#10;&#10;Description automatically generated with low confidence">
            <a:extLst>
              <a:ext uri="{FF2B5EF4-FFF2-40B4-BE49-F238E27FC236}">
                <a16:creationId xmlns:a16="http://schemas.microsoft.com/office/drawing/2014/main" id="{DA7EE7C8-803F-4DCC-8D24-3A0033522B54}"/>
              </a:ext>
            </a:extLst>
          </p:cNvPr>
          <p:cNvPicPr>
            <a:picLocks noChangeAspect="1"/>
          </p:cNvPicPr>
          <p:nvPr/>
        </p:nvPicPr>
        <p:blipFill rotWithShape="1">
          <a:blip r:embed="rId4">
            <a:extLst>
              <a:ext uri="{28A0092B-C50C-407E-A947-70E740481C1C}">
                <a14:useLocalDpi xmlns:a14="http://schemas.microsoft.com/office/drawing/2010/main" val="0"/>
              </a:ext>
            </a:extLst>
          </a:blip>
          <a:srcRect l="959" t="4856" r="6605" b="6290"/>
          <a:stretch/>
        </p:blipFill>
        <p:spPr bwMode="auto">
          <a:xfrm>
            <a:off x="3266785" y="1205286"/>
            <a:ext cx="2783205" cy="2193401"/>
          </a:xfrm>
          <a:prstGeom prst="rect">
            <a:avLst/>
          </a:prstGeom>
          <a:ln w="19050">
            <a:solidFill>
              <a:schemeClr val="tx1"/>
            </a:solid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pic>
        <p:nvPicPr>
          <p:cNvPr id="17" name="Picture 16" descr="Chart, line chart&#10;&#10;Description automatically generated">
            <a:extLst>
              <a:ext uri="{FF2B5EF4-FFF2-40B4-BE49-F238E27FC236}">
                <a16:creationId xmlns:a16="http://schemas.microsoft.com/office/drawing/2014/main" id="{E18D3F22-6978-4894-813E-DE0496B4B812}"/>
              </a:ext>
            </a:extLst>
          </p:cNvPr>
          <p:cNvPicPr>
            <a:picLocks noChangeAspect="1"/>
          </p:cNvPicPr>
          <p:nvPr/>
        </p:nvPicPr>
        <p:blipFill rotWithShape="1">
          <a:blip r:embed="rId5">
            <a:extLst>
              <a:ext uri="{28A0092B-C50C-407E-A947-70E740481C1C}">
                <a14:useLocalDpi xmlns:a14="http://schemas.microsoft.com/office/drawing/2010/main" val="0"/>
              </a:ext>
            </a:extLst>
          </a:blip>
          <a:srcRect l="6115" t="5575" r="8284" b="4859"/>
          <a:stretch/>
        </p:blipFill>
        <p:spPr bwMode="auto">
          <a:xfrm>
            <a:off x="346239" y="3875346"/>
            <a:ext cx="2762927" cy="2132681"/>
          </a:xfrm>
          <a:prstGeom prst="rect">
            <a:avLst/>
          </a:prstGeom>
          <a:ln w="19050">
            <a:solidFill>
              <a:schemeClr val="tx1"/>
            </a:solid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pic>
        <p:nvPicPr>
          <p:cNvPr id="18" name="Picture 17" descr="Chart&#10;&#10;Description automatically generated">
            <a:extLst>
              <a:ext uri="{FF2B5EF4-FFF2-40B4-BE49-F238E27FC236}">
                <a16:creationId xmlns:a16="http://schemas.microsoft.com/office/drawing/2014/main" id="{2DACC9F9-EB87-493D-BE1B-62CB143EDDB5}"/>
              </a:ext>
            </a:extLst>
          </p:cNvPr>
          <p:cNvPicPr>
            <a:picLocks noChangeAspect="1"/>
          </p:cNvPicPr>
          <p:nvPr/>
        </p:nvPicPr>
        <p:blipFill rotWithShape="1">
          <a:blip r:embed="rId6">
            <a:extLst>
              <a:ext uri="{28A0092B-C50C-407E-A947-70E740481C1C}">
                <a14:useLocalDpi xmlns:a14="http://schemas.microsoft.com/office/drawing/2010/main" val="0"/>
              </a:ext>
            </a:extLst>
          </a:blip>
          <a:srcRect l="720" t="6295" r="8158" b="4502"/>
          <a:stretch/>
        </p:blipFill>
        <p:spPr bwMode="auto">
          <a:xfrm>
            <a:off x="3252249" y="3840269"/>
            <a:ext cx="2808332" cy="2201212"/>
          </a:xfrm>
          <a:prstGeom prst="rect">
            <a:avLst/>
          </a:prstGeom>
          <a:ln w="19050">
            <a:solidFill>
              <a:schemeClr val="tx1"/>
            </a:solid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0924CDFC-4390-4885-A1CF-0C4E7DC48ADF}"/>
              </a:ext>
            </a:extLst>
          </p:cNvPr>
          <p:cNvSpPr txBox="1"/>
          <p:nvPr/>
        </p:nvSpPr>
        <p:spPr>
          <a:xfrm>
            <a:off x="1088910" y="6433682"/>
            <a:ext cx="3581400" cy="307777"/>
          </a:xfrm>
          <a:prstGeom prst="rect">
            <a:avLst/>
          </a:prstGeom>
          <a:noFill/>
        </p:spPr>
        <p:txBody>
          <a:bodyPr wrap="square" rtlCol="0">
            <a:spAutoFit/>
          </a:bodyPr>
          <a:lstStyle/>
          <a:p>
            <a:pPr algn="ctr"/>
            <a:r>
              <a:rPr lang="en-US" sz="1400" b="1" dirty="0"/>
              <a:t>Results after first calibration</a:t>
            </a:r>
          </a:p>
        </p:txBody>
      </p:sp>
      <p:pic>
        <p:nvPicPr>
          <p:cNvPr id="20" name="Picture 19" descr="Chart, line chart&#10;&#10;Figure 5 Plot of predicted cases vs reported cases">
            <a:extLst>
              <a:ext uri="{FF2B5EF4-FFF2-40B4-BE49-F238E27FC236}">
                <a16:creationId xmlns:a16="http://schemas.microsoft.com/office/drawing/2014/main" id="{FB92A80F-1BF9-48A7-A396-78FDE9F5725E}"/>
              </a:ext>
              <a:ext uri="{C183D7F6-B498-43B3-948B-1728B52AA6E4}">
                <adec:decorative xmlns:adec="http://schemas.microsoft.com/office/drawing/2017/decorative" val="0"/>
              </a:ext>
            </a:extLst>
          </p:cNvPr>
          <p:cNvPicPr>
            <a:picLocks noChangeAspect="1"/>
          </p:cNvPicPr>
          <p:nvPr/>
        </p:nvPicPr>
        <p:blipFill rotWithShape="1">
          <a:blip r:embed="rId7">
            <a:extLst>
              <a:ext uri="{28A0092B-C50C-407E-A947-70E740481C1C}">
                <a14:useLocalDpi xmlns:a14="http://schemas.microsoft.com/office/drawing/2010/main" val="0"/>
              </a:ext>
            </a:extLst>
          </a:blip>
          <a:srcRect l="5636" t="4856" r="4567" b="4311"/>
          <a:stretch/>
        </p:blipFill>
        <p:spPr bwMode="auto">
          <a:xfrm>
            <a:off x="6240321" y="1218013"/>
            <a:ext cx="2710815" cy="2236149"/>
          </a:xfrm>
          <a:prstGeom prst="rect">
            <a:avLst/>
          </a:prstGeom>
          <a:ln w="19050">
            <a:solidFill>
              <a:schemeClr val="tx1"/>
            </a:solid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pic>
        <p:nvPicPr>
          <p:cNvPr id="21" name="Picture 20" descr="Chart, line chart&#10;&#10;Description automatically generated">
            <a:extLst>
              <a:ext uri="{FF2B5EF4-FFF2-40B4-BE49-F238E27FC236}">
                <a16:creationId xmlns:a16="http://schemas.microsoft.com/office/drawing/2014/main" id="{753550CE-A8AE-40F1-BD8C-3D0942BC32B5}"/>
              </a:ext>
            </a:extLst>
          </p:cNvPr>
          <p:cNvPicPr>
            <a:picLocks noChangeAspect="1"/>
          </p:cNvPicPr>
          <p:nvPr/>
        </p:nvPicPr>
        <p:blipFill rotWithShape="1">
          <a:blip r:embed="rId8">
            <a:extLst>
              <a:ext uri="{28A0092B-C50C-407E-A947-70E740481C1C}">
                <a14:useLocalDpi xmlns:a14="http://schemas.microsoft.com/office/drawing/2010/main" val="0"/>
              </a:ext>
            </a:extLst>
          </a:blip>
          <a:srcRect t="5035" r="5407" b="4138"/>
          <a:stretch/>
        </p:blipFill>
        <p:spPr bwMode="auto">
          <a:xfrm>
            <a:off x="9067800" y="1230742"/>
            <a:ext cx="2850515" cy="2210692"/>
          </a:xfrm>
          <a:prstGeom prst="rect">
            <a:avLst/>
          </a:prstGeom>
          <a:ln w="19050">
            <a:solidFill>
              <a:schemeClr val="tx1"/>
            </a:solid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pic>
        <p:nvPicPr>
          <p:cNvPr id="23" name="Picture 22" descr="Chart, line chart&#10;&#10;Description automatically generated">
            <a:extLst>
              <a:ext uri="{FF2B5EF4-FFF2-40B4-BE49-F238E27FC236}">
                <a16:creationId xmlns:a16="http://schemas.microsoft.com/office/drawing/2014/main" id="{9FB851D8-6DC6-44CE-8EF8-AF65EB756423}"/>
              </a:ext>
            </a:extLst>
          </p:cNvPr>
          <p:cNvPicPr>
            <a:picLocks noChangeAspect="1"/>
          </p:cNvPicPr>
          <p:nvPr/>
        </p:nvPicPr>
        <p:blipFill rotWithShape="1">
          <a:blip r:embed="rId9">
            <a:extLst>
              <a:ext uri="{28A0092B-C50C-407E-A947-70E740481C1C}">
                <a14:useLocalDpi xmlns:a14="http://schemas.microsoft.com/office/drawing/2010/main" val="0"/>
              </a:ext>
            </a:extLst>
          </a:blip>
          <a:srcRect l="5276" t="4856" r="7205" b="5031"/>
          <a:stretch/>
        </p:blipFill>
        <p:spPr bwMode="auto">
          <a:xfrm>
            <a:off x="6221398" y="3826639"/>
            <a:ext cx="2729738" cy="2236149"/>
          </a:xfrm>
          <a:prstGeom prst="rect">
            <a:avLst/>
          </a:prstGeom>
          <a:ln w="19050">
            <a:solidFill>
              <a:schemeClr val="tx1"/>
            </a:solid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pic>
        <p:nvPicPr>
          <p:cNvPr id="24" name="Picture 23" descr="Chart, line chart&#10;&#10;Description automatically generated">
            <a:extLst>
              <a:ext uri="{FF2B5EF4-FFF2-40B4-BE49-F238E27FC236}">
                <a16:creationId xmlns:a16="http://schemas.microsoft.com/office/drawing/2014/main" id="{72688245-C2E8-4E4A-AACC-E6D66FF123D4}"/>
              </a:ext>
            </a:extLst>
          </p:cNvPr>
          <p:cNvPicPr>
            <a:picLocks noChangeAspect="1"/>
          </p:cNvPicPr>
          <p:nvPr/>
        </p:nvPicPr>
        <p:blipFill rotWithShape="1">
          <a:blip r:embed="rId10">
            <a:extLst>
              <a:ext uri="{28A0092B-C50C-407E-A947-70E740481C1C}">
                <a14:useLocalDpi xmlns:a14="http://schemas.microsoft.com/office/drawing/2010/main" val="0"/>
              </a:ext>
            </a:extLst>
          </a:blip>
          <a:srcRect l="360" t="4677" r="6365" b="5755"/>
          <a:stretch/>
        </p:blipFill>
        <p:spPr bwMode="auto">
          <a:xfrm>
            <a:off x="9067800" y="3840269"/>
            <a:ext cx="2850515" cy="2222519"/>
          </a:xfrm>
          <a:prstGeom prst="rect">
            <a:avLst/>
          </a:prstGeom>
          <a:ln w="19050">
            <a:solidFill>
              <a:schemeClr val="tx1"/>
            </a:solid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4CC52855-396D-488C-988C-9C910E330D3F}"/>
              </a:ext>
            </a:extLst>
          </p:cNvPr>
          <p:cNvSpPr txBox="1"/>
          <p:nvPr/>
        </p:nvSpPr>
        <p:spPr>
          <a:xfrm>
            <a:off x="6160465" y="3409382"/>
            <a:ext cx="2710815" cy="430887"/>
          </a:xfrm>
          <a:prstGeom prst="rect">
            <a:avLst/>
          </a:prstGeom>
          <a:noFill/>
        </p:spPr>
        <p:txBody>
          <a:bodyPr wrap="square" rtlCol="0">
            <a:spAutoFit/>
          </a:bodyPr>
          <a:lstStyle/>
          <a:p>
            <a:r>
              <a:rPr lang="en-IN" sz="1100" b="1" dirty="0">
                <a:effectLst/>
                <a:latin typeface="Calibri" panose="020F0502020204030204" pitchFamily="34" charset="0"/>
                <a:ea typeface="Calibri" panose="020F0502020204030204" pitchFamily="34" charset="0"/>
                <a:cs typeface="Times New Roman" panose="02020603050405020304" pitchFamily="18" charset="0"/>
              </a:rPr>
              <a:t>Figure 5 </a:t>
            </a:r>
            <a:r>
              <a:rPr lang="en-IN" sz="1100" dirty="0">
                <a:effectLst/>
                <a:latin typeface="Calibri" panose="020F0502020204030204" pitchFamily="34" charset="0"/>
                <a:ea typeface="Calibri" panose="020F0502020204030204" pitchFamily="34" charset="0"/>
                <a:cs typeface="Times New Roman" panose="02020603050405020304" pitchFamily="18" charset="0"/>
              </a:rPr>
              <a:t>Plot of predicted cases vs reported cases</a:t>
            </a:r>
            <a:endParaRPr lang="en-US" sz="1100" dirty="0"/>
          </a:p>
        </p:txBody>
      </p:sp>
      <p:sp>
        <p:nvSpPr>
          <p:cNvPr id="26" name="TextBox 25">
            <a:extLst>
              <a:ext uri="{FF2B5EF4-FFF2-40B4-BE49-F238E27FC236}">
                <a16:creationId xmlns:a16="http://schemas.microsoft.com/office/drawing/2014/main" id="{29B15CB8-9D21-454F-B84B-9048E0954434}"/>
              </a:ext>
            </a:extLst>
          </p:cNvPr>
          <p:cNvSpPr txBox="1"/>
          <p:nvPr/>
        </p:nvSpPr>
        <p:spPr>
          <a:xfrm>
            <a:off x="6160464" y="6080567"/>
            <a:ext cx="2710815" cy="430887"/>
          </a:xfrm>
          <a:prstGeom prst="rect">
            <a:avLst/>
          </a:prstGeom>
          <a:noFill/>
        </p:spPr>
        <p:txBody>
          <a:bodyPr wrap="square" rtlCol="0">
            <a:spAutoFit/>
          </a:bodyPr>
          <a:lstStyle/>
          <a:p>
            <a:r>
              <a:rPr lang="en-IN" sz="1100" b="1" dirty="0">
                <a:effectLst/>
                <a:latin typeface="Calibri" panose="020F0502020204030204" pitchFamily="34" charset="0"/>
                <a:ea typeface="Calibri" panose="020F0502020204030204" pitchFamily="34" charset="0"/>
                <a:cs typeface="Times New Roman" panose="02020603050405020304" pitchFamily="18" charset="0"/>
              </a:rPr>
              <a:t>Figure 7 </a:t>
            </a:r>
            <a:r>
              <a:rPr lang="en-IN" sz="1100" dirty="0">
                <a:effectLst/>
                <a:latin typeface="Calibri" panose="020F0502020204030204" pitchFamily="34" charset="0"/>
                <a:ea typeface="Calibri" panose="020F0502020204030204" pitchFamily="34" charset="0"/>
                <a:cs typeface="Times New Roman" panose="02020603050405020304" pitchFamily="18" charset="0"/>
              </a:rPr>
              <a:t>Plot of predicted cases vs reported cases</a:t>
            </a:r>
            <a:endParaRPr lang="en-US" sz="1100" dirty="0"/>
          </a:p>
        </p:txBody>
      </p:sp>
      <p:sp>
        <p:nvSpPr>
          <p:cNvPr id="22" name="TextBox 21">
            <a:extLst>
              <a:ext uri="{FF2B5EF4-FFF2-40B4-BE49-F238E27FC236}">
                <a16:creationId xmlns:a16="http://schemas.microsoft.com/office/drawing/2014/main" id="{171488DB-5EC0-42BE-BBCA-11BE4E179C3C}"/>
              </a:ext>
            </a:extLst>
          </p:cNvPr>
          <p:cNvSpPr txBox="1"/>
          <p:nvPr/>
        </p:nvSpPr>
        <p:spPr>
          <a:xfrm>
            <a:off x="9061611" y="3454162"/>
            <a:ext cx="2790476" cy="600164"/>
          </a:xfrm>
          <a:prstGeom prst="rect">
            <a:avLst/>
          </a:prstGeom>
          <a:noFill/>
        </p:spPr>
        <p:txBody>
          <a:bodyPr wrap="square" rtlCol="0">
            <a:spAutoFit/>
          </a:bodyPr>
          <a:lstStyle/>
          <a:p>
            <a:r>
              <a:rPr lang="en-IN" sz="1100" b="1" dirty="0">
                <a:effectLst/>
                <a:latin typeface="Calibri" panose="020F0502020204030204" pitchFamily="34" charset="0"/>
                <a:ea typeface="Calibri" panose="020F0502020204030204" pitchFamily="34" charset="0"/>
                <a:cs typeface="Times New Roman" panose="02020603050405020304" pitchFamily="18" charset="0"/>
              </a:rPr>
              <a:t>Figure 6 </a:t>
            </a:r>
            <a:r>
              <a:rPr lang="en-IN" sz="1100" dirty="0">
                <a:effectLst/>
                <a:latin typeface="Calibri" panose="020F0502020204030204" pitchFamily="34" charset="0"/>
                <a:ea typeface="Calibri" panose="020F0502020204030204" pitchFamily="34" charset="0"/>
                <a:cs typeface="Times New Roman" panose="02020603050405020304" pitchFamily="18" charset="0"/>
              </a:rPr>
              <a:t>parameters value of SEIRV model for the given duration</a:t>
            </a:r>
            <a:endParaRPr lang="en-US" sz="1100" dirty="0"/>
          </a:p>
          <a:p>
            <a:endParaRPr lang="en-US" sz="1100" dirty="0"/>
          </a:p>
        </p:txBody>
      </p:sp>
      <p:sp>
        <p:nvSpPr>
          <p:cNvPr id="28" name="TextBox 27">
            <a:extLst>
              <a:ext uri="{FF2B5EF4-FFF2-40B4-BE49-F238E27FC236}">
                <a16:creationId xmlns:a16="http://schemas.microsoft.com/office/drawing/2014/main" id="{F04887E5-58D4-4F75-A712-27A5A35D7190}"/>
              </a:ext>
            </a:extLst>
          </p:cNvPr>
          <p:cNvSpPr txBox="1"/>
          <p:nvPr/>
        </p:nvSpPr>
        <p:spPr>
          <a:xfrm>
            <a:off x="9000678" y="6075123"/>
            <a:ext cx="2790476" cy="600164"/>
          </a:xfrm>
          <a:prstGeom prst="rect">
            <a:avLst/>
          </a:prstGeom>
          <a:noFill/>
        </p:spPr>
        <p:txBody>
          <a:bodyPr wrap="square" rtlCol="0">
            <a:spAutoFit/>
          </a:bodyPr>
          <a:lstStyle/>
          <a:p>
            <a:r>
              <a:rPr lang="en-IN" sz="1100" b="1" dirty="0">
                <a:effectLst/>
                <a:latin typeface="Calibri" panose="020F0502020204030204" pitchFamily="34" charset="0"/>
                <a:ea typeface="Calibri" panose="020F0502020204030204" pitchFamily="34" charset="0"/>
                <a:cs typeface="Times New Roman" panose="02020603050405020304" pitchFamily="18" charset="0"/>
              </a:rPr>
              <a:t>Figure 8 </a:t>
            </a:r>
            <a:r>
              <a:rPr lang="en-IN" sz="1100" dirty="0">
                <a:effectLst/>
                <a:latin typeface="Calibri" panose="020F0502020204030204" pitchFamily="34" charset="0"/>
                <a:ea typeface="Calibri" panose="020F0502020204030204" pitchFamily="34" charset="0"/>
                <a:cs typeface="Times New Roman" panose="02020603050405020304" pitchFamily="18" charset="0"/>
              </a:rPr>
              <a:t>parameters value of SEIRV model for the given duration</a:t>
            </a:r>
            <a:endParaRPr lang="en-US" sz="1100" dirty="0"/>
          </a:p>
          <a:p>
            <a:endParaRPr lang="en-US" sz="1100" dirty="0"/>
          </a:p>
        </p:txBody>
      </p:sp>
      <p:sp>
        <p:nvSpPr>
          <p:cNvPr id="29" name="TextBox 28">
            <a:extLst>
              <a:ext uri="{FF2B5EF4-FFF2-40B4-BE49-F238E27FC236}">
                <a16:creationId xmlns:a16="http://schemas.microsoft.com/office/drawing/2014/main" id="{D15B19F7-08B3-4D2D-817C-ECC7107D3881}"/>
              </a:ext>
            </a:extLst>
          </p:cNvPr>
          <p:cNvSpPr txBox="1"/>
          <p:nvPr/>
        </p:nvSpPr>
        <p:spPr>
          <a:xfrm>
            <a:off x="7087515" y="6535826"/>
            <a:ext cx="3581400" cy="307777"/>
          </a:xfrm>
          <a:prstGeom prst="rect">
            <a:avLst/>
          </a:prstGeom>
          <a:noFill/>
        </p:spPr>
        <p:txBody>
          <a:bodyPr wrap="square" rtlCol="0">
            <a:spAutoFit/>
          </a:bodyPr>
          <a:lstStyle/>
          <a:p>
            <a:pPr algn="ctr"/>
            <a:r>
              <a:rPr lang="en-US" sz="1400" b="1" dirty="0"/>
              <a:t>Results after second calibration</a:t>
            </a:r>
          </a:p>
        </p:txBody>
      </p:sp>
      <p:cxnSp>
        <p:nvCxnSpPr>
          <p:cNvPr id="31" name="Straight Connector 30">
            <a:extLst>
              <a:ext uri="{FF2B5EF4-FFF2-40B4-BE49-F238E27FC236}">
                <a16:creationId xmlns:a16="http://schemas.microsoft.com/office/drawing/2014/main" id="{3DCC6E79-D43D-44C8-8561-1EDFB7B2F89C}"/>
              </a:ext>
            </a:extLst>
          </p:cNvPr>
          <p:cNvCxnSpPr>
            <a:cxnSpLocks/>
          </p:cNvCxnSpPr>
          <p:nvPr/>
        </p:nvCxnSpPr>
        <p:spPr>
          <a:xfrm>
            <a:off x="6131421" y="990600"/>
            <a:ext cx="29043" cy="5853003"/>
          </a:xfrm>
          <a:prstGeom prst="line">
            <a:avLst/>
          </a:prstGeom>
          <a:ln w="254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10366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BDCD-7E6C-4B9F-8359-E7492316C3C3}"/>
              </a:ext>
            </a:extLst>
          </p:cNvPr>
          <p:cNvSpPr>
            <a:spLocks noGrp="1"/>
          </p:cNvSpPr>
          <p:nvPr>
            <p:ph type="title"/>
          </p:nvPr>
        </p:nvSpPr>
        <p:spPr>
          <a:xfrm>
            <a:off x="180624" y="96839"/>
            <a:ext cx="9437509" cy="597428"/>
          </a:xfrm>
        </p:spPr>
        <p:txBody>
          <a:bodyPr anchor="ctr">
            <a:normAutofit/>
          </a:bodyPr>
          <a:lstStyle/>
          <a:p>
            <a:pPr>
              <a:spcBef>
                <a:spcPct val="0"/>
              </a:spcBef>
              <a:spcAft>
                <a:spcPts val="600"/>
              </a:spcAft>
            </a:pPr>
            <a:r>
              <a:rPr lang="en-US"/>
              <a:t>Description of Results – Task 3 &amp; 4</a:t>
            </a:r>
          </a:p>
        </p:txBody>
      </p:sp>
      <p:pic>
        <p:nvPicPr>
          <p:cNvPr id="5" name="Content Placeholder 4" descr="Chart, scatter chart&#10;&#10;Description automatically generated">
            <a:extLst>
              <a:ext uri="{FF2B5EF4-FFF2-40B4-BE49-F238E27FC236}">
                <a16:creationId xmlns:a16="http://schemas.microsoft.com/office/drawing/2014/main" id="{F2BAA5CF-AA41-4C7E-8E7B-A5D0D5A1CFED}"/>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4244" t="3291" r="5769" b="3291"/>
          <a:stretch/>
        </p:blipFill>
        <p:spPr>
          <a:xfrm>
            <a:off x="587103" y="1447800"/>
            <a:ext cx="4845594" cy="3353564"/>
          </a:xfrm>
          <a:solidFill>
            <a:schemeClr val="bg1"/>
          </a:solidFill>
          <a:ln w="22225">
            <a:solidFill>
              <a:schemeClr val="tx1"/>
            </a:solidFill>
          </a:ln>
          <a:effectLst>
            <a:outerShdw blurRad="50800" dist="38100" dir="2700000" algn="tl" rotWithShape="0">
              <a:prstClr val="black">
                <a:alpha val="40000"/>
              </a:prstClr>
            </a:outerShdw>
          </a:effectLst>
        </p:spPr>
      </p:pic>
      <p:pic>
        <p:nvPicPr>
          <p:cNvPr id="8" name="Content Placeholder 7" descr="Chart, line chart&#10;&#10;Description automatically generated">
            <a:extLst>
              <a:ext uri="{FF2B5EF4-FFF2-40B4-BE49-F238E27FC236}">
                <a16:creationId xmlns:a16="http://schemas.microsoft.com/office/drawing/2014/main" id="{64E643D3-1C22-459D-A7D3-4F3B09E1EAD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96000" y="1445940"/>
            <a:ext cx="4763585" cy="3430859"/>
          </a:xfrm>
          <a:ln w="19050">
            <a:solidFill>
              <a:schemeClr val="tx1"/>
            </a:solidFill>
          </a:ln>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CF002B34-C8DF-4F89-9CB4-D3E9DC985475}"/>
              </a:ext>
            </a:extLst>
          </p:cNvPr>
          <p:cNvSpPr txBox="1"/>
          <p:nvPr/>
        </p:nvSpPr>
        <p:spPr>
          <a:xfrm>
            <a:off x="717671" y="5029200"/>
            <a:ext cx="4191000" cy="307777"/>
          </a:xfrm>
          <a:prstGeom prst="rect">
            <a:avLst/>
          </a:prstGeom>
          <a:noFill/>
        </p:spPr>
        <p:txBody>
          <a:bodyPr wrap="square" rtlCol="0">
            <a:spAutoFit/>
          </a:bodyPr>
          <a:lstStyle/>
          <a:p>
            <a:pPr algn="ctr"/>
            <a:r>
              <a:rPr lang="en-US" sz="1400" dirty="0"/>
              <a:t>Fig- plot after calibration in task 3</a:t>
            </a:r>
          </a:p>
        </p:txBody>
      </p:sp>
      <p:sp>
        <p:nvSpPr>
          <p:cNvPr id="9" name="TextBox 8">
            <a:extLst>
              <a:ext uri="{FF2B5EF4-FFF2-40B4-BE49-F238E27FC236}">
                <a16:creationId xmlns:a16="http://schemas.microsoft.com/office/drawing/2014/main" id="{F85D4B55-8CD7-460D-9D11-8E5DBC4F9958}"/>
              </a:ext>
            </a:extLst>
          </p:cNvPr>
          <p:cNvSpPr txBox="1"/>
          <p:nvPr/>
        </p:nvSpPr>
        <p:spPr>
          <a:xfrm>
            <a:off x="6858000" y="5029200"/>
            <a:ext cx="3657600" cy="276999"/>
          </a:xfrm>
          <a:prstGeom prst="rect">
            <a:avLst/>
          </a:prstGeom>
          <a:noFill/>
        </p:spPr>
        <p:txBody>
          <a:bodyPr wrap="square" rtlCol="0">
            <a:spAutoFit/>
          </a:bodyPr>
          <a:lstStyle/>
          <a:p>
            <a:r>
              <a:rPr lang="en-US" sz="1200" dirty="0"/>
              <a:t>Fig - Plot of predicted vs reported cases in task 4</a:t>
            </a:r>
          </a:p>
        </p:txBody>
      </p:sp>
      <p:sp>
        <p:nvSpPr>
          <p:cNvPr id="11" name="TextBox 10">
            <a:extLst>
              <a:ext uri="{FF2B5EF4-FFF2-40B4-BE49-F238E27FC236}">
                <a16:creationId xmlns:a16="http://schemas.microsoft.com/office/drawing/2014/main" id="{B8950C5A-69F5-4559-BC3B-E4467A260DCE}"/>
              </a:ext>
            </a:extLst>
          </p:cNvPr>
          <p:cNvSpPr txBox="1"/>
          <p:nvPr/>
        </p:nvSpPr>
        <p:spPr>
          <a:xfrm>
            <a:off x="717671" y="5486400"/>
            <a:ext cx="9950329"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problem with the task 4 is that for some units, while optimizing, the contact rate becomes negative and for some units, susceptible population becomes negative after some time.</a:t>
            </a:r>
          </a:p>
        </p:txBody>
      </p:sp>
    </p:spTree>
    <p:extLst>
      <p:ext uri="{BB962C8B-B14F-4D97-AF65-F5344CB8AC3E}">
        <p14:creationId xmlns:p14="http://schemas.microsoft.com/office/powerpoint/2010/main" val="216277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BDCD-7E6C-4B9F-8359-E7492316C3C3}"/>
              </a:ext>
            </a:extLst>
          </p:cNvPr>
          <p:cNvSpPr>
            <a:spLocks noGrp="1"/>
          </p:cNvSpPr>
          <p:nvPr>
            <p:ph type="title"/>
          </p:nvPr>
        </p:nvSpPr>
        <p:spPr>
          <a:xfrm>
            <a:off x="152400" y="152400"/>
            <a:ext cx="9437509" cy="597428"/>
          </a:xfrm>
        </p:spPr>
        <p:txBody>
          <a:bodyPr/>
          <a:lstStyle/>
          <a:p>
            <a:pPr>
              <a:lnSpc>
                <a:spcPct val="90000"/>
              </a:lnSpc>
              <a:spcBef>
                <a:spcPct val="0"/>
              </a:spcBef>
              <a:spcAft>
                <a:spcPts val="600"/>
              </a:spcAft>
            </a:pPr>
            <a:r>
              <a:rPr lang="en-US" dirty="0">
                <a:solidFill>
                  <a:schemeClr val="bg1"/>
                </a:solidFill>
                <a:ea typeface="+mn-lt"/>
                <a:cs typeface="+mn-lt"/>
              </a:rPr>
              <a:t>Discussion and insights</a:t>
            </a:r>
          </a:p>
        </p:txBody>
      </p:sp>
      <p:sp>
        <p:nvSpPr>
          <p:cNvPr id="4" name="Content Placeholder 2">
            <a:extLst>
              <a:ext uri="{FF2B5EF4-FFF2-40B4-BE49-F238E27FC236}">
                <a16:creationId xmlns:a16="http://schemas.microsoft.com/office/drawing/2014/main" id="{504D51E0-13DE-48C4-AF4E-CF60CF85B205}"/>
              </a:ext>
            </a:extLst>
          </p:cNvPr>
          <p:cNvSpPr>
            <a:spLocks noGrp="1"/>
          </p:cNvSpPr>
          <p:nvPr>
            <p:ph idx="1"/>
          </p:nvPr>
        </p:nvSpPr>
        <p:spPr>
          <a:xfrm>
            <a:off x="609600" y="1447800"/>
            <a:ext cx="10972800" cy="4525963"/>
          </a:xfrm>
        </p:spPr>
        <p:txBody>
          <a:bodyPr>
            <a:normAutofit lnSpcReduction="10000"/>
          </a:bodyPr>
          <a:lstStyle/>
          <a:p>
            <a:pPr>
              <a:buFont typeface="Wingdings" panose="05000000000000000000" pitchFamily="2" charset="2"/>
              <a:buChar char="q"/>
            </a:pPr>
            <a:r>
              <a:rPr lang="en-IN" sz="2200" dirty="0">
                <a:solidFill>
                  <a:schemeClr val="tx1"/>
                </a:solidFill>
                <a:latin typeface="Times New Roman" panose="02020603050405020304" pitchFamily="18" charset="0"/>
                <a:cs typeface="Times New Roman" panose="02020603050405020304" pitchFamily="18" charset="0"/>
              </a:rPr>
              <a:t>Observations</a:t>
            </a:r>
          </a:p>
          <a:p>
            <a:pPr lvl="1">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We had to optimize the Weibull distribution parameters separately for each unit instead of taking the same parameters for all units. This can be explained by the variation in immunity and cautiousness of people living in different regions and cultures.</a:t>
            </a:r>
          </a:p>
          <a:p>
            <a:pPr lvl="1">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For Bengaluru Urban, we obtained a relatively small value for the Weibull scale parameter. This means that immunity waning occurs at a faster pace here. This could be a possible support for the hygiene hypothesis, as Bengaluru is a relatively clean and hygienic city.</a:t>
            </a:r>
          </a:p>
          <a:p>
            <a:pPr lvl="1">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For the first calibration in task 3 (1</a:t>
            </a:r>
            <a:r>
              <a:rPr lang="en-IN" sz="1800" baseline="30000" dirty="0">
                <a:solidFill>
                  <a:schemeClr val="tx1"/>
                </a:solidFill>
                <a:latin typeface="Times New Roman" panose="02020603050405020304" pitchFamily="18" charset="0"/>
                <a:cs typeface="Times New Roman" panose="02020603050405020304" pitchFamily="18" charset="0"/>
              </a:rPr>
              <a:t>st</a:t>
            </a:r>
            <a:r>
              <a:rPr lang="en-IN" sz="1800" dirty="0">
                <a:solidFill>
                  <a:schemeClr val="tx1"/>
                </a:solidFill>
                <a:latin typeface="Times New Roman" panose="02020603050405020304" pitchFamily="18" charset="0"/>
                <a:cs typeface="Times New Roman" panose="02020603050405020304" pitchFamily="18" charset="0"/>
              </a:rPr>
              <a:t> March – 15</a:t>
            </a:r>
            <a:r>
              <a:rPr lang="en-IN" sz="1800" baseline="30000" dirty="0">
                <a:solidFill>
                  <a:schemeClr val="tx1"/>
                </a:solidFill>
                <a:latin typeface="Times New Roman" panose="02020603050405020304" pitchFamily="18" charset="0"/>
                <a:cs typeface="Times New Roman" panose="02020603050405020304" pitchFamily="18" charset="0"/>
              </a:rPr>
              <a:t>th</a:t>
            </a:r>
            <a:r>
              <a:rPr lang="en-IN" sz="1800" dirty="0">
                <a:solidFill>
                  <a:schemeClr val="tx1"/>
                </a:solidFill>
                <a:latin typeface="Times New Roman" panose="02020603050405020304" pitchFamily="18" charset="0"/>
                <a:cs typeface="Times New Roman" panose="02020603050405020304" pitchFamily="18" charset="0"/>
              </a:rPr>
              <a:t> March 2021), the predictions were very off even after the optimization. This could be explained by the stochastic nature of actual cases curve. The stochasticity comes from the mobility and the small number of cases in this time period.</a:t>
            </a:r>
          </a:p>
          <a:p>
            <a:pPr>
              <a:buFont typeface="Wingdings" panose="05000000000000000000" pitchFamily="2" charset="2"/>
              <a:buChar char="q"/>
            </a:pPr>
            <a:r>
              <a:rPr lang="en-IN" sz="2200" dirty="0">
                <a:solidFill>
                  <a:schemeClr val="tx1"/>
                </a:solidFill>
                <a:latin typeface="Times New Roman" panose="02020603050405020304" pitchFamily="18" charset="0"/>
                <a:cs typeface="Times New Roman" panose="02020603050405020304" pitchFamily="18" charset="0"/>
              </a:rPr>
              <a:t>Challenges</a:t>
            </a:r>
          </a:p>
          <a:p>
            <a:pPr lvl="1">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During the stochastic period for task 3, it was hard to decide how to initialize our model using the </a:t>
            </a:r>
            <a:r>
              <a:rPr lang="en-IN" sz="1800" dirty="0" err="1">
                <a:solidFill>
                  <a:schemeClr val="tx1"/>
                </a:solidFill>
                <a:latin typeface="Times New Roman" panose="02020603050405020304" pitchFamily="18" charset="0"/>
                <a:cs typeface="Times New Roman" panose="02020603050405020304" pitchFamily="18" charset="0"/>
              </a:rPr>
              <a:t>Sero</a:t>
            </a:r>
            <a:r>
              <a:rPr lang="en-IN" sz="1800" dirty="0">
                <a:solidFill>
                  <a:schemeClr val="tx1"/>
                </a:solidFill>
                <a:latin typeface="Times New Roman" panose="02020603050405020304" pitchFamily="18" charset="0"/>
                <a:cs typeface="Times New Roman" panose="02020603050405020304" pitchFamily="18" charset="0"/>
              </a:rPr>
              <a:t> Survey round 2 data.</a:t>
            </a:r>
          </a:p>
          <a:p>
            <a:pPr lvl="1">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We had to manually perturb and enter good initialization parameters in some cases, for the optimization to work well.</a:t>
            </a:r>
          </a:p>
          <a:p>
            <a:pPr lvl="1">
              <a:buFont typeface="Wingdings" panose="05000000000000000000" pitchFamily="2" charset="2"/>
              <a:buChar char="Ø"/>
            </a:pPr>
            <a:endParaRPr lang="en-IN" dirty="0"/>
          </a:p>
        </p:txBody>
      </p:sp>
    </p:spTree>
    <p:extLst>
      <p:ext uri="{BB962C8B-B14F-4D97-AF65-F5344CB8AC3E}">
        <p14:creationId xmlns:p14="http://schemas.microsoft.com/office/powerpoint/2010/main" val="2464383785"/>
      </p:ext>
    </p:extLst>
  </p:cSld>
  <p:clrMapOvr>
    <a:masterClrMapping/>
  </p:clrMapOvr>
</p:sld>
</file>

<file path=ppt/theme/theme1.xml><?xml version="1.0" encoding="utf-8"?>
<a:theme xmlns:a="http://schemas.openxmlformats.org/drawingml/2006/main" name="1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nchorCtr="1">
        <a:normAutofit/>
      </a:bodyPr>
      <a:lstStyle>
        <a:defPPr algn="ctr">
          <a:defRPr b="1" dirty="0" smtClean="0">
            <a:solidFill>
              <a:srgbClr val="C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2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9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113231</TotalTime>
  <Words>1280</Words>
  <Application>Microsoft Office PowerPoint</Application>
  <PresentationFormat>Widescreen</PresentationFormat>
  <Paragraphs>80</Paragraphs>
  <Slides>10</Slides>
  <Notes>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Calibri</vt:lpstr>
      <vt:lpstr>Calibri Light</vt:lpstr>
      <vt:lpstr>Times New Roman</vt:lpstr>
      <vt:lpstr>Wingdings</vt:lpstr>
      <vt:lpstr>19_Office Theme</vt:lpstr>
      <vt:lpstr>21_Office Theme</vt:lpstr>
      <vt:lpstr>9_Office Theme</vt:lpstr>
      <vt:lpstr>PowerPoint Presentation</vt:lpstr>
      <vt:lpstr>Description of Scope</vt:lpstr>
      <vt:lpstr>Methodology – SEIRV Model</vt:lpstr>
      <vt:lpstr>Methodology – Parameter Optimization</vt:lpstr>
      <vt:lpstr>Description of Results – Task 1</vt:lpstr>
      <vt:lpstr>Description of Results – Task 2</vt:lpstr>
      <vt:lpstr>Description of Results – Task 3</vt:lpstr>
      <vt:lpstr>Description of Results – Task 3 &amp; 4</vt:lpstr>
      <vt:lpstr>Discussion and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lab</dc:creator>
  <cp:lastModifiedBy>Vimal Manubhai Patel</cp:lastModifiedBy>
  <cp:revision>1005</cp:revision>
  <dcterms:created xsi:type="dcterms:W3CDTF">2006-08-16T00:00:00Z</dcterms:created>
  <dcterms:modified xsi:type="dcterms:W3CDTF">2021-11-28T04:15:38Z</dcterms:modified>
</cp:coreProperties>
</file>