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399841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423290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9093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2644587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031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2030960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410205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3632969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136504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7E80C-76E2-4D2D-8785-08C739C7F3E1}"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7084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27E80C-76E2-4D2D-8785-08C739C7F3E1}"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3673897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27E80C-76E2-4D2D-8785-08C739C7F3E1}"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148328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27E80C-76E2-4D2D-8785-08C739C7F3E1}"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319039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7E80C-76E2-4D2D-8785-08C739C7F3E1}"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74882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7E80C-76E2-4D2D-8785-08C739C7F3E1}"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90582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27E80C-76E2-4D2D-8785-08C739C7F3E1}"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DA6C9-203F-475F-8F50-FE269ECC1675}" type="slidenum">
              <a:rPr lang="en-US" smtClean="0"/>
              <a:t>‹#›</a:t>
            </a:fld>
            <a:endParaRPr lang="en-US"/>
          </a:p>
        </p:txBody>
      </p:sp>
    </p:spTree>
    <p:extLst>
      <p:ext uri="{BB962C8B-B14F-4D97-AF65-F5344CB8AC3E}">
        <p14:creationId xmlns:p14="http://schemas.microsoft.com/office/powerpoint/2010/main" val="5600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27E80C-76E2-4D2D-8785-08C739C7F3E1}" type="datetimeFigureOut">
              <a:rPr lang="en-US" smtClean="0"/>
              <a:t>7/18/2021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BDA6C9-203F-475F-8F50-FE269ECC1675}" type="slidenum">
              <a:rPr lang="en-US" smtClean="0"/>
              <a:t>‹#›</a:t>
            </a:fld>
            <a:endParaRPr lang="en-US"/>
          </a:p>
        </p:txBody>
      </p:sp>
    </p:spTree>
    <p:extLst>
      <p:ext uri="{BB962C8B-B14F-4D97-AF65-F5344CB8AC3E}">
        <p14:creationId xmlns:p14="http://schemas.microsoft.com/office/powerpoint/2010/main" val="708069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5204" y="541422"/>
            <a:ext cx="3309817"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Task </a:t>
            </a:r>
            <a:r>
              <a:rPr lang="en-US" sz="3600" b="1" dirty="0" smtClean="0">
                <a:latin typeface="Times New Roman" panose="02020603050405020304" pitchFamily="18" charset="0"/>
                <a:cs typeface="Times New Roman" panose="02020603050405020304" pitchFamily="18" charset="0"/>
              </a:rPr>
              <a:t>3.2 </a:t>
            </a:r>
            <a:r>
              <a:rPr lang="en-US" sz="3600" b="1" dirty="0" smtClean="0">
                <a:latin typeface="Times New Roman" panose="02020603050405020304" pitchFamily="18" charset="0"/>
                <a:cs typeface="Times New Roman" panose="02020603050405020304" pitchFamily="18" charset="0"/>
              </a:rPr>
              <a:t>Report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91485" y="2466473"/>
            <a:ext cx="5132174"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Name:</a:t>
            </a:r>
            <a:r>
              <a:rPr lang="en-US" sz="2400" dirty="0" smtClean="0">
                <a:latin typeface="Times New Roman" panose="02020603050405020304" pitchFamily="18" charset="0"/>
                <a:cs typeface="Times New Roman" panose="02020603050405020304" pitchFamily="18" charset="0"/>
              </a:rPr>
              <a:t> Abhishek Shashikant Chaphekar</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010656" y="6244389"/>
            <a:ext cx="3172663"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Ethical Hacking Internship</a:t>
            </a: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891485" y="3254405"/>
            <a:ext cx="4663841" cy="461665"/>
          </a:xfrm>
          <a:prstGeom prst="rect">
            <a:avLst/>
          </a:prstGeom>
        </p:spPr>
        <p:txBody>
          <a:bodyPr wrap="none">
            <a:spAutoFit/>
          </a:bodyPr>
          <a:lstStyle/>
          <a:p>
            <a:pPr algn="just"/>
            <a:r>
              <a:rPr lang="en-US" sz="2400" b="1" dirty="0" smtClean="0">
                <a:latin typeface="Times New Roman" panose="02020603050405020304" pitchFamily="18" charset="0"/>
                <a:cs typeface="Times New Roman" panose="02020603050405020304" pitchFamily="18" charset="0"/>
              </a:rPr>
              <a:t>Vulnerability</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Name</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SQL Injection</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181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0980" y="164250"/>
            <a:ext cx="1568250" cy="400110"/>
          </a:xfrm>
          <a:prstGeom prst="rect">
            <a:avLst/>
          </a:prstGeom>
        </p:spPr>
        <p:txBody>
          <a:bodyPr wrap="none">
            <a:spAutoFit/>
          </a:bodyPr>
          <a:lstStyle/>
          <a:p>
            <a:r>
              <a:rPr lang="en-US" sz="2000" b="1" dirty="0" smtClean="0">
                <a:latin typeface="Times New Roman" panose="02020603050405020304" pitchFamily="18" charset="0"/>
                <a:cs typeface="Times New Roman" panose="02020603050405020304" pitchFamily="18" charset="0"/>
              </a:rPr>
              <a:t>Screenshot 1</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11" y="819821"/>
            <a:ext cx="9519988" cy="5352380"/>
          </a:xfrm>
          <a:prstGeom prst="rect">
            <a:avLst/>
          </a:prstGeom>
        </p:spPr>
      </p:pic>
    </p:spTree>
    <p:extLst>
      <p:ext uri="{BB962C8B-B14F-4D97-AF65-F5344CB8AC3E}">
        <p14:creationId xmlns:p14="http://schemas.microsoft.com/office/powerpoint/2010/main" val="656193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16952" y="268761"/>
            <a:ext cx="1568250"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Screenshot 2</a:t>
            </a:r>
            <a:endParaRPr lang="en-US" sz="20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83" y="843884"/>
            <a:ext cx="9669788" cy="5436601"/>
          </a:xfrm>
          <a:prstGeom prst="rect">
            <a:avLst/>
          </a:prstGeom>
        </p:spPr>
      </p:pic>
    </p:spTree>
    <p:extLst>
      <p:ext uri="{BB962C8B-B14F-4D97-AF65-F5344CB8AC3E}">
        <p14:creationId xmlns:p14="http://schemas.microsoft.com/office/powerpoint/2010/main" val="3749555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16952" y="268761"/>
            <a:ext cx="1417696" cy="400110"/>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POC Video</a:t>
            </a:r>
            <a:endParaRPr lang="en-US" sz="2000" b="1" dirty="0">
              <a:latin typeface="Times New Roman" panose="02020603050405020304" pitchFamily="18" charset="0"/>
              <a:cs typeface="Times New Roman" panose="02020603050405020304" pitchFamily="18" charset="0"/>
            </a:endParaRPr>
          </a:p>
        </p:txBody>
      </p:sp>
      <p:pic>
        <p:nvPicPr>
          <p:cNvPr id="4" name="task 3.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3317" y="765843"/>
            <a:ext cx="10024966" cy="5586830"/>
          </a:xfrm>
          <a:prstGeom prst="rect">
            <a:avLst/>
          </a:prstGeom>
        </p:spPr>
      </p:pic>
    </p:spTree>
    <p:extLst>
      <p:ext uri="{BB962C8B-B14F-4D97-AF65-F5344CB8AC3E}">
        <p14:creationId xmlns:p14="http://schemas.microsoft.com/office/powerpoint/2010/main" val="39251940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263" y="454576"/>
            <a:ext cx="9504947" cy="5355312"/>
          </a:xfrm>
          <a:prstGeom prst="rect">
            <a:avLst/>
          </a:prstGeom>
          <a:noFill/>
        </p:spPr>
        <p:txBody>
          <a:bodyPr wrap="square" rtlCol="0">
            <a:spAutoFit/>
          </a:bodyPr>
          <a:lstStyle/>
          <a:p>
            <a:pPr algn="just"/>
            <a:r>
              <a:rPr lang="en-US" b="1" dirty="0" smtClean="0">
                <a:latin typeface="Times New Roman" panose="02020603050405020304" pitchFamily="18" charset="0"/>
                <a:cs typeface="Times New Roman" panose="02020603050405020304" pitchFamily="18" charset="0"/>
              </a:rPr>
              <a:t>Vulnerability</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Name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SQL Injection</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URL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http://testasp.vulnweb.com</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Severity</a:t>
            </a:r>
            <a:r>
              <a:rPr lang="en-US" dirty="0" smtClean="0">
                <a:latin typeface="Times New Roman" panose="02020603050405020304" pitchFamily="18" charset="0"/>
                <a:cs typeface="Times New Roman" panose="02020603050405020304" pitchFamily="18" charset="0"/>
              </a:rPr>
              <a:t>: Critical</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Reported</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By</a:t>
            </a:r>
            <a:r>
              <a:rPr lang="en-US" dirty="0" smtClean="0">
                <a:latin typeface="Times New Roman" panose="02020603050405020304" pitchFamily="18" charset="0"/>
                <a:cs typeface="Times New Roman" panose="02020603050405020304" pitchFamily="18" charset="0"/>
              </a:rPr>
              <a:t>: Abhishek Shashikant Chaphekar</a:t>
            </a: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Reported</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17/07/2021</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Description</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SQL </a:t>
            </a:r>
            <a:r>
              <a:rPr lang="en-US" dirty="0">
                <a:latin typeface="Times New Roman" panose="02020603050405020304" pitchFamily="18" charset="0"/>
                <a:cs typeface="Times New Roman" panose="02020603050405020304" pitchFamily="18" charset="0"/>
              </a:rPr>
              <a:t>injection is a web security vulnerability that allows an attacker to interfere with the queries that an application makes to its database. It generally allows an attacker to view data that they are not normally able to retrieve. This might include data belonging to other users, or any other data that the application itself is able to access. In many cases, an attacker can modify or delete this data, causing persistent changes to the application's content or behavior.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some situations, an attacker can escalate an SQL injection attack to compromise the underlying server or other back-end infrastructure, or perform a denial-of-service attack.</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588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305" y="201914"/>
            <a:ext cx="9139989" cy="6463308"/>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Steps</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to</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Reproduce</a:t>
            </a:r>
            <a:r>
              <a:rPr lang="en-US"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1) Click on login tab</a:t>
            </a:r>
          </a:p>
          <a:p>
            <a:pPr algn="just"/>
            <a:r>
              <a:rPr lang="en-US" dirty="0">
                <a:latin typeface="Times New Roman" panose="02020603050405020304" pitchFamily="18" charset="0"/>
                <a:cs typeface="Times New Roman" panose="02020603050405020304" pitchFamily="18" charset="0"/>
              </a:rPr>
              <a:t>2) Inject following payload in username field: 'or 1=1--</a:t>
            </a:r>
          </a:p>
          <a:p>
            <a:pPr algn="just"/>
            <a:r>
              <a:rPr lang="en-US" dirty="0">
                <a:latin typeface="Times New Roman" panose="02020603050405020304" pitchFamily="18" charset="0"/>
                <a:cs typeface="Times New Roman" panose="02020603050405020304" pitchFamily="18" charset="0"/>
              </a:rPr>
              <a:t>3) Type any random password</a:t>
            </a:r>
          </a:p>
          <a:p>
            <a:pPr algn="just"/>
            <a:r>
              <a:rPr lang="en-US" dirty="0">
                <a:latin typeface="Times New Roman" panose="02020603050405020304" pitchFamily="18" charset="0"/>
                <a:cs typeface="Times New Roman" panose="02020603050405020304" pitchFamily="18" charset="0"/>
              </a:rPr>
              <a:t>4) Click on login</a:t>
            </a:r>
          </a:p>
          <a:p>
            <a:pPr algn="just"/>
            <a:r>
              <a:rPr lang="en-US" dirty="0">
                <a:latin typeface="Times New Roman" panose="02020603050405020304" pitchFamily="18" charset="0"/>
                <a:cs typeface="Times New Roman" panose="02020603050405020304" pitchFamily="18" charset="0"/>
              </a:rPr>
              <a:t>5) Authentication is bypassed</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Impact</a:t>
            </a:r>
            <a:r>
              <a:rPr lang="en-US"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 successful SQL injection attack can result in unauthorized access to sensitive data, such as passwords, credit card details, or personal user information. Many high-profile data breaches in recent years have been the result of SQL injection attacks, leading to reputational damage and regulatory fines. In some cases, an attacker can obtain a persistent backdoor into an organization's systems, leading to a long-term compromise that can go unnoticed for an extended period</a:t>
            </a:r>
            <a:r>
              <a:rPr lang="en-US" dirty="0" smtClean="0">
                <a:latin typeface="Times New Roman" panose="02020603050405020304" pitchFamily="18" charset="0"/>
                <a:cs typeface="Times New Roman" panose="02020603050405020304" pitchFamily="18" charset="0"/>
              </a:rPr>
              <a:t>.</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Solution</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With user input channels being the main vector for such attacks, the best approach is controlling and vetting user input to watch for attack patterns. Developers can also avoid vulnerabilities by applying the following main prevention </a:t>
            </a:r>
            <a:r>
              <a:rPr lang="en-US" dirty="0" smtClean="0">
                <a:latin typeface="Times New Roman" panose="02020603050405020304" pitchFamily="18" charset="0"/>
                <a:cs typeface="Times New Roman" panose="02020603050405020304" pitchFamily="18" charset="0"/>
              </a:rPr>
              <a:t>methods: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Input Validation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Parametrized Queries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Stored Procedures </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Avoiding Administrative Privileges</a:t>
            </a: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Web Application Firewall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745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337</Words>
  <Application>Microsoft Office PowerPoint</Application>
  <PresentationFormat>Widescreen</PresentationFormat>
  <Paragraphs>38</Paragraphs>
  <Slides>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46</cp:revision>
  <dcterms:created xsi:type="dcterms:W3CDTF">2021-07-17T21:56:41Z</dcterms:created>
  <dcterms:modified xsi:type="dcterms:W3CDTF">2021-07-18T12:30:16Z</dcterms:modified>
</cp:coreProperties>
</file>