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84" r:id="rId3"/>
    <p:sldId id="283" r:id="rId4"/>
    <p:sldId id="291" r:id="rId5"/>
    <p:sldId id="266" r:id="rId6"/>
    <p:sldId id="294" r:id="rId7"/>
    <p:sldId id="287" r:id="rId8"/>
    <p:sldId id="328" r:id="rId9"/>
    <p:sldId id="313" r:id="rId10"/>
    <p:sldId id="316" r:id="rId11"/>
    <p:sldId id="318" r:id="rId12"/>
    <p:sldId id="320" r:id="rId13"/>
    <p:sldId id="329" r:id="rId14"/>
    <p:sldId id="312" r:id="rId15"/>
    <p:sldId id="311" r:id="rId16"/>
    <p:sldId id="314" r:id="rId17"/>
    <p:sldId id="324" r:id="rId18"/>
    <p:sldId id="296" r:id="rId19"/>
    <p:sldId id="319" r:id="rId20"/>
    <p:sldId id="298" r:id="rId21"/>
    <p:sldId id="321" r:id="rId22"/>
    <p:sldId id="299" r:id="rId23"/>
    <p:sldId id="300" r:id="rId24"/>
    <p:sldId id="301" r:id="rId25"/>
    <p:sldId id="322" r:id="rId26"/>
    <p:sldId id="302" r:id="rId27"/>
    <p:sldId id="303" r:id="rId28"/>
    <p:sldId id="304" r:id="rId29"/>
    <p:sldId id="305" r:id="rId30"/>
    <p:sldId id="306" r:id="rId31"/>
    <p:sldId id="307" r:id="rId32"/>
    <p:sldId id="323" r:id="rId33"/>
    <p:sldId id="308" r:id="rId34"/>
    <p:sldId id="309" r:id="rId35"/>
    <p:sldId id="310" r:id="rId36"/>
    <p:sldId id="325" r:id="rId37"/>
    <p:sldId id="326" r:id="rId38"/>
    <p:sldId id="327" r:id="rId39"/>
    <p:sldId id="27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38410A-7567-4DD4-B426-D8E21EC43BB7}" v="1384" dt="2024-01-04T19:16:40.780"/>
    <p1510:client id="{643DA6BC-1B84-44C8-94A8-CA3A98229A04}" v="2734" dt="2024-01-04T18:23:37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8:28:2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3T08:30:34.8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1,'566'0,"-542"0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3T08:30:40.8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1 135,'47'-3,"0"-2,0-2,81-24,-75 17,74-25,-32 8,-87 29,0 1,0 0,1 0,-1 1,0 0,0 1,0 0,0 0,0 1,0-1,0 2,-1-1,14 7,-10-4,-1 0,-1 1,1 0,-1 1,0-1,0 2,-1-1,0 1,11 14,-9-4,-3-1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3T08:30:43.5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1,'510'0,"-487"0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3T08:30:45.2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57,'10'0,"17"0,19-5,15-1,8 0,1 1,-7-3,-8-1,-9 2,-9 2,-4 1,-9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3T08:30:47.2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69,'8'-1,"0"0,0 0,0 0,11-4,15-3,197-26,-185 30,89 3,18 0,-130-4,-5-1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3T08:30:49.0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0,'341'0,"-326"1,-1 1,1 1,-1 0,1 0,-1 2,17 7,-15-6,0-1,0 0,0 0,26 2,-18-6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3T08:30:52.9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3T08:31:38.3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73,'1'-1,"-1"0,0 0,1 0,-1 0,1 0,-1 0,1 0,-1 0,1 0,0 0,0 0,-1 0,1 0,0 1,0-1,0 0,0 1,0-1,0 0,0 1,0 0,0-1,0 1,0-1,1 1,-1 0,2 0,40-7,-31 6,46-11,-32 7,-1 0,40-2,93 10,80-6,-193-7,-27 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3T08:31:41.6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0,'454'0,"-437"1,1 1,-1 1,1 0,-1 1,0 1,19 9,4-1,-27-9,0-1,0 0,21 0,-11-2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3T08:31:43.1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1,'5'0,"11"4,17 7,18 2,14 7,11 6,6 4,0-5,-10-5,-12-2,-12-4,-14-4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8:28:27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3T08:31:44.5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0,'10'0,"31"5,29 6,26 1,6 4,-4-1,-15 1,-16-1,-14-4,-17-4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3T08:31:47.4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92 0,'10'1,"-1"0,0 0,0 1,0 0,15 7,19 3,90 18,-48-9,149 15,-232-36,0 0,-1 0,1 0,0 0,-1 1,1-1,-1 0,1 1,0-1,-1 1,1-1,-1 1,1 0,2 1,-4-1,0-1,-1 1,1-1,0 1,0-1,0 1,0-1,-1 1,1-1,0 1,0-1,-1 1,1-1,0 0,-1 1,1-1,0 1,-1-1,1 0,-1 1,1-1,-1 0,1 0,-1 1,1-1,-1 0,1 0,-1 0,-55 22,50-20,-21 8,0-2,0 0,-1-2,-46 4,64-10,0 0,0 1,1 1,-1 0,0 0,0 1,1 0,-1 0,1 1,0 1,0-1,-9 8,-2 2,-34 17,14-9,41-21,-1-1,1 1,0-1,-1 0,1 1,-1-1,1 1,0-1,-1 0,1 0,0 1,-1-1,1 0,0 0,0 0,-1 0,1 0,0 0,-1 0,1 0,0 0,1 0,27 1,542-3,-516-3,-53 5,0 0,0-1,0 1,0 0,0-1,0 0,0 1,0-1,0 0,0 0,0 0,-1 0,1 0,0 0,-1-1,1 1,-1-1,0 1,1-1,-1 1,0-1,0 0,2-3,-3 5,0-1,0 1,0-1,0 1,0-1,0 1,0-1,0 1,-1 0,1-1,0 1,0-1,0 1,-1-1,1 1,0 0,0-1,-1 1,1 0,0-1,-1 1,1 0,0-1,-1 1,1 0,0 0,-1-1,1 1,-1 0,1 0,-1 0,-17-5,16 5,-56-7,1 3,-80 4,20 1,-109-14,-24-2,227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8:28:4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8:28:4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8:28:5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8:28:53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8:28:5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8:28:56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3T08:30:30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0,'4'0,"7"0,11 0,7 0,2 0,2 0,0 0,-7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.xm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image" Target="../media/image38.png"/><Relationship Id="rId21" Type="http://schemas.openxmlformats.org/officeDocument/2006/relationships/customXml" Target="../ink/ink14.xml"/><Relationship Id="rId34" Type="http://schemas.openxmlformats.org/officeDocument/2006/relationships/image" Target="../media/image50.png"/><Relationship Id="rId7" Type="http://schemas.openxmlformats.org/officeDocument/2006/relationships/customXml" Target="../ink/ink5.xml"/><Relationship Id="rId12" Type="http://schemas.openxmlformats.org/officeDocument/2006/relationships/image" Target="../media/image39.png"/><Relationship Id="rId17" Type="http://schemas.openxmlformats.org/officeDocument/2006/relationships/customXml" Target="../ink/ink12.xml"/><Relationship Id="rId25" Type="http://schemas.openxmlformats.org/officeDocument/2006/relationships/customXml" Target="../ink/ink16.xml"/><Relationship Id="rId33" Type="http://schemas.openxmlformats.org/officeDocument/2006/relationships/customXml" Target="../ink/ink20.xml"/><Relationship Id="rId2" Type="http://schemas.openxmlformats.org/officeDocument/2006/relationships/customXml" Target="../ink/ink1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24" Type="http://schemas.openxmlformats.org/officeDocument/2006/relationships/image" Target="../media/image45.png"/><Relationship Id="rId32" Type="http://schemas.openxmlformats.org/officeDocument/2006/relationships/image" Target="../media/image49.png"/><Relationship Id="rId5" Type="http://schemas.openxmlformats.org/officeDocument/2006/relationships/customXml" Target="../ink/ink3.xml"/><Relationship Id="rId15" Type="http://schemas.openxmlformats.org/officeDocument/2006/relationships/customXml" Target="../ink/ink11.xml"/><Relationship Id="rId23" Type="http://schemas.openxmlformats.org/officeDocument/2006/relationships/customXml" Target="../ink/ink15.xml"/><Relationship Id="rId28" Type="http://schemas.openxmlformats.org/officeDocument/2006/relationships/image" Target="../media/image47.png"/><Relationship Id="rId36" Type="http://schemas.openxmlformats.org/officeDocument/2006/relationships/image" Target="../media/image51.png"/><Relationship Id="rId10" Type="http://schemas.openxmlformats.org/officeDocument/2006/relationships/customXml" Target="../ink/ink8.xml"/><Relationship Id="rId19" Type="http://schemas.openxmlformats.org/officeDocument/2006/relationships/customXml" Target="../ink/ink13.xml"/><Relationship Id="rId31" Type="http://schemas.openxmlformats.org/officeDocument/2006/relationships/customXml" Target="../ink/ink19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image" Target="../media/image40.png"/><Relationship Id="rId22" Type="http://schemas.openxmlformats.org/officeDocument/2006/relationships/image" Target="../media/image44.png"/><Relationship Id="rId27" Type="http://schemas.openxmlformats.org/officeDocument/2006/relationships/customXml" Target="../ink/ink17.xml"/><Relationship Id="rId30" Type="http://schemas.openxmlformats.org/officeDocument/2006/relationships/image" Target="../media/image48.png"/><Relationship Id="rId35" Type="http://schemas.openxmlformats.org/officeDocument/2006/relationships/customXml" Target="../ink/ink21.xml"/><Relationship Id="rId8" Type="http://schemas.openxmlformats.org/officeDocument/2006/relationships/customXml" Target="../ink/ink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hiostate.pressbooks.pub/swk3402/chapter/module-1-chapter-3-practice-evaluation-as-evidence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10.1002/ijch.202100039" TargetMode="External"/><Relationship Id="rId2" Type="http://schemas.openxmlformats.org/officeDocument/2006/relationships/hyperlink" Target="https://pubs.acs.org/doi/10.1021/acsomega.2c0631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80/00268976.2021.189384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46773"/>
            <a:ext cx="9144000" cy="1051491"/>
          </a:xfrm>
        </p:spPr>
        <p:txBody>
          <a:bodyPr>
            <a:normAutofit/>
          </a:bodyPr>
          <a:lstStyle/>
          <a:p>
            <a:r>
              <a:rPr lang="en-US" sz="3200" b="1">
                <a:ea typeface="+mj-lt"/>
                <a:cs typeface="+mj-lt"/>
              </a:rPr>
              <a:t>Modelling Crystallization using ML – augmented Molecular Dynamics simulations</a:t>
            </a:r>
            <a:endParaRPr lang="en-US" sz="32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1911" y="5185535"/>
            <a:ext cx="9144000" cy="124688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u="sng">
                <a:cs typeface="Calibri"/>
              </a:rPr>
              <a:t>Team Members: </a:t>
            </a:r>
            <a:r>
              <a:rPr lang="en-US">
                <a:cs typeface="Calibri"/>
              </a:rPr>
              <a:t>                                                       </a:t>
            </a:r>
          </a:p>
          <a:p>
            <a:r>
              <a:rPr lang="en-US">
                <a:cs typeface="Calibri"/>
              </a:rPr>
              <a:t>Harshit Kumar Gautam        2021CS50129</a:t>
            </a:r>
          </a:p>
          <a:p>
            <a:r>
              <a:rPr lang="en-US">
                <a:cs typeface="Calibri"/>
              </a:rPr>
              <a:t>Abhinav Singh                        2021CS50746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9160F-77A4-4D0F-8D5D-1F7E14D288F3}"/>
              </a:ext>
            </a:extLst>
          </p:cNvPr>
          <p:cNvSpPr txBox="1"/>
          <p:nvPr/>
        </p:nvSpPr>
        <p:spPr>
          <a:xfrm>
            <a:off x="1937361" y="3179524"/>
            <a:ext cx="82128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>
                <a:ea typeface="+mn-lt"/>
                <a:cs typeface="+mn-lt"/>
              </a:rPr>
              <a:t>Summer Undergraduate Research Award (SURA) 2023 </a:t>
            </a:r>
            <a:endParaRPr lang="en-US" sz="2800" u="sng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8B015-BC7C-406F-891A-3DBF721DB257}"/>
              </a:ext>
            </a:extLst>
          </p:cNvPr>
          <p:cNvSpPr txBox="1"/>
          <p:nvPr/>
        </p:nvSpPr>
        <p:spPr>
          <a:xfrm>
            <a:off x="222208" y="5232090"/>
            <a:ext cx="41732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cs typeface="Calibri"/>
              </a:rPr>
              <a:t>Facilitator Name:</a:t>
            </a:r>
          </a:p>
          <a:p>
            <a:r>
              <a:rPr lang="en-US" sz="2400" dirty="0">
                <a:cs typeface="Calibri"/>
              </a:rPr>
              <a:t>Prof. Tarak </a:t>
            </a:r>
            <a:r>
              <a:rPr lang="en-US" sz="2400" dirty="0" err="1">
                <a:cs typeface="Calibri"/>
              </a:rPr>
              <a:t>Karmakar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Dept. of Chemistry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E6E54DB-1675-4C9C-9A18-FE138C97C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911" y="602932"/>
            <a:ext cx="2133600" cy="211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3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38502-B5B2-429B-B5C8-473170997BF2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0530D0-B242-41C9-AF97-6660CDBE8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B2A9FE-7E19-4D11-B4EE-6B5FEA8DB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74900F-318B-4A35-96C0-408B8386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84504A-6283-4E3B-82CC-82C4A5D39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7772155-9FC2-4B0B-BCC8-D500830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rgbClr val="FFFFFF"/>
                </a:solidFill>
                <a:cs typeface="Calibri Light"/>
              </a:rPr>
              <a:t>COMPUTATIONAL METHODS: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8DA55E-D528-61C1-70C0-6D11B1C05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8775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2E95EE4-573D-E3FD-368D-1D3E7A296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768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E973E7C-9D71-C6CD-4E50-9B81EFE81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58775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B56993F-F5B1-2161-9E55-3512EDACF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48768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B5CD532-25F7-9948-4A01-7885FCD0C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52" y="1854456"/>
            <a:ext cx="10515600" cy="4351338"/>
          </a:xfrm>
        </p:spPr>
        <p:txBody>
          <a:bodyPr/>
          <a:lstStyle/>
          <a:p>
            <a:pPr lvl="1"/>
            <a:r>
              <a:rPr lang="en-US" sz="3000" u="sng" dirty="0"/>
              <a:t>INITIAL FOCUS</a:t>
            </a:r>
            <a:r>
              <a:rPr lang="en-US" sz="3000" dirty="0"/>
              <a:t>:</a:t>
            </a:r>
          </a:p>
          <a:p>
            <a:pPr lvl="2"/>
            <a:r>
              <a:rPr lang="en-US" sz="2600" dirty="0"/>
              <a:t>Sodium Chloride (NaCl) crystal with 108 Na and 108 Cl atoms.</a:t>
            </a:r>
          </a:p>
          <a:p>
            <a:pPr lvl="2"/>
            <a:r>
              <a:rPr lang="en-US" sz="2600" dirty="0"/>
              <a:t>Computational efficiency: Simpler computations for better outcomes.</a:t>
            </a:r>
          </a:p>
          <a:p>
            <a:pPr lvl="2"/>
            <a:r>
              <a:rPr lang="en-US" sz="2600" dirty="0"/>
              <a:t>Used 'distance' between atom pairs in NaCl as a foundational Collective Variable.</a:t>
            </a:r>
          </a:p>
          <a:p>
            <a:pPr lvl="2"/>
            <a:r>
              <a:rPr lang="en-US" sz="2600" dirty="0"/>
              <a:t>Generated a dataset with x, y, and z coordinates of atoms across 204 frames (Ordered and Unordered States).</a:t>
            </a:r>
          </a:p>
          <a:p>
            <a:pPr lvl="2"/>
            <a:endParaRPr lang="en-US" sz="26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40E3D38-EB94-81D6-2774-E1AEAC6D3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358775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F0B51AA-5ECB-F10A-FB90-487665F20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48768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4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38502-B5B2-429B-B5C8-473170997BF2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0530D0-B242-41C9-AF97-6660CDBE8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B2A9FE-7E19-4D11-B4EE-6B5FEA8DB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74900F-318B-4A35-96C0-408B8386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84504A-6283-4E3B-82CC-82C4A5D39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7772155-9FC2-4B0B-BCC8-D500830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solidFill>
                  <a:srgbClr val="FFFFFF"/>
                </a:solidFill>
                <a:cs typeface="Calibri Light"/>
              </a:rPr>
              <a:t>COMPUTATIONAL METHODS:</a:t>
            </a:r>
            <a:br>
              <a:rPr lang="en-US" sz="4000" u="sng" dirty="0">
                <a:solidFill>
                  <a:srgbClr val="FFFFFF"/>
                </a:solidFill>
                <a:cs typeface="Calibri Light"/>
              </a:rPr>
            </a:br>
            <a:r>
              <a:rPr lang="en-US" sz="4000" u="sng" dirty="0">
                <a:solidFill>
                  <a:srgbClr val="FFFFFF"/>
                </a:solidFill>
                <a:cs typeface="Calibri Light"/>
              </a:rPr>
              <a:t>Testing PCA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8DA55E-D528-61C1-70C0-6D11B1C05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8775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2E95EE4-573D-E3FD-368D-1D3E7A296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768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E973E7C-9D71-C6CD-4E50-9B81EFE81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58775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B56993F-F5B1-2161-9E55-3512EDACF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48768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B5CD532-25F7-9948-4A01-7885FCD0C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52" y="1854456"/>
            <a:ext cx="10515600" cy="4351338"/>
          </a:xfrm>
        </p:spPr>
        <p:txBody>
          <a:bodyPr/>
          <a:lstStyle/>
          <a:p>
            <a:pPr lvl="1"/>
            <a:r>
              <a:rPr lang="en-US" sz="3000" u="sng" dirty="0"/>
              <a:t>DATA ANALYSIS</a:t>
            </a:r>
            <a:r>
              <a:rPr lang="en-US" sz="3000" dirty="0"/>
              <a:t>:</a:t>
            </a:r>
          </a:p>
          <a:p>
            <a:pPr lvl="2"/>
            <a:r>
              <a:rPr lang="en-US" sz="2600" dirty="0"/>
              <a:t>Constructed a symmetrical 108x108 Distance Matrix based on atom distances.</a:t>
            </a:r>
          </a:p>
          <a:p>
            <a:pPr lvl="2"/>
            <a:r>
              <a:rPr lang="en-US" sz="2600" dirty="0"/>
              <a:t>Derived eigenvalues and eigenvectors of the Distance Matrix.</a:t>
            </a:r>
          </a:p>
          <a:p>
            <a:pPr lvl="2"/>
            <a:r>
              <a:rPr lang="en-US" sz="2600" dirty="0"/>
              <a:t>Applied </a:t>
            </a:r>
            <a:r>
              <a:rPr lang="en-US" sz="2600" b="1" i="1" dirty="0"/>
              <a:t>Principal Component Analysis (PCA) </a:t>
            </a:r>
            <a:r>
              <a:rPr lang="en-US" sz="2600" dirty="0"/>
              <a:t>to understand variance and primary data variation directions.</a:t>
            </a:r>
          </a:p>
          <a:p>
            <a:pPr lvl="2"/>
            <a:r>
              <a:rPr lang="en-US" sz="2600" dirty="0"/>
              <a:t>Compressed 108 eigen values to 2, and associated eigenvectors for dimensionality reduction to 2D.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40E3D38-EB94-81D6-2774-E1AEAC6D3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358775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F0B51AA-5ECB-F10A-FB90-487665F20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48768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8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38502-B5B2-429B-B5C8-473170997BF2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0530D0-B242-41C9-AF97-6660CDBE8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B2A9FE-7E19-4D11-B4EE-6B5FEA8DB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74900F-318B-4A35-96C0-408B8386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84504A-6283-4E3B-82CC-82C4A5D39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7772155-9FC2-4B0B-BCC8-D500830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solidFill>
                  <a:srgbClr val="FFFFFF"/>
                </a:solidFill>
                <a:cs typeface="Calibri Light"/>
              </a:rPr>
              <a:t>COMPUTATIONAL METHODS:</a:t>
            </a:r>
            <a:br>
              <a:rPr lang="en-US" sz="4000" u="sng" dirty="0">
                <a:solidFill>
                  <a:srgbClr val="FFFFFF"/>
                </a:solidFill>
                <a:cs typeface="Calibri Light"/>
              </a:rPr>
            </a:br>
            <a:r>
              <a:rPr lang="en-US" sz="4000" u="sng" dirty="0">
                <a:solidFill>
                  <a:srgbClr val="FFFFFF"/>
                </a:solidFill>
                <a:cs typeface="Calibri Light"/>
              </a:rPr>
              <a:t>Testing PCA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8DA55E-D528-61C1-70C0-6D11B1C05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8775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2E95EE4-573D-E3FD-368D-1D3E7A296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768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E973E7C-9D71-C6CD-4E50-9B81EFE81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58775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B56993F-F5B1-2161-9E55-3512EDACF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48768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B5CD532-25F7-9948-4A01-7885FCD0C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52" y="1854456"/>
            <a:ext cx="10515600" cy="4351338"/>
          </a:xfrm>
        </p:spPr>
        <p:txBody>
          <a:bodyPr/>
          <a:lstStyle/>
          <a:p>
            <a:pPr lvl="1"/>
            <a:r>
              <a:rPr lang="en-US" sz="3000" u="sng" dirty="0"/>
              <a:t>Dimensionality Reduction</a:t>
            </a:r>
            <a:r>
              <a:rPr lang="en-US" sz="3000" dirty="0"/>
              <a:t>:</a:t>
            </a:r>
          </a:p>
          <a:p>
            <a:pPr lvl="2"/>
            <a:r>
              <a:rPr lang="en-US" sz="2600" dirty="0"/>
              <a:t>Applied the dimensionality reduction process to both ordered (Crystalline) and disordered (Liquid) States.</a:t>
            </a:r>
          </a:p>
          <a:p>
            <a:pPr lvl="2"/>
            <a:r>
              <a:rPr lang="en-US" sz="2600" dirty="0"/>
              <a:t>Repeated the process across all 102 frames for a comprehensive analysis.</a:t>
            </a:r>
          </a:p>
          <a:p>
            <a:pPr lvl="1"/>
            <a:r>
              <a:rPr lang="en-US" sz="2600" dirty="0"/>
              <a:t>Acknowledged limitations of PCA, especially in scenarios with intricate, nonlinear data structures.</a:t>
            </a:r>
          </a:p>
          <a:p>
            <a:pPr lvl="1"/>
            <a:r>
              <a:rPr lang="en-US" sz="2600" dirty="0"/>
              <a:t>To address these limitations, we transitioned towards Variational Autoencoders(VAEs), which excel in capturing non-linear data relationships</a:t>
            </a:r>
          </a:p>
          <a:p>
            <a:pPr lvl="1"/>
            <a:endParaRPr lang="en-US" dirty="0"/>
          </a:p>
          <a:p>
            <a:pPr marL="457189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40E3D38-EB94-81D6-2774-E1AEAC6D3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358775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F0B51AA-5ECB-F10A-FB90-487665F20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48768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32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38502-B5B2-429B-B5C8-473170997BF2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0530D0-B242-41C9-AF97-6660CDBE8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B2A9FE-7E19-4D11-B4EE-6B5FEA8DB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74900F-318B-4A35-96C0-408B8386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84504A-6283-4E3B-82CC-82C4A5D39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7772155-9FC2-4B0B-BCC8-D500830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solidFill>
                  <a:srgbClr val="FFFFFF"/>
                </a:solidFill>
                <a:cs typeface="Calibri Light"/>
              </a:rPr>
              <a:t>DIMENSIONALITY REDUCTION ( using Deep-LDA )</a:t>
            </a:r>
            <a:endParaRPr lang="en-US" dirty="0"/>
          </a:p>
        </p:txBody>
      </p:sp>
      <p:pic>
        <p:nvPicPr>
          <p:cNvPr id="7" name="Picture 2" descr="Challenges Ahead A conceptual road sign on challenges or obstacles challenge stock pictures, royalty-free photos &amp; images">
            <a:extLst>
              <a:ext uri="{FF2B5EF4-FFF2-40B4-BE49-F238E27FC236}">
                <a16:creationId xmlns:a16="http://schemas.microsoft.com/office/drawing/2014/main" id="{54949A85-0EE9-4A36-492B-92525E207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" y="-43409"/>
            <a:ext cx="12191998" cy="690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462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ADC14B-5860-E29C-3334-14BE5DFD1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FE5D151-9084-B477-DE69-83E70F902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8F3C8-BE4B-5D37-A371-6E9E00D50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5790"/>
            <a:ext cx="12189709" cy="5051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171450" indent="-171450"/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 It is a type of generative model used in machine learning and artificial intelligence for unsupervised learning tasks.</a:t>
            </a:r>
            <a:endParaRPr lang="en-US" sz="2400" dirty="0">
              <a:cs typeface="Calibri"/>
            </a:endParaRPr>
          </a:p>
          <a:p>
            <a:pPr marL="171450" indent="-171450"/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 VAEs are a type of </a:t>
            </a:r>
            <a:r>
              <a:rPr lang="en-US" sz="2400" b="1" dirty="0">
                <a:solidFill>
                  <a:srgbClr val="374151"/>
                </a:solidFill>
                <a:ea typeface="+mn-lt"/>
                <a:cs typeface="+mn-lt"/>
              </a:rPr>
              <a:t>neural network architecture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 designed to learn </a:t>
            </a:r>
            <a:r>
              <a:rPr lang="en-US" sz="2400" b="1" dirty="0">
                <a:solidFill>
                  <a:srgbClr val="374151"/>
                </a:solidFill>
                <a:ea typeface="+mn-lt"/>
                <a:cs typeface="+mn-lt"/>
              </a:rPr>
              <a:t>a probabilistic mapping between the input data and a latent space.</a:t>
            </a:r>
            <a:endParaRPr lang="en-US" sz="2400" b="1" dirty="0">
              <a:cs typeface="Calibri"/>
            </a:endParaRPr>
          </a:p>
          <a:p>
            <a:pPr marL="171450" indent="-171450"/>
            <a:r>
              <a:rPr lang="en-US" sz="2400" dirty="0">
                <a:solidFill>
                  <a:srgbClr val="374151"/>
                </a:solidFill>
                <a:cs typeface="Calibri" panose="020F0502020204030204"/>
              </a:rPr>
              <a:t>Here our Challenge was to take input data for different parameters of NaCl in two states i.e. liquid and crystalline and train a model such that it is able to map parameters to one of the states possible.</a:t>
            </a:r>
          </a:p>
          <a:p>
            <a:pPr marL="171450" indent="-171450"/>
            <a:r>
              <a:rPr lang="en-US" sz="2400" dirty="0">
                <a:solidFill>
                  <a:srgbClr val="374151"/>
                </a:solidFill>
                <a:cs typeface="Calibri" panose="020F0502020204030204"/>
              </a:rPr>
              <a:t>We implemented Variational Autoencoder in Python using </a:t>
            </a:r>
            <a:r>
              <a:rPr lang="en-US" sz="2400" dirty="0" err="1">
                <a:solidFill>
                  <a:srgbClr val="374151"/>
                </a:solidFill>
                <a:cs typeface="Calibri" panose="020F0502020204030204"/>
              </a:rPr>
              <a:t>Pytorch</a:t>
            </a:r>
            <a:r>
              <a:rPr lang="en-US" sz="2400" dirty="0">
                <a:solidFill>
                  <a:srgbClr val="374151"/>
                </a:solidFill>
                <a:cs typeface="Calibri" panose="020F0502020204030204"/>
              </a:rPr>
              <a:t> Framework which was the most challenging  part.</a:t>
            </a:r>
          </a:p>
          <a:p>
            <a:pPr marL="171450" indent="-171450"/>
            <a:endParaRPr lang="en-US" sz="2000" dirty="0">
              <a:solidFill>
                <a:srgbClr val="374151"/>
              </a:solidFill>
              <a:cs typeface="Calibri" panose="020F0502020204030204"/>
            </a:endParaRPr>
          </a:p>
          <a:p>
            <a:pPr marL="171450" indent="-171450"/>
            <a:endParaRPr lang="en-US" sz="2000" dirty="0">
              <a:solidFill>
                <a:srgbClr val="374151"/>
              </a:solidFill>
              <a:cs typeface="Calibri" panose="020F0502020204030204"/>
            </a:endParaRPr>
          </a:p>
          <a:p>
            <a:pPr marL="171450" indent="-171450"/>
            <a:endParaRPr lang="en-US" sz="2000" dirty="0">
              <a:solidFill>
                <a:srgbClr val="374151"/>
              </a:solidFill>
              <a:cs typeface="Calibri" panose="020F0502020204030204"/>
            </a:endParaRPr>
          </a:p>
          <a:p>
            <a:pPr marL="171450" indent="-171450"/>
            <a:endParaRPr lang="en-US" sz="1200" dirty="0">
              <a:solidFill>
                <a:srgbClr val="374151"/>
              </a:solidFill>
              <a:cs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888728-16F2-F50C-342A-C29D5D77A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24D215-96E3-B4F5-64B1-CC41C9A44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7E186D-AF63-FDDD-8C2F-A4127996B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06330F-7906-E36E-598C-36393CC08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A96AF4A-F5E9-A969-3496-E478A86A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solidFill>
                  <a:srgbClr val="FFFFFF"/>
                </a:solidFill>
                <a:cs typeface="Calibri Light"/>
              </a:rPr>
              <a:t>CHALLENGE : VARIATIONAL AUTOENCODER (VAE) </a:t>
            </a:r>
          </a:p>
        </p:txBody>
      </p:sp>
    </p:spTree>
    <p:extLst>
      <p:ext uri="{BB962C8B-B14F-4D97-AF65-F5344CB8AC3E}">
        <p14:creationId xmlns:p14="http://schemas.microsoft.com/office/powerpoint/2010/main" val="768343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505189F-1D29-0165-6A0A-0EF5F293FCA6}"/>
              </a:ext>
            </a:extLst>
          </p:cNvPr>
          <p:cNvSpPr/>
          <p:nvPr/>
        </p:nvSpPr>
        <p:spPr>
          <a:xfrm>
            <a:off x="234696" y="5482276"/>
            <a:ext cx="813816" cy="749808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 err="1"/>
              <a:t>Xn</a:t>
            </a:r>
            <a:endParaRPr lang="en-IN" u="sng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3BF4913-4187-9BD9-1500-692B4B0E5BC8}"/>
              </a:ext>
            </a:extLst>
          </p:cNvPr>
          <p:cNvSpPr/>
          <p:nvPr/>
        </p:nvSpPr>
        <p:spPr>
          <a:xfrm>
            <a:off x="234696" y="1578616"/>
            <a:ext cx="813816" cy="749808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/>
              <a:t>X1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2F916F3-BA4F-5FCD-2524-2DA5C991888A}"/>
              </a:ext>
            </a:extLst>
          </p:cNvPr>
          <p:cNvSpPr/>
          <p:nvPr/>
        </p:nvSpPr>
        <p:spPr>
          <a:xfrm>
            <a:off x="234696" y="2584585"/>
            <a:ext cx="813816" cy="749808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/>
              <a:t>X2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8FFB728C-E806-839A-11B6-0431ACF0DA24}"/>
              </a:ext>
            </a:extLst>
          </p:cNvPr>
          <p:cNvSpPr/>
          <p:nvPr/>
        </p:nvSpPr>
        <p:spPr>
          <a:xfrm>
            <a:off x="234696" y="3478480"/>
            <a:ext cx="813816" cy="749808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/>
              <a:t>X3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D1E4FBA-A5E6-5A79-3CD0-25FC86CA53A6}"/>
              </a:ext>
            </a:extLst>
          </p:cNvPr>
          <p:cNvSpPr/>
          <p:nvPr/>
        </p:nvSpPr>
        <p:spPr>
          <a:xfrm>
            <a:off x="234696" y="4466855"/>
            <a:ext cx="813816" cy="749808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/>
              <a:t>X4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277DC5-0E89-331B-A486-4136B25B3F86}"/>
              </a:ext>
            </a:extLst>
          </p:cNvPr>
          <p:cNvSpPr/>
          <p:nvPr/>
        </p:nvSpPr>
        <p:spPr>
          <a:xfrm>
            <a:off x="4911035" y="3125425"/>
            <a:ext cx="1197864" cy="1531787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E0189F1-DDF1-4102-B4D8-812EEB66C4D3}"/>
              </a:ext>
            </a:extLst>
          </p:cNvPr>
          <p:cNvSpPr/>
          <p:nvPr/>
        </p:nvSpPr>
        <p:spPr>
          <a:xfrm>
            <a:off x="5236322" y="3273345"/>
            <a:ext cx="548640" cy="52437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D8792723-EBBE-FEEF-9E77-E4A54F6701FC}"/>
              </a:ext>
            </a:extLst>
          </p:cNvPr>
          <p:cNvSpPr/>
          <p:nvPr/>
        </p:nvSpPr>
        <p:spPr>
          <a:xfrm>
            <a:off x="5226162" y="3945640"/>
            <a:ext cx="548640" cy="52437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L2</a:t>
            </a:r>
          </a:p>
        </p:txBody>
      </p:sp>
      <p:sp>
        <p:nvSpPr>
          <p:cNvPr id="24" name="Flowchart: Manual Operation 23">
            <a:extLst>
              <a:ext uri="{FF2B5EF4-FFF2-40B4-BE49-F238E27FC236}">
                <a16:creationId xmlns:a16="http://schemas.microsoft.com/office/drawing/2014/main" id="{B7432F6C-9F44-F458-14A3-097115807DE5}"/>
              </a:ext>
            </a:extLst>
          </p:cNvPr>
          <p:cNvSpPr/>
          <p:nvPr/>
        </p:nvSpPr>
        <p:spPr>
          <a:xfrm rot="5400000">
            <a:off x="6257451" y="1816723"/>
            <a:ext cx="3945551" cy="399653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3107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970 w 10000"/>
              <a:gd name="connsiteY2" fmla="*/ 10000 h 10000"/>
              <a:gd name="connsiteX3" fmla="*/ 3107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970 w 10000"/>
              <a:gd name="connsiteY2" fmla="*/ 10000 h 10000"/>
              <a:gd name="connsiteX3" fmla="*/ 331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893 w 10000"/>
              <a:gd name="connsiteY2" fmla="*/ 10000 h 10000"/>
              <a:gd name="connsiteX3" fmla="*/ 331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6893" y="10000"/>
                </a:lnTo>
                <a:lnTo>
                  <a:pt x="3313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95C5A284-34E8-059E-32B7-8DBC888CC43B}"/>
              </a:ext>
            </a:extLst>
          </p:cNvPr>
          <p:cNvSpPr/>
          <p:nvPr/>
        </p:nvSpPr>
        <p:spPr>
          <a:xfrm>
            <a:off x="10470043" y="2372700"/>
            <a:ext cx="813816" cy="749808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/>
              <a:t>Y2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F1D7E676-E66B-0544-A441-11B398C7196D}"/>
              </a:ext>
            </a:extLst>
          </p:cNvPr>
          <p:cNvSpPr/>
          <p:nvPr/>
        </p:nvSpPr>
        <p:spPr>
          <a:xfrm>
            <a:off x="10470043" y="5336607"/>
            <a:ext cx="813816" cy="749808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/>
              <a:t>Yn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EF7F052B-4147-4006-D9E8-BD1E0C8F69C5}"/>
              </a:ext>
            </a:extLst>
          </p:cNvPr>
          <p:cNvSpPr/>
          <p:nvPr/>
        </p:nvSpPr>
        <p:spPr>
          <a:xfrm>
            <a:off x="10470043" y="4348478"/>
            <a:ext cx="813816" cy="749808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/>
              <a:t>Y4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08FE36CC-2A35-1826-B4AE-8C1374F5EA24}"/>
              </a:ext>
            </a:extLst>
          </p:cNvPr>
          <p:cNvSpPr/>
          <p:nvPr/>
        </p:nvSpPr>
        <p:spPr>
          <a:xfrm>
            <a:off x="10474615" y="3360589"/>
            <a:ext cx="813816" cy="749808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/>
              <a:t>Y3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5B80B96C-B497-97A2-07CF-ADB32B357662}"/>
              </a:ext>
            </a:extLst>
          </p:cNvPr>
          <p:cNvSpPr/>
          <p:nvPr/>
        </p:nvSpPr>
        <p:spPr>
          <a:xfrm>
            <a:off x="10470043" y="1443802"/>
            <a:ext cx="813816" cy="749808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/>
              <a:t>Y1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67EF20F-704A-954D-C218-1E170030FDB5}"/>
                  </a:ext>
                </a:extLst>
              </p14:cNvPr>
              <p14:cNvContentPartPr/>
              <p14:nvPr/>
            </p14:nvContentPartPr>
            <p14:xfrm>
              <a:off x="639800" y="5293520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67EF20F-704A-954D-C218-1E170030FD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160" y="52845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74017FC-C6D5-329C-1CB7-C5475E1779BC}"/>
                  </a:ext>
                </a:extLst>
              </p14:cNvPr>
              <p14:cNvContentPartPr/>
              <p14:nvPr/>
            </p14:nvContentPartPr>
            <p14:xfrm>
              <a:off x="639800" y="5343920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74017FC-C6D5-329C-1CB7-C5475E1779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160" y="53349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5D7FE84-09B0-E338-6015-3A3CCA7C33C9}"/>
                  </a:ext>
                </a:extLst>
              </p14:cNvPr>
              <p14:cNvContentPartPr/>
              <p14:nvPr/>
            </p14:nvContentPartPr>
            <p14:xfrm>
              <a:off x="639800" y="539468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5D7FE84-09B0-E338-6015-3A3CCA7C33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160" y="5386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1C252F5-64AE-5FC3-C1E6-10AF92392911}"/>
                  </a:ext>
                </a:extLst>
              </p14:cNvPr>
              <p14:cNvContentPartPr/>
              <p14:nvPr/>
            </p14:nvContentPartPr>
            <p14:xfrm>
              <a:off x="639800" y="5455520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1C252F5-64AE-5FC3-C1E6-10AF923929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160" y="54468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540E44B-ED82-76C8-F6C0-86F1149B133C}"/>
                  </a:ext>
                </a:extLst>
              </p14:cNvPr>
              <p14:cNvContentPartPr/>
              <p14:nvPr/>
            </p14:nvContentPartPr>
            <p14:xfrm>
              <a:off x="10891160" y="5140880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540E44B-ED82-76C8-F6C0-86F1149B13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82520" y="51318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915347F-0815-F6FF-D05E-D4AB0B37E4D2}"/>
                  </a:ext>
                </a:extLst>
              </p14:cNvPr>
              <p14:cNvContentPartPr/>
              <p14:nvPr/>
            </p14:nvContentPartPr>
            <p14:xfrm>
              <a:off x="10891160" y="5211800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915347F-0815-F6FF-D05E-D4AB0B37E4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82520" y="5203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64ADCA2-FDB8-FF10-3D5B-6467CF1AEECE}"/>
                  </a:ext>
                </a:extLst>
              </p14:cNvPr>
              <p14:cNvContentPartPr/>
              <p14:nvPr/>
            </p14:nvContentPartPr>
            <p14:xfrm>
              <a:off x="10891160" y="5272640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64ADCA2-FDB8-FF10-3D5B-6467CF1AEE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82520" y="52640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E2A50BE-474A-E23E-1124-44568C1360FD}"/>
                  </a:ext>
                </a:extLst>
              </p14:cNvPr>
              <p14:cNvContentPartPr/>
              <p14:nvPr/>
            </p14:nvContentPartPr>
            <p14:xfrm>
              <a:off x="10891160" y="5323760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E2A50BE-474A-E23E-1124-44568C1360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82520" y="53147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9D447EA-BE3D-A5EF-DD9F-7CCC4D729256}"/>
                  </a:ext>
                </a:extLst>
              </p14:cNvPr>
              <p14:cNvContentPartPr/>
              <p14:nvPr/>
            </p14:nvContentPartPr>
            <p14:xfrm>
              <a:off x="599480" y="2956400"/>
              <a:ext cx="687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9D447EA-BE3D-A5EF-DD9F-7CCC4D72925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5840" y="2848400"/>
                <a:ext cx="176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A9738AE-A7C8-C866-1DF5-12950B1CE8E0}"/>
                  </a:ext>
                </a:extLst>
              </p14:cNvPr>
              <p14:cNvContentPartPr/>
              <p14:nvPr/>
            </p14:nvContentPartPr>
            <p14:xfrm>
              <a:off x="578960" y="3047840"/>
              <a:ext cx="2127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A9738AE-A7C8-C866-1DF5-12950B1CE8E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4960" y="2940200"/>
                <a:ext cx="320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7B6E315-D8E1-E9AB-A76D-352E0A73B445}"/>
                  </a:ext>
                </a:extLst>
              </p14:cNvPr>
              <p14:cNvContentPartPr/>
              <p14:nvPr/>
            </p14:nvContentPartPr>
            <p14:xfrm>
              <a:off x="507680" y="1953080"/>
              <a:ext cx="284040" cy="48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7B6E315-D8E1-E9AB-A76D-352E0A73B44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4040" y="1845080"/>
                <a:ext cx="3916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89EF43A-16FE-598E-268A-A990F9D3E921}"/>
                  </a:ext>
                </a:extLst>
              </p14:cNvPr>
              <p14:cNvContentPartPr/>
              <p14:nvPr/>
            </p14:nvContentPartPr>
            <p14:xfrm>
              <a:off x="558800" y="3891320"/>
              <a:ext cx="19224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89EF43A-16FE-598E-268A-A990F9D3E92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4800" y="3783680"/>
                <a:ext cx="299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A70A117-0499-AC50-173B-FE40DD15C1B9}"/>
                  </a:ext>
                </a:extLst>
              </p14:cNvPr>
              <p14:cNvContentPartPr/>
              <p14:nvPr/>
            </p14:nvContentPartPr>
            <p14:xfrm>
              <a:off x="548720" y="4876640"/>
              <a:ext cx="195120" cy="20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A70A117-0499-AC50-173B-FE40DD15C1B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4720" y="4768640"/>
                <a:ext cx="3027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625A4EC-0D86-8A96-D3A6-BBE0B3A72F66}"/>
                  </a:ext>
                </a:extLst>
              </p14:cNvPr>
              <p14:cNvContentPartPr/>
              <p14:nvPr/>
            </p14:nvContentPartPr>
            <p14:xfrm>
              <a:off x="568880" y="5898680"/>
              <a:ext cx="249120" cy="24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625A4EC-0D86-8A96-D3A6-BBE0B3A72F6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14880" y="5791040"/>
                <a:ext cx="3567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35D4756-2E1D-AE55-A097-ADF7FADB31B5}"/>
                  </a:ext>
                </a:extLst>
              </p14:cNvPr>
              <p14:cNvContentPartPr/>
              <p14:nvPr/>
            </p14:nvContentPartPr>
            <p14:xfrm>
              <a:off x="568880" y="5842160"/>
              <a:ext cx="212400" cy="212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35D4756-2E1D-AE55-A097-ADF7FADB31B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4880" y="5734160"/>
                <a:ext cx="3200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FEC6E2A-65B8-8C38-5E40-DE778EBB418A}"/>
                  </a:ext>
                </a:extLst>
              </p14:cNvPr>
              <p14:cNvContentPartPr/>
              <p14:nvPr/>
            </p14:nvContentPartPr>
            <p14:xfrm>
              <a:off x="2478680" y="-172720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FEC6E2A-65B8-8C38-5E40-DE778EBB418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425040" y="-2807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2B36258-6836-D6B3-A37D-AF95DBC266D0}"/>
                  </a:ext>
                </a:extLst>
              </p14:cNvPr>
              <p14:cNvContentPartPr/>
              <p14:nvPr/>
            </p14:nvContentPartPr>
            <p14:xfrm>
              <a:off x="10779920" y="1822760"/>
              <a:ext cx="257040" cy="2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2B36258-6836-D6B3-A37D-AF95DBC266D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725920" y="1714760"/>
                <a:ext cx="3646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9405FC6-7F16-E38C-42EC-65A43F176D85}"/>
                  </a:ext>
                </a:extLst>
              </p14:cNvPr>
              <p14:cNvContentPartPr/>
              <p14:nvPr/>
            </p14:nvContentPartPr>
            <p14:xfrm>
              <a:off x="10748960" y="2773520"/>
              <a:ext cx="263160" cy="216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9405FC6-7F16-E38C-42EC-65A43F176D8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695320" y="2665520"/>
                <a:ext cx="3708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1FFF1A5-4DA9-CDF6-755D-171A28828033}"/>
                  </a:ext>
                </a:extLst>
              </p14:cNvPr>
              <p14:cNvContentPartPr/>
              <p14:nvPr/>
            </p14:nvContentPartPr>
            <p14:xfrm>
              <a:off x="10820240" y="3728600"/>
              <a:ext cx="225000" cy="69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1FFF1A5-4DA9-CDF6-755D-171A2882803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766240" y="3620960"/>
                <a:ext cx="3326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72E0192-45E9-3E70-22B9-ED3FDD17C139}"/>
                  </a:ext>
                </a:extLst>
              </p14:cNvPr>
              <p14:cNvContentPartPr/>
              <p14:nvPr/>
            </p14:nvContentPartPr>
            <p14:xfrm>
              <a:off x="10800080" y="4744880"/>
              <a:ext cx="236520" cy="392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72E0192-45E9-3E70-22B9-ED3FDD17C13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746080" y="4636880"/>
                <a:ext cx="3441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069FC13-62B1-A8F9-F634-06A768C8768B}"/>
                  </a:ext>
                </a:extLst>
              </p14:cNvPr>
              <p14:cNvContentPartPr/>
              <p14:nvPr/>
            </p14:nvContentPartPr>
            <p14:xfrm>
              <a:off x="10766960" y="5689520"/>
              <a:ext cx="322920" cy="1130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069FC13-62B1-A8F9-F634-06A768C8768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712960" y="5581520"/>
                <a:ext cx="430560" cy="32868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Flowchart: Manual Operation 23">
            <a:extLst>
              <a:ext uri="{FF2B5EF4-FFF2-40B4-BE49-F238E27FC236}">
                <a16:creationId xmlns:a16="http://schemas.microsoft.com/office/drawing/2014/main" id="{B8D48970-D09E-C308-C6A6-64C7FF9FF11B}"/>
              </a:ext>
            </a:extLst>
          </p:cNvPr>
          <p:cNvSpPr/>
          <p:nvPr/>
        </p:nvSpPr>
        <p:spPr>
          <a:xfrm rot="16200000">
            <a:off x="953501" y="2171151"/>
            <a:ext cx="4033577" cy="359743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3107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970 w 10000"/>
              <a:gd name="connsiteY2" fmla="*/ 10000 h 10000"/>
              <a:gd name="connsiteX3" fmla="*/ 3107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970 w 10000"/>
              <a:gd name="connsiteY2" fmla="*/ 10000 h 10000"/>
              <a:gd name="connsiteX3" fmla="*/ 331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893 w 10000"/>
              <a:gd name="connsiteY2" fmla="*/ 10000 h 10000"/>
              <a:gd name="connsiteX3" fmla="*/ 331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6893" y="10000"/>
                </a:lnTo>
                <a:lnTo>
                  <a:pt x="3313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17E85D2-5547-E5F4-69FE-10BBC9A41C08}"/>
              </a:ext>
            </a:extLst>
          </p:cNvPr>
          <p:cNvSpPr/>
          <p:nvPr/>
        </p:nvSpPr>
        <p:spPr>
          <a:xfrm>
            <a:off x="4527298" y="1897537"/>
            <a:ext cx="1946367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Latent 		Space </a:t>
            </a:r>
          </a:p>
          <a:p>
            <a:pPr algn="ctr"/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Distribution</a:t>
            </a:r>
            <a:endParaRPr 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86B40F6-A1DA-D3D5-705D-22FEDCE82A15}"/>
              </a:ext>
            </a:extLst>
          </p:cNvPr>
          <p:cNvSpPr/>
          <p:nvPr/>
        </p:nvSpPr>
        <p:spPr>
          <a:xfrm>
            <a:off x="1075144" y="3010174"/>
            <a:ext cx="359743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Hidden Layers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90184A7-F94B-9E1A-9698-E144F95B98DA}"/>
              </a:ext>
            </a:extLst>
          </p:cNvPr>
          <p:cNvSpPr/>
          <p:nvPr/>
        </p:nvSpPr>
        <p:spPr>
          <a:xfrm>
            <a:off x="6473665" y="2969056"/>
            <a:ext cx="359743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Hidden Layers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95CA28-105E-C42E-47A6-791D3503957D}"/>
              </a:ext>
            </a:extLst>
          </p:cNvPr>
          <p:cNvSpPr/>
          <p:nvPr/>
        </p:nvSpPr>
        <p:spPr>
          <a:xfrm>
            <a:off x="1579924" y="5787766"/>
            <a:ext cx="2707271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Neural Network Encoder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660B264-2BF7-7424-8608-A07B5FE682B7}"/>
              </a:ext>
            </a:extLst>
          </p:cNvPr>
          <p:cNvSpPr/>
          <p:nvPr/>
        </p:nvSpPr>
        <p:spPr>
          <a:xfrm>
            <a:off x="6749549" y="5740452"/>
            <a:ext cx="2707271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Neural Network Decoder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0009F5-DBD2-DB52-2975-34A88814C138}"/>
              </a:ext>
            </a:extLst>
          </p:cNvPr>
          <p:cNvSpPr/>
          <p:nvPr/>
        </p:nvSpPr>
        <p:spPr>
          <a:xfrm>
            <a:off x="-96869" y="67149"/>
            <a:ext cx="1564417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Visible Nodes Layer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7586655-AEA0-BB1F-22FB-166BC4E94540}"/>
              </a:ext>
            </a:extLst>
          </p:cNvPr>
          <p:cNvSpPr/>
          <p:nvPr/>
        </p:nvSpPr>
        <p:spPr>
          <a:xfrm>
            <a:off x="10108951" y="53371"/>
            <a:ext cx="1564417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Visible Nodes Layer</a:t>
            </a:r>
          </a:p>
        </p:txBody>
      </p:sp>
    </p:spTree>
    <p:extLst>
      <p:ext uri="{BB962C8B-B14F-4D97-AF65-F5344CB8AC3E}">
        <p14:creationId xmlns:p14="http://schemas.microsoft.com/office/powerpoint/2010/main" val="3820202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49C51A-7585-51DA-9448-BA65A945B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746284-97C3-6D97-45A3-6FAD1548D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D514-CBF6-8463-64E9-C8236347D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5790"/>
            <a:ext cx="12189709" cy="5051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171450" indent="-171450"/>
            <a:r>
              <a:rPr lang="en-US" sz="2400" dirty="0">
                <a:solidFill>
                  <a:srgbClr val="374151"/>
                </a:solidFill>
                <a:cs typeface="Calibri" panose="020F0502020204030204"/>
              </a:rPr>
              <a:t>Loss Function Used : </a:t>
            </a:r>
            <a:r>
              <a:rPr lang="en-US" sz="2400" b="1" dirty="0">
                <a:solidFill>
                  <a:srgbClr val="374151"/>
                </a:solidFill>
                <a:cs typeface="Calibri" panose="020F0502020204030204"/>
              </a:rPr>
              <a:t>MSE Loss</a:t>
            </a:r>
            <a:r>
              <a:rPr lang="en-US" sz="2400" dirty="0">
                <a:solidFill>
                  <a:srgbClr val="374151"/>
                </a:solidFill>
                <a:cs typeface="Calibri" panose="020F0502020204030204"/>
              </a:rPr>
              <a:t> (Mean Squared Error)</a:t>
            </a:r>
          </a:p>
          <a:p>
            <a:pPr marL="171450" indent="-171450"/>
            <a:r>
              <a:rPr lang="en-US" sz="2400" dirty="0">
                <a:solidFill>
                  <a:srgbClr val="374151"/>
                </a:solidFill>
                <a:cs typeface="Calibri" panose="020F0502020204030204"/>
              </a:rPr>
              <a:t>Activation Function Used : </a:t>
            </a:r>
            <a:r>
              <a:rPr lang="en-US" sz="2400" b="1" dirty="0" err="1">
                <a:solidFill>
                  <a:srgbClr val="374151"/>
                </a:solidFill>
                <a:cs typeface="Calibri" panose="020F0502020204030204"/>
              </a:rPr>
              <a:t>ReLU</a:t>
            </a:r>
            <a:endParaRPr lang="en-US" sz="2400" b="1" dirty="0">
              <a:solidFill>
                <a:srgbClr val="374151"/>
              </a:solidFill>
              <a:cs typeface="Calibri" panose="020F0502020204030204"/>
            </a:endParaRPr>
          </a:p>
          <a:p>
            <a:pPr marL="171450" indent="-171450"/>
            <a:r>
              <a:rPr lang="en-US" sz="2400" dirty="0">
                <a:solidFill>
                  <a:srgbClr val="374151"/>
                </a:solidFill>
                <a:cs typeface="Calibri" panose="020F0502020204030204"/>
              </a:rPr>
              <a:t>Optimizer : </a:t>
            </a:r>
            <a:r>
              <a:rPr lang="en-US" sz="2400" b="1" dirty="0">
                <a:solidFill>
                  <a:srgbClr val="374151"/>
                </a:solidFill>
                <a:cs typeface="Calibri" panose="020F0502020204030204"/>
              </a:rPr>
              <a:t>Adam Optimizer</a:t>
            </a:r>
          </a:p>
          <a:p>
            <a:pPr marL="171450" indent="-171450"/>
            <a:r>
              <a:rPr lang="en-US" sz="2400" dirty="0">
                <a:solidFill>
                  <a:srgbClr val="374151"/>
                </a:solidFill>
                <a:cs typeface="Calibri" panose="020F0502020204030204"/>
              </a:rPr>
              <a:t>Hidden Layers : </a:t>
            </a:r>
            <a:r>
              <a:rPr lang="en-US" sz="2400" b="1" dirty="0">
                <a:solidFill>
                  <a:srgbClr val="374151"/>
                </a:solidFill>
                <a:cs typeface="Calibri" panose="020F0502020204030204"/>
              </a:rPr>
              <a:t>3 to 4 Layers</a:t>
            </a:r>
          </a:p>
          <a:p>
            <a:pPr marL="171450" indent="-171450"/>
            <a:r>
              <a:rPr lang="en-US" sz="2400" dirty="0">
                <a:solidFill>
                  <a:srgbClr val="374151"/>
                </a:solidFill>
                <a:cs typeface="Calibri" panose="020F0502020204030204"/>
              </a:rPr>
              <a:t>Learning Rate : </a:t>
            </a:r>
            <a:r>
              <a:rPr lang="en-US" sz="2400" b="1" dirty="0">
                <a:solidFill>
                  <a:srgbClr val="374151"/>
                </a:solidFill>
                <a:cs typeface="Calibri" panose="020F0502020204030204"/>
              </a:rPr>
              <a:t>0.0001</a:t>
            </a:r>
          </a:p>
          <a:p>
            <a:pPr marL="171450" indent="-171450"/>
            <a:endParaRPr lang="en-US" sz="2400" b="1" dirty="0">
              <a:solidFill>
                <a:srgbClr val="374151"/>
              </a:solidFill>
              <a:cs typeface="Calibri" panose="020F0502020204030204"/>
            </a:endParaRPr>
          </a:p>
          <a:p>
            <a:pPr marL="171450" indent="-171450"/>
            <a:endParaRPr lang="en-US" sz="2400" dirty="0">
              <a:solidFill>
                <a:srgbClr val="374151"/>
              </a:solidFill>
              <a:cs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3B0AEF-8D3E-3AB8-FE90-F5B21C4F2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7D92E1-436A-AD4E-FCEA-DE9F64BE0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845464-ED36-3033-74C5-FAD755EF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5C2217-5C4E-BDF7-0E33-12C20508B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38A8EC4-2BC4-E49F-1AD9-344F7F28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u="sng">
                <a:solidFill>
                  <a:srgbClr val="FFFFFF"/>
                </a:solidFill>
                <a:cs typeface="Calibri Light"/>
              </a:rPr>
              <a:t>Components of VAE</a:t>
            </a:r>
          </a:p>
        </p:txBody>
      </p:sp>
      <p:pic>
        <p:nvPicPr>
          <p:cNvPr id="2" name="Picture 1" descr="What is ReLU and Sigmoid activation function? - Nomidl">
            <a:extLst>
              <a:ext uri="{FF2B5EF4-FFF2-40B4-BE49-F238E27FC236}">
                <a16:creationId xmlns:a16="http://schemas.microsoft.com/office/drawing/2014/main" id="{DBF9C824-47DA-EC38-76B2-A87F9B738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487" y="2742885"/>
            <a:ext cx="4895514" cy="31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93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49C51A-7585-51DA-9448-BA65A945B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746284-97C3-6D97-45A3-6FAD1548D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3B0AEF-8D3E-3AB8-FE90-F5B21C4F2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7D92E1-436A-AD4E-FCEA-DE9F64BE0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845464-ED36-3033-74C5-FAD755EF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5C2217-5C4E-BDF7-0E33-12C20508B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38A8EC4-2BC4-E49F-1AD9-344F7F28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rgbClr val="FFFFFF"/>
                </a:solidFill>
                <a:cs typeface="Calibri Light"/>
              </a:rPr>
              <a:t>RESULTS AND DISCUSSIONS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A98DFD-BAF5-D1B9-9E3D-C51FBD00D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66270" y="0"/>
            <a:ext cx="12724536" cy="71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20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E9B9-09D2-4480-8781-85867DC2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66908"/>
            <a:ext cx="3575304" cy="5071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200" b="1" dirty="0">
                <a:cs typeface="Calibri"/>
              </a:rPr>
              <a:t>OBSERVATION: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Though much distinction is observed between crystalline and liquid state but still some intermixing within the crystalline region is observed.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38502-B5B2-429B-B5C8-473170997BF2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0530D0-B242-41C9-AF97-6660CDBE8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B2A9FE-7E19-4D11-B4EE-6B5FEA8DB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74900F-318B-4A35-96C0-408B8386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84504A-6283-4E3B-82CC-82C4A5D39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7772155-9FC2-4B0B-BCC8-D500830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solidFill>
                  <a:srgbClr val="FFFFFF"/>
                </a:solidFill>
                <a:cs typeface="Calibri Light"/>
              </a:rPr>
              <a:t>Plot obtained between 2 eigen values using PCA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AAF64-E362-29C1-3CAA-656175F69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896" y="1654749"/>
            <a:ext cx="7303262" cy="529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8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27BB47-4D14-AC23-107E-080F8B494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F866D5-0CEA-D4A9-B656-2F2DB4926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8CDF4-ED07-C5F8-105D-13F1927C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66908"/>
            <a:ext cx="3575304" cy="5071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200" b="1" dirty="0">
                <a:cs typeface="Calibri"/>
              </a:rPr>
              <a:t>INTUITION :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 dirty="0">
                <a:cs typeface="Calibri"/>
              </a:rPr>
              <a:t>We observed quite intermixing with PCA compressed eigen values.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 dirty="0">
                <a:cs typeface="Calibri"/>
              </a:rPr>
              <a:t>We thought that it might be possible that system is mostly driven by the 2 largest eigen values of the distance matrix.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 dirty="0">
                <a:cs typeface="Calibri"/>
              </a:rPr>
              <a:t>So we switched to 2 Maximum Eigen Values.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6C645-E962-675D-A7B6-B070BDA8A9FA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706306-F0AA-70F3-7784-5D11FC881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3D863F-3C31-CB10-7E87-EA05D263A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FABDEB-7BCE-2D95-CFD0-4B775ADAE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8BDB1A-298F-BE58-86AE-2F846731D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EFBDAA3-3E4F-EB88-4D6C-144D869B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u="sng">
                <a:solidFill>
                  <a:srgbClr val="FFFFFF"/>
                </a:solidFill>
                <a:cs typeface="Calibri Light"/>
              </a:rPr>
              <a:t>2 eigen values from PCA to 2 maximum eigen values of the Distance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C79FE-69D3-80F2-3099-75C98AE1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896" y="1654749"/>
            <a:ext cx="7303262" cy="529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3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10706-EEF2-4DA0-82E7-66844ADE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9" y="248819"/>
            <a:ext cx="11157824" cy="1033669"/>
          </a:xfrm>
        </p:spPr>
        <p:txBody>
          <a:bodyPr>
            <a:normAutofit/>
          </a:bodyPr>
          <a:lstStyle/>
          <a:p>
            <a:r>
              <a:rPr lang="en-US" sz="1600" b="0" i="0">
                <a:solidFill>
                  <a:srgbClr val="D1D5DB"/>
                </a:solidFill>
                <a:effectLst/>
                <a:latin typeface="Söhne"/>
              </a:rPr>
              <a:t>From life-saving drugs to shaping the future of healthcare, the Pharma industry holds the power to heal and transform lives."</a:t>
            </a:r>
            <a:endParaRPr lang="en-US" sz="4000" u="sng">
              <a:solidFill>
                <a:srgbClr val="FFFFFF"/>
              </a:solidFill>
            </a:endParaRPr>
          </a:p>
        </p:txBody>
      </p:sp>
      <p:pic>
        <p:nvPicPr>
          <p:cNvPr id="1026" name="Picture 2" descr="a pile of pills sitting next to each other on top of a table">
            <a:extLst>
              <a:ext uri="{FF2B5EF4-FFF2-40B4-BE49-F238E27FC236}">
                <a16:creationId xmlns:a16="http://schemas.microsoft.com/office/drawing/2014/main" id="{3B9267FA-8F19-C78E-0E86-39DAA2190E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181" y="1556158"/>
            <a:ext cx="4107831" cy="27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AD82CE-F4F3-6404-EBE7-73C879FAE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1590741"/>
            <a:ext cx="4517003" cy="26909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15FB35-B64D-78AC-69E7-39A247AE5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81668"/>
            <a:ext cx="4057650" cy="25605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212B75-E19B-4151-FF8F-FE8FFC40E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480" y="4297458"/>
            <a:ext cx="3899617" cy="2527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A80419-C5C4-C557-DF78-0C7565B437F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0" y="0"/>
            <a:ext cx="12191997" cy="15974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05FF36-B3F6-B331-85C9-85BBB721BB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7650" y="4281666"/>
            <a:ext cx="4107830" cy="25605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C646129-1BF7-6521-C5FF-2C67662074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3746" y="1606532"/>
            <a:ext cx="3817951" cy="263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7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E9B9-09D2-4480-8781-85867DC2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66908"/>
            <a:ext cx="3384884" cy="5071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--- Architecture : 32x24x2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--- num of epochs =2000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Testing Loss: 223.8503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38502-B5B2-429B-B5C8-473170997BF2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0530D0-B242-41C9-AF97-6660CDBE8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B2A9FE-7E19-4D11-B4EE-6B5FEA8DB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74900F-318B-4A35-96C0-408B8386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84504A-6283-4E3B-82CC-82C4A5D39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7772155-9FC2-4B0B-BCC8-D500830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solidFill>
                  <a:srgbClr val="FFFFFF"/>
                </a:solidFill>
                <a:cs typeface="Calibri Light"/>
              </a:rPr>
              <a:t>Plot obtained between  2 input eigen values of distance matrix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E6926-2D8C-FD92-CD85-CD46626D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884" y="1597435"/>
            <a:ext cx="8598569" cy="526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67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08BE32-EDC8-311D-5C0F-D1B55FA7A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8A2109-821B-6E45-A534-34BD9184F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CC73D-B9D0-AD8A-967E-BE36BB083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66908"/>
            <a:ext cx="3384884" cy="5071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200" b="1">
                <a:cs typeface="Calibri"/>
              </a:rPr>
              <a:t>OBSERVATION:</a:t>
            </a:r>
          </a:p>
          <a:p>
            <a:pPr marL="227965" indent="-227965">
              <a:buFont typeface="Wingdings" panose="020B0604020202020204" pitchFamily="34" charset="0"/>
              <a:buChar char="Ø"/>
            </a:pPr>
            <a:r>
              <a:rPr lang="en-US" sz="2200">
                <a:cs typeface="Calibri"/>
              </a:rPr>
              <a:t>We can clearly see there is no intermixing when 2 maximum eigen values were taken as basis.</a:t>
            </a:r>
          </a:p>
          <a:p>
            <a:pPr marL="227965" indent="-227965">
              <a:buFont typeface="Wingdings" panose="020B0604020202020204" pitchFamily="34" charset="0"/>
              <a:buChar char="Ø"/>
            </a:pPr>
            <a:r>
              <a:rPr lang="en-US" sz="2200">
                <a:cs typeface="Calibri"/>
              </a:rPr>
              <a:t>Therefore it worked as we thought.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80DAA-7E29-BD74-3EE6-C83EA490DA08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D1023B-8E4F-D00B-2657-B86C8AFA7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AA5BA1-83A1-29B7-0C31-79BD37304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A3E92C-6691-E76C-8286-A37EBFB3C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23C9D6-FA42-F7C8-1C43-247B20F3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AAB5E36-5C45-8525-7B8B-B1D909D1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u="sng">
                <a:solidFill>
                  <a:srgbClr val="FFFFFF"/>
                </a:solidFill>
                <a:cs typeface="Calibri Light"/>
              </a:rPr>
              <a:t>Why it was better than PCA compressed Eigen Values ?</a:t>
            </a:r>
            <a:endParaRPr lang="en-US" sz="4000" u="sng"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B7D4A-68CB-6099-20A7-416AB909A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884" y="1597435"/>
            <a:ext cx="8598569" cy="526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94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E9B9-09D2-4480-8781-85867DC2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66908"/>
            <a:ext cx="3384884" cy="5071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--- Architecture : 32x24x2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--- num of epochs =1000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Testing Loss: 294.9366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38502-B5B2-429B-B5C8-473170997BF2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0530D0-B242-41C9-AF97-6660CDBE8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B2A9FE-7E19-4D11-B4EE-6B5FEA8DB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74900F-318B-4A35-96C0-408B8386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84504A-6283-4E3B-82CC-82C4A5D39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7772155-9FC2-4B0B-BCC8-D500830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solidFill>
                  <a:srgbClr val="FFFFFF"/>
                </a:solidFill>
                <a:cs typeface="Calibri Light"/>
              </a:rPr>
              <a:t>Plot obtained between  2 input eigen values of distance matrix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C1412-5305-4354-0D0A-55DED60B7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884" y="1561100"/>
            <a:ext cx="8750681" cy="52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96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E9B9-09D2-4480-8781-85867DC2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66908"/>
            <a:ext cx="3384884" cy="5071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--- Architecture : 100x50x25x2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--- num of epochs =1000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Testing Loss: 298.9877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38502-B5B2-429B-B5C8-473170997BF2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0530D0-B242-41C9-AF97-6660CDBE8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B2A9FE-7E19-4D11-B4EE-6B5FEA8DB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74900F-318B-4A35-96C0-408B8386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84504A-6283-4E3B-82CC-82C4A5D39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7772155-9FC2-4B0B-BCC8-D500830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solidFill>
                  <a:srgbClr val="FFFFFF"/>
                </a:solidFill>
                <a:cs typeface="Calibri Light"/>
              </a:rPr>
              <a:t>Plot obtained between  2 input eigen values of distance matrix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D59FB-AA94-6753-7CEB-E2D04A918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884" y="1597434"/>
            <a:ext cx="8421037" cy="507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43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E9B9-09D2-4480-8781-85867DC2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8126" y="1666908"/>
            <a:ext cx="3288632" cy="5071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--- Architecture : 100x50x25x2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--- num of epochs =2000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Testing Loss: 123.0064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38502-B5B2-429B-B5C8-473170997BF2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0530D0-B242-41C9-AF97-6660CDBE8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B2A9FE-7E19-4D11-B4EE-6B5FEA8DB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74900F-318B-4A35-96C0-408B8386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84504A-6283-4E3B-82CC-82C4A5D39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7772155-9FC2-4B0B-BCC8-D500830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solidFill>
                  <a:srgbClr val="FFFFFF"/>
                </a:solidFill>
                <a:cs typeface="Calibri Light"/>
              </a:rPr>
              <a:t>Plot obtained between  2 input eigen values of distance matrix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79132-6AC4-114B-9A97-BA9326EA2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90" y="1590741"/>
            <a:ext cx="7571874" cy="520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44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56C4C9-F324-83D6-CD00-6ACB84A2E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BBBA170-1297-CB70-497B-953525228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81E5-8FBB-A476-7B62-EE1E70294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8126" y="1666908"/>
            <a:ext cx="3288632" cy="5071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27965" indent="-227965">
              <a:buFont typeface="Wingdings" panose="020B0604020202020204" pitchFamily="34" charset="0"/>
              <a:buChar char="Ø"/>
            </a:pPr>
            <a:r>
              <a:rPr lang="en-US" sz="2200" dirty="0">
                <a:cs typeface="Calibri"/>
              </a:rPr>
              <a:t>We took a simple compound i.e. </a:t>
            </a:r>
            <a:r>
              <a:rPr lang="en-US" sz="2200" b="1" dirty="0">
                <a:cs typeface="Calibri"/>
              </a:rPr>
              <a:t>NaCl</a:t>
            </a:r>
            <a:r>
              <a:rPr lang="en-US" sz="2200" dirty="0">
                <a:cs typeface="Calibri"/>
              </a:rPr>
              <a:t> to start with , But it maybe possible for complex compound i.e. </a:t>
            </a:r>
            <a:r>
              <a:rPr lang="en-US" sz="2200" b="1" dirty="0">
                <a:cs typeface="Calibri"/>
              </a:rPr>
              <a:t>paracetamol </a:t>
            </a:r>
            <a:r>
              <a:rPr lang="en-US" sz="2200" dirty="0">
                <a:cs typeface="Calibri"/>
              </a:rPr>
              <a:t>that system is driven by more eigen values than 2. </a:t>
            </a:r>
          </a:p>
          <a:p>
            <a:pPr marL="227965" indent="-227965">
              <a:buFont typeface="Wingdings" panose="020B0604020202020204" pitchFamily="34" charset="0"/>
              <a:buChar char="Ø"/>
            </a:pPr>
            <a:r>
              <a:rPr lang="en-US" sz="2200" dirty="0">
                <a:cs typeface="Calibri"/>
              </a:rPr>
              <a:t>So we switched to 10 Eigen Values.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3D210-8D36-78AF-7353-C4E5184BB953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4E9003-B025-2211-7CDF-567A1F63E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E9E971-9E11-FEE8-B4B2-345E83C74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BAEF94-A895-E51E-7329-02F35214E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162625-5C39-F9D1-3715-B4B10201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3892E89F-AD5E-3D11-444C-5C6B1C33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u="sng">
                <a:solidFill>
                  <a:srgbClr val="FFFFFF"/>
                </a:solidFill>
                <a:cs typeface="Calibri Light"/>
              </a:rPr>
              <a:t>Thought</a:t>
            </a:r>
            <a:r>
              <a:rPr lang="en-US" sz="4000" u="sng">
                <a:solidFill>
                  <a:srgbClr val="FFFFFF"/>
                </a:solidFill>
                <a:cs typeface="Calibri Light"/>
              </a:rPr>
              <a:t> : Are 2 Eigen Values Sufficient?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6B933-89B5-5EFA-7352-1B0BBA40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90" y="1590741"/>
            <a:ext cx="7571874" cy="520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69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E9B9-09D2-4480-8781-85867DC2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8126" y="1666908"/>
            <a:ext cx="3288632" cy="5071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--- Architecture : 32x24x4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--- num of epochs =1000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Testing Loss: 390.0064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38502-B5B2-429B-B5C8-473170997BF2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0530D0-B242-41C9-AF97-6660CDBE8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B2A9FE-7E19-4D11-B4EE-6B5FEA8DB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74900F-318B-4A35-96C0-408B8386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84504A-6283-4E3B-82CC-82C4A5D39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7772155-9FC2-4B0B-BCC8-D500830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solidFill>
                  <a:srgbClr val="FFFFFF"/>
                </a:solidFill>
                <a:cs typeface="Calibri Light"/>
              </a:rPr>
              <a:t>Plot obtained when taken  10 input eigen values of distance matrix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5245B-5D2D-29E4-3FF3-47CF32B5F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145" y="1943211"/>
            <a:ext cx="8325852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00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E9B9-09D2-4480-8781-85867DC2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8127" y="1666908"/>
            <a:ext cx="3882189" cy="5071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--- Architecture : 24x16x2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--- num of epochs =1000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Testing Loss: 320.044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38502-B5B2-429B-B5C8-473170997BF2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0530D0-B242-41C9-AF97-6660CDBE8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B2A9FE-7E19-4D11-B4EE-6B5FEA8DB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74900F-318B-4A35-96C0-408B8386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84504A-6283-4E3B-82CC-82C4A5D39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7772155-9FC2-4B0B-BCC8-D500830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solidFill>
                  <a:srgbClr val="FFFFFF"/>
                </a:solidFill>
                <a:cs typeface="Calibri Light"/>
              </a:rPr>
              <a:t>Plot obtained when taken  10 input eigen values of distance matrix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37815-7946-154C-E2B2-042F91726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00" y="1561100"/>
            <a:ext cx="6826658" cy="51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30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E9B9-09D2-4480-8781-85867DC2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8127" y="1666908"/>
            <a:ext cx="3882189" cy="5071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--- Architecture : 24x16x2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--- num of epochs =2000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Testing Loss: 272.4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38502-B5B2-429B-B5C8-473170997BF2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0530D0-B242-41C9-AF97-6660CDBE8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B2A9FE-7E19-4D11-B4EE-6B5FEA8DB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74900F-318B-4A35-96C0-408B8386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84504A-6283-4E3B-82CC-82C4A5D39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7772155-9FC2-4B0B-BCC8-D500830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solidFill>
                  <a:srgbClr val="FFFFFF"/>
                </a:solidFill>
                <a:cs typeface="Calibri Light"/>
              </a:rPr>
              <a:t>Plot obtained when taken  10 input eigen values of distance matrix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163825-D893-B28C-60A0-262638DA0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965" y="1933898"/>
            <a:ext cx="5852667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52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E9B9-09D2-4480-8781-85867DC2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8127" y="1666908"/>
            <a:ext cx="3882189" cy="5071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--- Architecture : 32x24x8x2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--- num of epochs =2000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Testing Loss: 584.5093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38502-B5B2-429B-B5C8-473170997BF2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0530D0-B242-41C9-AF97-6660CDBE8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B2A9FE-7E19-4D11-B4EE-6B5FEA8DB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74900F-318B-4A35-96C0-408B8386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84504A-6283-4E3B-82CC-82C4A5D39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7772155-9FC2-4B0B-BCC8-D500830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solidFill>
                  <a:srgbClr val="FFFFFF"/>
                </a:solidFill>
                <a:cs typeface="Calibri Light"/>
              </a:rPr>
              <a:t>Plot obtained when taken  10 input eigen values of distance matrix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A461C-00F8-ECB8-7BFD-D8E99E4A9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24" y="1854456"/>
            <a:ext cx="5883150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7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7B43C097-C091-3E3F-A377-0DFAB6BD6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491" y="1712226"/>
            <a:ext cx="3140839" cy="2124822"/>
          </a:xfrm>
        </p:spPr>
      </p:pic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A12BF0F8-52EA-A32F-0BC2-80A4C7F24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854" y="1596914"/>
            <a:ext cx="2743200" cy="2123220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3B23F3C2-621A-6A61-5586-6C23ECB30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095" y="1590741"/>
            <a:ext cx="2743200" cy="2178272"/>
          </a:xfrm>
          <a:prstGeom prst="rect">
            <a:avLst/>
          </a:prstGeom>
        </p:spPr>
      </p:pic>
      <p:pic>
        <p:nvPicPr>
          <p:cNvPr id="7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2DD244B4-A6EC-6576-5884-45758AF2B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477" y="3779444"/>
            <a:ext cx="2099442" cy="2262352"/>
          </a:xfrm>
          <a:prstGeom prst="rect">
            <a:avLst/>
          </a:prstGeom>
        </p:spPr>
      </p:pic>
      <p:pic>
        <p:nvPicPr>
          <p:cNvPr id="9" name="Picture 10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C9E876CD-6932-5653-64A5-F25E7A415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5193" y="3748757"/>
            <a:ext cx="2217683" cy="2277108"/>
          </a:xfrm>
          <a:prstGeom prst="rect">
            <a:avLst/>
          </a:prstGeom>
        </p:spPr>
      </p:pic>
      <p:pic>
        <p:nvPicPr>
          <p:cNvPr id="11" name="Picture 12" descr="Diagram&#10;&#10;Description automatically generated">
            <a:extLst>
              <a:ext uri="{FF2B5EF4-FFF2-40B4-BE49-F238E27FC236}">
                <a16:creationId xmlns:a16="http://schemas.microsoft.com/office/drawing/2014/main" id="{79D58DF0-E0BA-6A86-72E3-F13656BA0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331" y="4399589"/>
            <a:ext cx="4556234" cy="24074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7E092F-DEC9-9908-5EDE-7A51C56A8BC6}"/>
              </a:ext>
            </a:extLst>
          </p:cNvPr>
          <p:cNvSpPr txBox="1"/>
          <p:nvPr/>
        </p:nvSpPr>
        <p:spPr>
          <a:xfrm>
            <a:off x="7488620" y="64047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LIQUID POLYMORPHS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1B786B-898F-ADBF-1127-93F25CE939C0}"/>
              </a:ext>
            </a:extLst>
          </p:cNvPr>
          <p:cNvSpPr txBox="1"/>
          <p:nvPr/>
        </p:nvSpPr>
        <p:spPr>
          <a:xfrm>
            <a:off x="807982" y="398079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SOLID POLYMORPHS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3E5F01-8A55-3586-BF4E-1F87E6CB5DFB}"/>
              </a:ext>
            </a:extLst>
          </p:cNvPr>
          <p:cNvSpPr txBox="1"/>
          <p:nvPr/>
        </p:nvSpPr>
        <p:spPr>
          <a:xfrm>
            <a:off x="1202120" y="591207"/>
            <a:ext cx="55376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u="sng">
                <a:solidFill>
                  <a:schemeClr val="bg1"/>
                </a:solidFill>
                <a:cs typeface="Calibri"/>
              </a:rPr>
              <a:t>POLYMORPHISM IN PARACETAMOL</a:t>
            </a:r>
          </a:p>
        </p:txBody>
      </p:sp>
    </p:spTree>
    <p:extLst>
      <p:ext uri="{BB962C8B-B14F-4D97-AF65-F5344CB8AC3E}">
        <p14:creationId xmlns:p14="http://schemas.microsoft.com/office/powerpoint/2010/main" val="1726326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E9B9-09D2-4480-8781-85867DC2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8127" y="1666908"/>
            <a:ext cx="3882189" cy="5071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--- Architecture: 100x50x25x2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--- num of epochs =1000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Testing Loss: 203.87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38502-B5B2-429B-B5C8-473170997BF2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0530D0-B242-41C9-AF97-6660CDBE8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B2A9FE-7E19-4D11-B4EE-6B5FEA8DB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74900F-318B-4A35-96C0-408B8386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84504A-6283-4E3B-82CC-82C4A5D39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7772155-9FC2-4B0B-BCC8-D500830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solidFill>
                  <a:srgbClr val="FFFFFF"/>
                </a:solidFill>
                <a:cs typeface="Calibri Light"/>
              </a:rPr>
              <a:t>Plot obtained when taken  10 input eigen values of distance matrix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7C68B-5F82-BC9C-B8DD-9265E2134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264" y="1992745"/>
            <a:ext cx="5860288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57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E9B9-09D2-4480-8781-85867DC2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8127" y="1666908"/>
            <a:ext cx="3882189" cy="5071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--- Architecture: 100x50x25x2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--- num of epochs =2000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Testing Loss: 211.91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38502-B5B2-429B-B5C8-473170997BF2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0530D0-B242-41C9-AF97-6660CDBE8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B2A9FE-7E19-4D11-B4EE-6B5FEA8DB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74900F-318B-4A35-96C0-408B8386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84504A-6283-4E3B-82CC-82C4A5D39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7772155-9FC2-4B0B-BCC8-D500830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solidFill>
                  <a:srgbClr val="FFFFFF"/>
                </a:solidFill>
                <a:cs typeface="Calibri Light"/>
              </a:rPr>
              <a:t>Plot obtained when taken  10 input eigen values of distance matrix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CD092-074F-9731-E1B8-BEF0DA726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063" y="1861149"/>
            <a:ext cx="6374585" cy="49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67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3E9612-7C56-E356-6218-AB6A254EC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BCFF32-B23C-D948-8BAD-8FAFFC9CD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C402-5801-AAA6-3F2F-7BFEDF8BE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29" y="1005840"/>
            <a:ext cx="11382555" cy="524361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dirty="0">
                <a:cs typeface="Calibri"/>
              </a:rPr>
              <a:t>If we talk about complex systems , it might be possible that distance is not the only dominating factor playing role in deciding what system is .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dirty="0">
                <a:cs typeface="Calibri"/>
              </a:rPr>
              <a:t>Therefore we jumped to another basic parameter i.e. </a:t>
            </a:r>
            <a:r>
              <a:rPr lang="en-US" b="1" dirty="0">
                <a:cs typeface="Calibri"/>
              </a:rPr>
              <a:t>Coordination Number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6FC48-1442-EB25-FD1C-84CE2A3A3B76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59A0DF-2868-8A10-E806-B75D7980F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E43419-7360-E9B7-DCCC-6A3F7DCF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031933-FC8A-E620-ECCF-112DF918C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1BA6EC-6489-9BB7-825A-6780B30D4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EB63DFC-BB42-73B5-E7B3-455D0568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FFFFFF"/>
                </a:solidFill>
                <a:cs typeface="Calibri Light"/>
              </a:rPr>
              <a:t>Thought: Is </a:t>
            </a:r>
            <a:r>
              <a:rPr lang="en-US" sz="4000" u="sng" dirty="0">
                <a:solidFill>
                  <a:srgbClr val="FFFFFF"/>
                </a:solidFill>
                <a:cs typeface="Calibri Light"/>
              </a:rPr>
              <a:t>Distance as parameter sufficient ? </a:t>
            </a:r>
          </a:p>
        </p:txBody>
      </p:sp>
    </p:spTree>
    <p:extLst>
      <p:ext uri="{BB962C8B-B14F-4D97-AF65-F5344CB8AC3E}">
        <p14:creationId xmlns:p14="http://schemas.microsoft.com/office/powerpoint/2010/main" val="1583878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E9B9-09D2-4480-8781-85867DC2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8127" y="1666908"/>
            <a:ext cx="4772527" cy="5071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--- Architecture: 216x108x64x8x2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--- num of epochs =200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sv-SE" sz="2200" dirty="0">
                <a:cs typeface="Calibri"/>
              </a:rPr>
              <a:t>Epoch 100/200 - Loss: 96.4697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sv-SE" sz="2200" dirty="0">
                <a:cs typeface="Calibri"/>
              </a:rPr>
              <a:t>Epoch 200/200 - Loss: 77.3156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sv-SE" sz="2200" dirty="0">
                <a:cs typeface="Calibri"/>
              </a:rPr>
              <a:t>Testing Loss: 193.5066</a:t>
            </a:r>
            <a:endParaRPr lang="en-US" sz="22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38502-B5B2-429B-B5C8-473170997BF2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0530D0-B242-41C9-AF97-6660CDBE8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B2A9FE-7E19-4D11-B4EE-6B5FEA8DB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74900F-318B-4A35-96C0-408B8386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84504A-6283-4E3B-82CC-82C4A5D39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7772155-9FC2-4B0B-BCC8-D500830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solidFill>
                  <a:srgbClr val="FFFFFF"/>
                </a:solidFill>
                <a:cs typeface="Calibri Light"/>
              </a:rPr>
              <a:t>Plot obtained when taken  Coordination number of each atom as input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9A46C-DB13-C34B-17A1-808FCA4B0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921" y="1604202"/>
            <a:ext cx="6585729" cy="52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37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E9B9-09D2-4480-8781-85867DC2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8127" y="1666908"/>
            <a:ext cx="4772527" cy="5071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--- Architecture: 216x108x64x8x2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--- num of epochs =500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sv-SE" sz="2200" dirty="0">
                <a:cs typeface="Calibri"/>
              </a:rPr>
              <a:t>Epoch 100/500 - Loss: 83.2711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sv-SE" sz="2200" dirty="0">
                <a:cs typeface="Calibri"/>
              </a:rPr>
              <a:t>Epoch 200/500 - Loss: 75.3095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sv-SE" sz="2200" dirty="0">
                <a:cs typeface="Calibri"/>
              </a:rPr>
              <a:t>Epoch 300/500 - Loss: 73.7035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sv-SE" sz="2200" dirty="0">
                <a:cs typeface="Calibri"/>
              </a:rPr>
              <a:t>Epoch 400/500 - Loss: 71.7807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sv-SE" sz="2200" dirty="0">
                <a:cs typeface="Calibri"/>
              </a:rPr>
              <a:t>Epoch 500/500 - Loss: 70.3254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sv-SE" sz="2200" dirty="0">
                <a:cs typeface="Calibri"/>
              </a:rPr>
              <a:t>Testing Loss: 280.2858</a:t>
            </a:r>
            <a:endParaRPr lang="en-US" sz="22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38502-B5B2-429B-B5C8-473170997BF2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0530D0-B242-41C9-AF97-6660CDBE8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B2A9FE-7E19-4D11-B4EE-6B5FEA8DB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74900F-318B-4A35-96C0-408B8386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84504A-6283-4E3B-82CC-82C4A5D39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7772155-9FC2-4B0B-BCC8-D500830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solidFill>
                  <a:srgbClr val="FFFFFF"/>
                </a:solidFill>
                <a:cs typeface="Calibri Light"/>
              </a:rPr>
              <a:t>Plot obtained when taken  Coordination number of each atom as input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7E955-DB9C-F33D-89C0-64883C3AA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684" y="2006294"/>
            <a:ext cx="6678585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43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E9B9-09D2-4480-8781-85867DC2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8127" y="1666908"/>
            <a:ext cx="4772527" cy="5071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--- Architecture: 216x108x64x8x2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2200" dirty="0">
                <a:cs typeface="Calibri"/>
              </a:rPr>
              <a:t>--- num of epochs =1000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sv-SE" sz="2200" dirty="0">
                <a:cs typeface="Calibri"/>
              </a:rPr>
              <a:t>Epoch 700/1000 - Loss: 74.3026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sv-SE" sz="2200" dirty="0">
                <a:cs typeface="Calibri"/>
              </a:rPr>
              <a:t>Epoch 800/1000 - Loss: 74.1109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sv-SE" sz="2200" dirty="0">
                <a:cs typeface="Calibri"/>
              </a:rPr>
              <a:t>Epoch 900/1000 - Loss: 74.0362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sv-SE" sz="2200" dirty="0">
                <a:cs typeface="Calibri"/>
              </a:rPr>
              <a:t>Epoch 1000/1000 - Loss: 74.4454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sv-SE" sz="2200">
                <a:cs typeface="Calibri"/>
              </a:rPr>
              <a:t>Testing Loss: 287.0804</a:t>
            </a:r>
            <a:endParaRPr lang="en-US" sz="22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38502-B5B2-429B-B5C8-473170997BF2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0530D0-B242-41C9-AF97-6660CDBE8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B2A9FE-7E19-4D11-B4EE-6B5FEA8DB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74900F-318B-4A35-96C0-408B8386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84504A-6283-4E3B-82CC-82C4A5D39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7772155-9FC2-4B0B-BCC8-D500830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solidFill>
                  <a:srgbClr val="FFFFFF"/>
                </a:solidFill>
                <a:cs typeface="Calibri Light"/>
              </a:rPr>
              <a:t>Plot obtained when taken  Coordination number of each atom as input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B2845-A9EE-FDA1-BB27-4A9FF9D02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493" y="2007987"/>
            <a:ext cx="5829805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90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3E9612-7C56-E356-6218-AB6A254EC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BCFF32-B23C-D948-8BAD-8FAFFC9CD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C402-5801-AAA6-3F2F-7BFEDF8BE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29" y="1005840"/>
            <a:ext cx="11382555" cy="524361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3000" dirty="0">
                <a:cs typeface="Calibri"/>
              </a:rPr>
              <a:t>In later stages, we explored alternative collective variables like   three-dimensional structure factor (SF). Simplicity guiding our quest, we found CN to be the most satisfactory collective variable.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3000" b="0" i="0" dirty="0">
                <a:effectLst/>
                <a:latin typeface="Calibri "/>
              </a:rPr>
              <a:t>The simulation trajectory of solid-liquid phase transitions of NaCl was analyzed.</a:t>
            </a:r>
            <a:endParaRPr lang="en-US" sz="3000" dirty="0">
              <a:latin typeface="Calibri 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6FC48-1442-EB25-FD1C-84CE2A3A3B76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59A0DF-2868-8A10-E806-B75D7980F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E43419-7360-E9B7-DCCC-6A3F7DCF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031933-FC8A-E620-ECCF-112DF918C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1BA6EC-6489-9BB7-825A-6780B30D4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EB63DFC-BB42-73B5-E7B3-455D0568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rgbClr val="FFFFFF"/>
                </a:solidFill>
                <a:cs typeface="Calibri Light"/>
              </a:rPr>
              <a:t>RESULTS AND DISCUSSIONS …</a:t>
            </a:r>
          </a:p>
        </p:txBody>
      </p:sp>
    </p:spTree>
    <p:extLst>
      <p:ext uri="{BB962C8B-B14F-4D97-AF65-F5344CB8AC3E}">
        <p14:creationId xmlns:p14="http://schemas.microsoft.com/office/powerpoint/2010/main" val="2608731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3E9612-7C56-E356-6218-AB6A254EC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BCFF32-B23C-D948-8BAD-8FAFFC9CD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C402-5801-AAA6-3F2F-7BFEDF8BE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1" y="1854456"/>
            <a:ext cx="2659179" cy="524361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3000" dirty="0">
                <a:cs typeface="Calibri"/>
              </a:rPr>
              <a:t> Solid and liquid structure of NaCl, configurations were collected from molecular dynamics simulations.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endParaRPr lang="en-US" sz="30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6FC48-1442-EB25-FD1C-84CE2A3A3B76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59A0DF-2868-8A10-E806-B75D7980F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E43419-7360-E9B7-DCCC-6A3F7DCF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031933-FC8A-E620-ECCF-112DF918C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1BA6EC-6489-9BB7-825A-6780B30D4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EB63DFC-BB42-73B5-E7B3-455D0568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rgbClr val="FFFFFF"/>
                </a:solidFill>
                <a:cs typeface="Calibri Light"/>
              </a:rPr>
              <a:t>RESULTS AND DISCUSSIONS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51FED-B662-53C3-D4DE-EA4194F64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128" y="1989658"/>
            <a:ext cx="9243861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74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3E9612-7C56-E356-6218-AB6A254EC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BCFF32-B23C-D948-8BAD-8FAFFC9CD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C402-5801-AAA6-3F2F-7BFEDF8BE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2895"/>
            <a:ext cx="12274957" cy="52369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3000" dirty="0">
                <a:cs typeface="Calibri"/>
              </a:rPr>
              <a:t> In this project, we employed machine learning based dimension reduction techniques to understand the solid-liquid phase transitions. 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3000" dirty="0">
                <a:cs typeface="Calibri"/>
              </a:rPr>
              <a:t>We have tested two approaches - first one is based on the eigenvalues obtained from the distance matrix and the second one is from the CN-based matrix. The eigenvalues thus obtained used in a VAE to obtained a two dimensional space. </a:t>
            </a:r>
          </a:p>
          <a:p>
            <a:pPr marL="227965" indent="-227965">
              <a:buFont typeface="Wingdings" panose="05000000000000000000" pitchFamily="2" charset="2"/>
              <a:buChar char="Ø"/>
            </a:pPr>
            <a:r>
              <a:rPr lang="en-US" sz="3000" dirty="0">
                <a:cs typeface="Calibri"/>
              </a:rPr>
              <a:t>Our results show that on the VAE latent space, the configurations are well-separated. These variables can satisfactorily be used as classifiers. Moreover, in our future study, we can define VAE-based collective variables for enhanced sampling simulations to study phase transitions of materials.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6FC48-1442-EB25-FD1C-84CE2A3A3B76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59A0DF-2868-8A10-E806-B75D7980F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E43419-7360-E9B7-DCCC-6A3F7DCF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031933-FC8A-E620-ECCF-112DF918C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1BA6EC-6489-9BB7-825A-6780B30D4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EB63DFC-BB42-73B5-E7B3-455D0568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99" y="315762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rgbClr val="FFFFFF"/>
                </a:solidFill>
                <a:cs typeface="Calibri Light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917151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4" y="3588086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3E868-F040-4FC7-9D02-C06762E0C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7"/>
            <a:ext cx="3201367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u="sng">
                <a:solidFill>
                  <a:srgbClr val="FFFFFF"/>
                </a:solidFill>
                <a:cs typeface="Calibri Light"/>
              </a:rPr>
              <a:t>References</a:t>
            </a:r>
            <a:endParaRPr lang="en-US" sz="4000" u="sng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9F604-66C2-46BD-958E-D9A148BFF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859" y="923802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>
                <a:solidFill>
                  <a:srgbClr val="000000"/>
                </a:solidFill>
                <a:latin typeface="Roboto" panose="02000000000000000000" pitchFamily="2" charset="0"/>
              </a:rPr>
              <a:t>Collective Variables for Crystallization </a:t>
            </a:r>
            <a:r>
              <a:rPr lang="en-US" sz="2000" b="1" err="1">
                <a:solidFill>
                  <a:srgbClr val="000000"/>
                </a:solidFill>
                <a:latin typeface="Roboto" panose="02000000000000000000" pitchFamily="2" charset="0"/>
              </a:rPr>
              <a:t>Simulations─from</a:t>
            </a:r>
            <a:r>
              <a:rPr lang="en-US" sz="2000" b="1">
                <a:solidFill>
                  <a:srgbClr val="000000"/>
                </a:solidFill>
                <a:latin typeface="Roboto" panose="02000000000000000000" pitchFamily="2" charset="0"/>
              </a:rPr>
              <a:t> Early Developments to Recent Advances- </a:t>
            </a:r>
            <a:r>
              <a:rPr lang="en-IN" sz="2000" i="1">
                <a:solidFill>
                  <a:srgbClr val="000000"/>
                </a:solidFill>
                <a:latin typeface="Roboto" panose="02000000000000000000" pitchFamily="2" charset="0"/>
              </a:rPr>
              <a:t>Vikas Tiwari Soumya Mondal Nisha Kumari and Tarak </a:t>
            </a:r>
            <a:r>
              <a:rPr lang="en-IN" sz="2000" i="1" err="1">
                <a:solidFill>
                  <a:srgbClr val="000000"/>
                </a:solidFill>
                <a:latin typeface="Roboto" panose="02000000000000000000" pitchFamily="2" charset="0"/>
              </a:rPr>
              <a:t>Karmakar</a:t>
            </a:r>
            <a:r>
              <a:rPr lang="en-IN" sz="2000" b="1" i="1">
                <a:solidFill>
                  <a:srgbClr val="000000"/>
                </a:solidFill>
                <a:latin typeface="Roboto" panose="02000000000000000000" pitchFamily="2" charset="0"/>
              </a:rPr>
              <a:t>, </a:t>
            </a:r>
            <a:r>
              <a:rPr lang="en-IN" sz="2000" i="1">
                <a:solidFill>
                  <a:srgbClr val="000000"/>
                </a:solidFill>
                <a:latin typeface="Roboto" panose="02000000000000000000" pitchFamily="2" charset="0"/>
              </a:rPr>
              <a:t> Department of Chemistry, Indian Institute of Technology, Delhi, Hauz Khas, New Delhi110016, India </a:t>
            </a:r>
            <a:r>
              <a:rPr lang="en-IN" sz="2000" i="1">
                <a:solidFill>
                  <a:srgbClr val="000000"/>
                </a:solidFill>
                <a:latin typeface="Roboto" panose="02000000000000000000" pitchFamily="2" charset="0"/>
                <a:hlinkClick r:id="rId2"/>
              </a:rPr>
              <a:t>https://pubs.acs.org/doi/10.1021/acsomega.2c06310</a:t>
            </a:r>
            <a:endParaRPr lang="en-IN" sz="2000" i="1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>
                <a:solidFill>
                  <a:srgbClr val="1C1D1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Collective Variables for the Simulation of Crystallization of Compounds</a:t>
            </a:r>
            <a:r>
              <a:rPr lang="en-US" sz="2000" b="1">
                <a:solidFill>
                  <a:srgbClr val="1C1D1E"/>
                </a:solidFill>
                <a:latin typeface="Open Sans" panose="020B0606030504020204" pitchFamily="34" charset="0"/>
              </a:rPr>
              <a:t>:  </a:t>
            </a:r>
            <a:r>
              <a:rPr lang="en-US" sz="2000" i="1" err="1">
                <a:solidFill>
                  <a:srgbClr val="1C1D1E"/>
                </a:solidFill>
                <a:latin typeface="Open Sans" panose="020B0606030504020204" pitchFamily="34" charset="0"/>
              </a:rPr>
              <a:t>AngeloGavezzoti</a:t>
            </a:r>
            <a:r>
              <a:rPr lang="en-US" sz="2000" i="1">
                <a:solidFill>
                  <a:srgbClr val="1C1D1E"/>
                </a:solidFill>
                <a:latin typeface="Open Sans" panose="020B0606030504020204" pitchFamily="34" charset="0"/>
              </a:rPr>
              <a:t> </a:t>
            </a:r>
            <a:r>
              <a:rPr lang="en-US" sz="2000" i="1">
                <a:solidFill>
                  <a:srgbClr val="1C1D1E"/>
                </a:solidFill>
                <a:latin typeface="Open Sans" panose="020B0606030504020204" pitchFamily="34" charset="0"/>
                <a:hlinkClick r:id="rId3"/>
              </a:rPr>
              <a:t>https://onlinelibrary.wiley.com/doi/10.1002/ijch.202100039</a:t>
            </a:r>
            <a:endParaRPr lang="en-US" sz="2000" i="1">
              <a:solidFill>
                <a:srgbClr val="1C1D1E"/>
              </a:solidFill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>
                <a:solidFill>
                  <a:srgbClr val="000000"/>
                </a:solidFill>
                <a:latin typeface="Roboto" panose="02000000000000000000" pitchFamily="2" charset="0"/>
              </a:rPr>
              <a:t>Collective Variables for Conformational Polymorphism in Molecular Crystals: </a:t>
            </a:r>
            <a:r>
              <a:rPr lang="it-IT" sz="2000" i="1"/>
              <a:t>Tarak Karmakar, Michele Invernizzi, Valerio Rizzi &amp; Michele Parrinello </a:t>
            </a:r>
            <a:r>
              <a:rPr lang="en-IN" sz="2000" i="1">
                <a:solidFill>
                  <a:srgbClr val="000000"/>
                </a:solidFill>
                <a:latin typeface="Roboto" panose="02000000000000000000" pitchFamily="2" charset="0"/>
                <a:hlinkClick r:id="rId4"/>
              </a:rPr>
              <a:t> https://doi.org/10.1080/00268976.2021.1893848</a:t>
            </a:r>
            <a:endParaRPr lang="en-IN" sz="2000" i="1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sz="2000" i="1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i="1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sz="2000" b="1">
              <a:solidFill>
                <a:srgbClr val="1C1D1E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0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3A6A9-E9EA-465A-9EB8-FDF5BA17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94539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u="sng">
                <a:solidFill>
                  <a:srgbClr val="FFFFFF"/>
                </a:solidFill>
                <a:cs typeface="Calibri Light"/>
              </a:rPr>
              <a:t>Relative Stability of Different forms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1271-8FC5-41C5-B9F6-A71FECE07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458" y="1698351"/>
            <a:ext cx="5417965" cy="525049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Ø"/>
            </a:pPr>
            <a:r>
              <a:rPr lang="en">
                <a:ea typeface="+mn-lt"/>
                <a:cs typeface="+mn-lt"/>
              </a:rPr>
              <a:t>The relative Stability of Different Polymorphs and states is determined through Free Energy Profile Diagram (Energy vs Reaction  Co-ordinate)..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Ø"/>
            </a:pPr>
            <a:r>
              <a:rPr lang="en">
                <a:ea typeface="+mn-lt"/>
                <a:cs typeface="+mn-lt"/>
              </a:rPr>
              <a:t>Question arises: What should we choose as an ideal Reaction Co-ordinate??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8D456-B42C-4C15-B692-DC1ADD9287B0}"/>
              </a:ext>
            </a:extLst>
          </p:cNvPr>
          <p:cNvSpPr txBox="1"/>
          <p:nvPr/>
        </p:nvSpPr>
        <p:spPr>
          <a:xfrm>
            <a:off x="4724400" y="320040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Segoe U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DEAD4B-14DB-5686-2A66-E41E15126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552" y="1660642"/>
            <a:ext cx="6371988" cy="51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8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4" y="1128498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56057-F064-463F-8E88-06CF3422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7" y="586857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u="sng">
                <a:solidFill>
                  <a:srgbClr val="FFFFFF"/>
                </a:solidFill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7E48-CE9C-49AA-B6A8-446370973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857" y="505707"/>
            <a:ext cx="5265011" cy="6135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100"/>
              </a:spcAft>
              <a:buFont typeface="Wingdings" panose="020B0604020202020204" pitchFamily="34" charset="0"/>
              <a:buChar char="Ø"/>
            </a:pPr>
            <a:r>
              <a:rPr lang="en-US" sz="2000" dirty="0"/>
              <a:t>This project is about developing machine learning (ML) methods to find out order parameters (OPs) that can distinguish an ordered crystalline state from a disordered liquid state. </a:t>
            </a:r>
            <a:endParaRPr lang="en-US" sz="2000" dirty="0">
              <a:cs typeface="Calibri" panose="020F0502020204030204"/>
            </a:endParaRPr>
          </a:p>
          <a:p>
            <a:pPr>
              <a:spcAft>
                <a:spcPts val="1100"/>
              </a:spcAft>
              <a:buFont typeface="Wingdings" panose="020B0604020202020204" pitchFamily="34" charset="0"/>
              <a:buChar char="Ø"/>
            </a:pPr>
            <a:r>
              <a:rPr lang="en-US" sz="2000" dirty="0"/>
              <a:t>These OPs are  used in enhanced sampling (advanced molecular dynamics) simulations to sample phase transitions and calculate phase diagrams.</a:t>
            </a:r>
            <a:endParaRPr lang="en-US" sz="2000" dirty="0">
              <a:ea typeface="+mn-lt"/>
              <a:cs typeface="+mn-lt"/>
            </a:endParaRPr>
          </a:p>
          <a:p>
            <a:pPr>
              <a:spcAft>
                <a:spcPts val="1100"/>
              </a:spcAft>
              <a:buFont typeface="Wingdings" panose="020B0604020202020204" pitchFamily="34" charset="0"/>
              <a:buChar char="Ø"/>
            </a:pPr>
            <a:r>
              <a:rPr lang="en-US" sz="2000" dirty="0"/>
              <a:t>It has relevance in the design of active pharmaceutical ingredients and their relative stability and explore phase diagram.</a:t>
            </a:r>
          </a:p>
          <a:p>
            <a:pPr>
              <a:spcAft>
                <a:spcPts val="1100"/>
              </a:spcAft>
              <a:buFont typeface="Wingdings" panose="020B0604020202020204" pitchFamily="34" charset="0"/>
              <a:buChar char="Ø"/>
            </a:pPr>
            <a:r>
              <a:rPr lang="en-US" sz="2000" dirty="0"/>
              <a:t>Our results will help uncover the crystallization mechanism and optimize crystallization conditions relevant to industrial synthesis.</a:t>
            </a:r>
            <a:endParaRPr lang="en-US" sz="2000" dirty="0">
              <a:cs typeface="Calibri"/>
            </a:endParaRPr>
          </a:p>
          <a:p>
            <a:pPr>
              <a:spcAft>
                <a:spcPts val="1100"/>
              </a:spcAft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798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Shape, rectangle, square&#10;&#10;Description automatically generated">
            <a:extLst>
              <a:ext uri="{FF2B5EF4-FFF2-40B4-BE49-F238E27FC236}">
                <a16:creationId xmlns:a16="http://schemas.microsoft.com/office/drawing/2014/main" id="{4A422B17-4AF2-EC57-49FC-B53D3EB0B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408" y="1415721"/>
            <a:ext cx="10067925" cy="3781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38502-B5B2-429B-B5C8-473170997BF2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0530D0-B242-41C9-AF97-6660CDBE8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B2A9FE-7E19-4D11-B4EE-6B5FEA8DB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74900F-318B-4A35-96C0-408B8386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84504A-6283-4E3B-82CC-82C4A5D39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7772155-9FC2-4B0B-BCC8-D500830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rgbClr val="FFFFFF"/>
                </a:solidFill>
                <a:cs typeface="Calibri Light"/>
              </a:rPr>
              <a:t>UNDERSTANDING DESCRIPTORS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1B18A-6B06-101A-8234-6FADF2905635}"/>
              </a:ext>
            </a:extLst>
          </p:cNvPr>
          <p:cNvSpPr txBox="1"/>
          <p:nvPr/>
        </p:nvSpPr>
        <p:spPr>
          <a:xfrm>
            <a:off x="2130034" y="2936327"/>
            <a:ext cx="5318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err="1">
                <a:cs typeface="Calibri"/>
              </a:rPr>
              <a:t>d</a:t>
            </a:r>
            <a:r>
              <a:rPr lang="en-US" b="1" baseline="-25000" err="1">
                <a:cs typeface="Calibri"/>
              </a:rPr>
              <a:t>ij</a:t>
            </a:r>
            <a:endParaRPr lang="en-US" baseline="-25000" err="1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A99539-BDE5-10A1-FBCD-AB86B44E317B}"/>
              </a:ext>
            </a:extLst>
          </p:cNvPr>
          <p:cNvSpPr txBox="1"/>
          <p:nvPr/>
        </p:nvSpPr>
        <p:spPr>
          <a:xfrm>
            <a:off x="7318391" y="2612758"/>
            <a:ext cx="5318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err="1">
                <a:cs typeface="Calibri"/>
              </a:rPr>
              <a:t>d</a:t>
            </a:r>
            <a:r>
              <a:rPr lang="en-US" b="1" baseline="-25000" err="1">
                <a:cs typeface="Calibri"/>
              </a:rPr>
              <a:t>ij</a:t>
            </a:r>
            <a:endParaRPr lang="en-US" baseline="-25000" err="1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ECF883-4526-D7F1-1378-808D0E143339}"/>
              </a:ext>
            </a:extLst>
          </p:cNvPr>
          <p:cNvSpPr txBox="1"/>
          <p:nvPr/>
        </p:nvSpPr>
        <p:spPr>
          <a:xfrm>
            <a:off x="3354676" y="4030341"/>
            <a:ext cx="5318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A</a:t>
            </a:r>
            <a:r>
              <a:rPr lang="en-US" b="1" baseline="-25000">
                <a:cs typeface="Calibri"/>
              </a:rPr>
              <a:t>ij</a:t>
            </a:r>
            <a:endParaRPr lang="en-US" baseline="-25000" err="1"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29899-CBAD-3FD3-A08E-41418158349C}"/>
              </a:ext>
            </a:extLst>
          </p:cNvPr>
          <p:cNvSpPr txBox="1"/>
          <p:nvPr/>
        </p:nvSpPr>
        <p:spPr>
          <a:xfrm>
            <a:off x="8957391" y="4138459"/>
            <a:ext cx="5318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A</a:t>
            </a:r>
            <a:r>
              <a:rPr lang="en-US" b="1" baseline="-25000">
                <a:cs typeface="Calibri"/>
              </a:rPr>
              <a:t>ij</a:t>
            </a:r>
            <a:endParaRPr lang="en-US" baseline="-25000" err="1"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3C0BB-DEB2-62F8-BFE4-9BA3FF47E7AE}"/>
              </a:ext>
            </a:extLst>
          </p:cNvPr>
          <p:cNvSpPr txBox="1"/>
          <p:nvPr/>
        </p:nvSpPr>
        <p:spPr>
          <a:xfrm>
            <a:off x="1404257" y="5535385"/>
            <a:ext cx="6449785" cy="10287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8ABB62-53C0-B458-413B-F50998BE9295}"/>
              </a:ext>
            </a:extLst>
          </p:cNvPr>
          <p:cNvSpPr txBox="1"/>
          <p:nvPr/>
        </p:nvSpPr>
        <p:spPr>
          <a:xfrm>
            <a:off x="1371601" y="4916515"/>
            <a:ext cx="842246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cs typeface="Calibri"/>
              </a:rPr>
              <a:t>d</a:t>
            </a:r>
            <a:r>
              <a:rPr lang="en-US" sz="2800" b="1" baseline="-25000" dirty="0" err="1">
                <a:cs typeface="Calibri"/>
              </a:rPr>
              <a:t>ij</a:t>
            </a:r>
            <a:r>
              <a:rPr lang="en-US" sz="2800" dirty="0">
                <a:cs typeface="Calibri"/>
              </a:rPr>
              <a:t> : displacement vector of </a:t>
            </a:r>
            <a:r>
              <a:rPr lang="en-US" sz="2800" dirty="0" err="1">
                <a:cs typeface="Calibri"/>
              </a:rPr>
              <a:t>j</a:t>
            </a:r>
            <a:r>
              <a:rPr lang="en-US" sz="2800" baseline="30000" dirty="0" err="1">
                <a:cs typeface="Calibri"/>
              </a:rPr>
              <a:t>th</a:t>
            </a:r>
            <a:r>
              <a:rPr lang="en-US" sz="2800" dirty="0">
                <a:cs typeface="Calibri"/>
              </a:rPr>
              <a:t> atom from </a:t>
            </a:r>
            <a:r>
              <a:rPr lang="en-US" sz="2800" dirty="0" err="1">
                <a:cs typeface="Calibri"/>
              </a:rPr>
              <a:t>i</a:t>
            </a:r>
            <a:r>
              <a:rPr lang="en-US" sz="2800" baseline="30000" dirty="0" err="1">
                <a:cs typeface="Calibri"/>
              </a:rPr>
              <a:t>th</a:t>
            </a:r>
            <a:r>
              <a:rPr lang="en-US" sz="2800" dirty="0">
                <a:cs typeface="Calibri"/>
              </a:rPr>
              <a:t> entities.</a:t>
            </a:r>
          </a:p>
          <a:p>
            <a:r>
              <a:rPr lang="en-US" sz="2800" b="1" dirty="0">
                <a:cs typeface="Calibri"/>
              </a:rPr>
              <a:t>C</a:t>
            </a:r>
            <a:r>
              <a:rPr lang="en-US" sz="2800" b="1" baseline="-25000" dirty="0">
                <a:cs typeface="Calibri"/>
              </a:rPr>
              <a:t>i </a:t>
            </a:r>
            <a:r>
              <a:rPr lang="en-US" sz="2800" dirty="0">
                <a:cs typeface="Calibri"/>
              </a:rPr>
              <a:t>: coordination number of each atom.</a:t>
            </a:r>
          </a:p>
          <a:p>
            <a:r>
              <a:rPr lang="en-US" sz="2800" dirty="0">
                <a:cs typeface="Calibri"/>
              </a:rPr>
              <a:t>Let </a:t>
            </a:r>
            <a:r>
              <a:rPr lang="en-US" sz="2800" b="1" dirty="0">
                <a:cs typeface="Calibri"/>
              </a:rPr>
              <a:t>S</a:t>
            </a:r>
            <a:r>
              <a:rPr lang="en-US" sz="2800" baseline="-25000" dirty="0">
                <a:cs typeface="Calibri"/>
              </a:rPr>
              <a:t>i</a:t>
            </a:r>
            <a:r>
              <a:rPr lang="en-US" sz="2800" dirty="0">
                <a:cs typeface="Calibri"/>
              </a:rPr>
              <a:t> denote entropy of </a:t>
            </a:r>
            <a:r>
              <a:rPr lang="en-US" sz="2800" dirty="0" err="1">
                <a:cs typeface="Calibri"/>
              </a:rPr>
              <a:t>i</a:t>
            </a:r>
            <a:r>
              <a:rPr lang="en-US" sz="2800" baseline="30000" dirty="0" err="1">
                <a:cs typeface="Calibri"/>
              </a:rPr>
              <a:t>th</a:t>
            </a:r>
            <a:r>
              <a:rPr lang="en-US" sz="2800" dirty="0">
                <a:cs typeface="Calibri"/>
              </a:rPr>
              <a:t> state.</a:t>
            </a:r>
          </a:p>
          <a:p>
            <a:r>
              <a:rPr lang="en-US" sz="2800" dirty="0">
                <a:cs typeface="Calibri"/>
              </a:rPr>
              <a:t>Descriptors = [</a:t>
            </a:r>
            <a:r>
              <a:rPr lang="en-US" sz="2800" b="1" dirty="0" err="1">
                <a:cs typeface="Calibri"/>
              </a:rPr>
              <a:t>d</a:t>
            </a:r>
            <a:r>
              <a:rPr lang="en-US" sz="2800" b="1" baseline="-25000" dirty="0" err="1">
                <a:cs typeface="Calibri"/>
              </a:rPr>
              <a:t>ij</a:t>
            </a:r>
            <a:r>
              <a:rPr lang="en-US" sz="2800" b="1" dirty="0">
                <a:cs typeface="Calibri"/>
              </a:rPr>
              <a:t> , C</a:t>
            </a:r>
            <a:r>
              <a:rPr lang="en-US" sz="2800" b="1" baseline="-25000" dirty="0">
                <a:cs typeface="Calibri"/>
              </a:rPr>
              <a:t>i</a:t>
            </a:r>
            <a:r>
              <a:rPr lang="en-US" sz="2800" b="1" dirty="0">
                <a:cs typeface="Calibri"/>
              </a:rPr>
              <a:t>, S</a:t>
            </a:r>
            <a:r>
              <a:rPr lang="en-US" sz="2800" b="1" baseline="-25000" dirty="0">
                <a:cs typeface="Calibri"/>
              </a:rPr>
              <a:t>i</a:t>
            </a:r>
            <a:r>
              <a:rPr lang="en-US" sz="2800" b="1" dirty="0">
                <a:cs typeface="Calibri"/>
              </a:rPr>
              <a:t> , ...</a:t>
            </a:r>
            <a:r>
              <a:rPr lang="en-US" sz="2800" dirty="0">
                <a:cs typeface="Calibri"/>
              </a:rPr>
              <a:t>]        ( </a:t>
            </a:r>
            <a:r>
              <a:rPr lang="en-US" sz="2800" dirty="0" err="1">
                <a:cs typeface="Calibri"/>
              </a:rPr>
              <a:t>i</a:t>
            </a:r>
            <a:r>
              <a:rPr lang="en-US" sz="2800" dirty="0">
                <a:cs typeface="Calibri"/>
              </a:rPr>
              <a:t>=0,1,2..)</a:t>
            </a:r>
          </a:p>
        </p:txBody>
      </p:sp>
    </p:spTree>
    <p:extLst>
      <p:ext uri="{BB962C8B-B14F-4D97-AF65-F5344CB8AC3E}">
        <p14:creationId xmlns:p14="http://schemas.microsoft.com/office/powerpoint/2010/main" val="124529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38502-B5B2-429B-B5C8-473170997BF2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0530D0-B242-41C9-AF97-6660CDBE8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B2A9FE-7E19-4D11-B4EE-6B5FEA8DB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74900F-318B-4A35-96C0-408B8386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84504A-6283-4E3B-82CC-82C4A5D39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7772155-9FC2-4B0B-BCC8-D500830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u="sng">
                <a:solidFill>
                  <a:srgbClr val="FFFFFF"/>
                </a:solidFill>
                <a:cs typeface="Calibri Light"/>
              </a:rPr>
              <a:t>DESCRIPTORS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98418-BD1F-285F-60E8-CE0DCD0F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 sz="3600" dirty="0">
                <a:cs typeface="Calibri"/>
              </a:rPr>
              <a:t>Descriptors are exhaustive sets of functions of atomic coordinates.</a:t>
            </a:r>
          </a:p>
          <a:p>
            <a:pPr marL="227965" indent="-227965"/>
            <a:r>
              <a:rPr lang="en-US" sz="3600" dirty="0">
                <a:cs typeface="Calibri"/>
              </a:rPr>
              <a:t>They are used to distinguish between various States of a system.</a:t>
            </a:r>
          </a:p>
          <a:p>
            <a:pPr marL="0" indent="0">
              <a:buNone/>
            </a:pPr>
            <a:endParaRPr lang="en-US" sz="3600" dirty="0">
              <a:cs typeface="Calibri"/>
            </a:endParaRPr>
          </a:p>
          <a:p>
            <a:pPr marL="227965" indent="-227965"/>
            <a:r>
              <a:rPr lang="en-US" sz="4000" dirty="0">
                <a:cs typeface="Calibri"/>
              </a:rPr>
              <a:t>Descriptors = [</a:t>
            </a:r>
            <a:r>
              <a:rPr lang="en-US" sz="4000" b="1" dirty="0" err="1">
                <a:cs typeface="Calibri"/>
              </a:rPr>
              <a:t>d</a:t>
            </a:r>
            <a:r>
              <a:rPr lang="en-US" sz="4000" b="1" baseline="-25000" dirty="0" err="1">
                <a:cs typeface="Calibri"/>
              </a:rPr>
              <a:t>ij</a:t>
            </a:r>
            <a:r>
              <a:rPr lang="en-US" sz="4000" b="1" dirty="0">
                <a:cs typeface="Calibri"/>
              </a:rPr>
              <a:t> , </a:t>
            </a:r>
            <a:r>
              <a:rPr lang="en-US" sz="4000" b="1" dirty="0" err="1">
                <a:cs typeface="Calibri"/>
              </a:rPr>
              <a:t>A</a:t>
            </a:r>
            <a:r>
              <a:rPr lang="en-US" sz="4000" b="1" baseline="-25000" dirty="0" err="1">
                <a:cs typeface="Calibri"/>
              </a:rPr>
              <a:t>ij</a:t>
            </a:r>
            <a:r>
              <a:rPr lang="en-US" sz="4000" b="1" dirty="0">
                <a:cs typeface="Calibri"/>
              </a:rPr>
              <a:t>, S</a:t>
            </a:r>
            <a:r>
              <a:rPr lang="en-US" sz="4000" b="1" baseline="-25000" dirty="0">
                <a:cs typeface="Calibri"/>
              </a:rPr>
              <a:t>i</a:t>
            </a:r>
            <a:r>
              <a:rPr lang="en-US" sz="4000" b="1" dirty="0">
                <a:cs typeface="Calibri"/>
              </a:rPr>
              <a:t> , ...</a:t>
            </a:r>
            <a:r>
              <a:rPr lang="en-US" sz="4000" dirty="0">
                <a:cs typeface="Calibri"/>
              </a:rPr>
              <a:t>]        ( </a:t>
            </a:r>
            <a:r>
              <a:rPr lang="en-US" sz="4000" dirty="0" err="1">
                <a:cs typeface="Calibri"/>
              </a:rPr>
              <a:t>i</a:t>
            </a:r>
            <a:r>
              <a:rPr lang="en-US" sz="4000" dirty="0">
                <a:cs typeface="Calibri"/>
              </a:rPr>
              <a:t>=0,1,2..)</a:t>
            </a:r>
          </a:p>
          <a:p>
            <a:pPr marL="227965" indent="-227965"/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852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38502-B5B2-429B-B5C8-473170997BF2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0530D0-B242-41C9-AF97-6660CDBE8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B2A9FE-7E19-4D11-B4EE-6B5FEA8DB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74900F-318B-4A35-96C0-408B8386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84504A-6283-4E3B-82CC-82C4A5D39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7772155-9FC2-4B0B-BCC8-D500830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u="sng">
                <a:solidFill>
                  <a:srgbClr val="FFFFFF"/>
                </a:solidFill>
                <a:cs typeface="Calibri Light"/>
              </a:rPr>
              <a:t>DESCRIPTORS</a:t>
            </a:r>
          </a:p>
        </p:txBody>
      </p:sp>
      <p:pic>
        <p:nvPicPr>
          <p:cNvPr id="3074" name="Picture 2" descr="Challenges Ahead A conceptual road sign on challenges or obstacles challenge stock pictures, royalty-free photos &amp; images">
            <a:extLst>
              <a:ext uri="{FF2B5EF4-FFF2-40B4-BE49-F238E27FC236}">
                <a16:creationId xmlns:a16="http://schemas.microsoft.com/office/drawing/2014/main" id="{E75805D3-4D3F-78CF-DBC9-277DCC3E0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" y="-43409"/>
            <a:ext cx="12191998" cy="690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56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38502-B5B2-429B-B5C8-473170997BF2}"/>
              </a:ext>
            </a:extLst>
          </p:cNvPr>
          <p:cNvSpPr txBox="1"/>
          <p:nvPr/>
        </p:nvSpPr>
        <p:spPr>
          <a:xfrm>
            <a:off x="4724400" y="44577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0530D0-B242-41C9-AF97-6660CDBE8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B2A9FE-7E19-4D11-B4EE-6B5FEA8DB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74900F-318B-4A35-96C0-408B8386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3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84504A-6283-4E3B-82CC-82C4A5D39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7772155-9FC2-4B0B-BCC8-D500830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63716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rgbClr val="FFFFFF"/>
                </a:solidFill>
                <a:cs typeface="Calibri Light"/>
              </a:rPr>
              <a:t>CHALLENGES: SELECTING DESCRIPTORS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8DA55E-D528-61C1-70C0-6D11B1C05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8775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2E95EE4-573D-E3FD-368D-1D3E7A296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768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E973E7C-9D71-C6CD-4E50-9B81EFE81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58775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B56993F-F5B1-2161-9E55-3512EDACF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48768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B5CD532-25F7-9948-4A01-7885FCD0C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000" dirty="0"/>
              <a:t>The first  challenge we encountered  was to select ideal descriptors to work with.</a:t>
            </a:r>
          </a:p>
          <a:p>
            <a:r>
              <a:rPr lang="en-IN" sz="3000" dirty="0"/>
              <a:t>What do we mean by Ideal?</a:t>
            </a:r>
          </a:p>
          <a:p>
            <a:pPr lvl="1"/>
            <a:r>
              <a:rPr lang="en-US" sz="3000" dirty="0"/>
              <a:t>Descriptors must uniquely capture state information for effective differentiation.</a:t>
            </a:r>
          </a:p>
          <a:p>
            <a:pPr lvl="1"/>
            <a:r>
              <a:rPr lang="en-US" sz="3000" dirty="0"/>
              <a:t>Descriptors must be </a:t>
            </a:r>
            <a:r>
              <a:rPr lang="en-IN" sz="3000" dirty="0"/>
              <a:t>sophisticated enough to capture information efficiently and at the same time simple enough to work with and perform complex computations.</a:t>
            </a: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40E3D38-EB94-81D6-2774-E1AEAC6D3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358775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F0B51AA-5ECB-F10A-FB90-487665F20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48768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7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481</TotalTime>
  <Words>1644</Words>
  <Application>Microsoft Office PowerPoint</Application>
  <PresentationFormat>Widescreen</PresentationFormat>
  <Paragraphs>222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Calibri </vt:lpstr>
      <vt:lpstr>Calibri Light</vt:lpstr>
      <vt:lpstr>Inter</vt:lpstr>
      <vt:lpstr>Open Sans</vt:lpstr>
      <vt:lpstr>Roboto</vt:lpstr>
      <vt:lpstr>Segoe UI</vt:lpstr>
      <vt:lpstr>Söhne</vt:lpstr>
      <vt:lpstr>Wingdings</vt:lpstr>
      <vt:lpstr>office theme</vt:lpstr>
      <vt:lpstr>Modelling Crystallization using ML – augmented Molecular Dynamics simulations</vt:lpstr>
      <vt:lpstr>From life-saving drugs to shaping the future of healthcare, the Pharma industry holds the power to heal and transform lives."</vt:lpstr>
      <vt:lpstr>PowerPoint Presentation</vt:lpstr>
      <vt:lpstr>Relative Stability of Different forms</vt:lpstr>
      <vt:lpstr>Introduction</vt:lpstr>
      <vt:lpstr>UNDERSTANDING DESCRIPTORS </vt:lpstr>
      <vt:lpstr>DESCRIPTORS</vt:lpstr>
      <vt:lpstr>DESCRIPTORS</vt:lpstr>
      <vt:lpstr>CHALLENGES: SELECTING DESCRIPTORS</vt:lpstr>
      <vt:lpstr>COMPUTATIONAL METHODS:</vt:lpstr>
      <vt:lpstr>COMPUTATIONAL METHODS: Testing PCA</vt:lpstr>
      <vt:lpstr>COMPUTATIONAL METHODS: Testing PCA</vt:lpstr>
      <vt:lpstr>DIMENSIONALITY REDUCTION ( using Deep-LDA )</vt:lpstr>
      <vt:lpstr>CHALLENGE : VARIATIONAL AUTOENCODER (VAE) </vt:lpstr>
      <vt:lpstr>PowerPoint Presentation</vt:lpstr>
      <vt:lpstr>Components of VAE</vt:lpstr>
      <vt:lpstr>RESULTS AND DISCUSSIONS</vt:lpstr>
      <vt:lpstr>Plot obtained between 2 eigen values using PCA</vt:lpstr>
      <vt:lpstr>2 eigen values from PCA to 2 maximum eigen values of the Distance Matrix</vt:lpstr>
      <vt:lpstr>Plot obtained between  2 input eigen values of distance matrix</vt:lpstr>
      <vt:lpstr>Why it was better than PCA compressed Eigen Values ?</vt:lpstr>
      <vt:lpstr>Plot obtained between  2 input eigen values of distance matrix</vt:lpstr>
      <vt:lpstr>Plot obtained between  2 input eigen values of distance matrix</vt:lpstr>
      <vt:lpstr>Plot obtained between  2 input eigen values of distance matrix</vt:lpstr>
      <vt:lpstr>Thought : Are 2 Eigen Values Sufficient?</vt:lpstr>
      <vt:lpstr>Plot obtained when taken  10 input eigen values of distance matrix</vt:lpstr>
      <vt:lpstr>Plot obtained when taken  10 input eigen values of distance matrix</vt:lpstr>
      <vt:lpstr>Plot obtained when taken  10 input eigen values of distance matrix</vt:lpstr>
      <vt:lpstr>Plot obtained when taken  10 input eigen values of distance matrix</vt:lpstr>
      <vt:lpstr>Plot obtained when taken  10 input eigen values of distance matrix</vt:lpstr>
      <vt:lpstr>Plot obtained when taken  10 input eigen values of distance matrix</vt:lpstr>
      <vt:lpstr>Thought: Is Distance as parameter sufficient ? </vt:lpstr>
      <vt:lpstr>Plot obtained when taken  Coordination number of each atom as input </vt:lpstr>
      <vt:lpstr>Plot obtained when taken  Coordination number of each atom as input </vt:lpstr>
      <vt:lpstr>Plot obtained when taken  Coordination number of each atom as input </vt:lpstr>
      <vt:lpstr>RESULTS AND DISCUSSIONS …</vt:lpstr>
      <vt:lpstr>RESULTS AND DISCUSSIONS …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Singh</dc:creator>
  <cp:lastModifiedBy>Abhinav Singh</cp:lastModifiedBy>
  <cp:revision>3</cp:revision>
  <dcterms:created xsi:type="dcterms:W3CDTF">2021-04-13T17:09:30Z</dcterms:created>
  <dcterms:modified xsi:type="dcterms:W3CDTF">2024-01-10T09:23:48Z</dcterms:modified>
</cp:coreProperties>
</file>